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embeddings/oleObject1.bin" ContentType="application/vnd.openxmlformats-officedocument.oleObject"/>
  <Override PartName="/ppt/notesSlides/notesSlide35.xml" ContentType="application/vnd.openxmlformats-officedocument.presentationml.notesSlide+xml"/>
  <Override PartName="/ppt/embeddings/oleObject2.bin" ContentType="application/vnd.openxmlformats-officedocument.oleObject"/>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embeddings/oleObject3.bin" ContentType="application/vnd.openxmlformats-officedocument.oleObject"/>
  <Override PartName="/ppt/notesSlides/notesSlide56.xml" ContentType="application/vnd.openxmlformats-officedocument.presentationml.notesSlide+xml"/>
  <Override PartName="/ppt/notesSlides/notesSlide57.xml" ContentType="application/vnd.openxmlformats-officedocument.presentationml.notesSlide+xml"/>
  <Override PartName="/ppt/embeddings/oleObject4.bin" ContentType="application/vnd.openxmlformats-officedocument.oleObject"/>
  <Override PartName="/ppt/embeddings/oleObject5.bin" ContentType="application/vnd.openxmlformats-officedocument.oleObject"/>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100"/>
  </p:notesMasterIdLst>
  <p:handoutMasterIdLst>
    <p:handoutMasterId r:id="rId101"/>
  </p:handoutMasterIdLst>
  <p:sldIdLst>
    <p:sldId id="256" r:id="rId2"/>
    <p:sldId id="257" r:id="rId3"/>
    <p:sldId id="258" r:id="rId4"/>
    <p:sldId id="259" r:id="rId5"/>
    <p:sldId id="260" r:id="rId6"/>
    <p:sldId id="261" r:id="rId7"/>
    <p:sldId id="263" r:id="rId8"/>
    <p:sldId id="264" r:id="rId9"/>
    <p:sldId id="265" r:id="rId10"/>
    <p:sldId id="387" r:id="rId11"/>
    <p:sldId id="388" r:id="rId12"/>
    <p:sldId id="389" r:id="rId13"/>
    <p:sldId id="266" r:id="rId14"/>
    <p:sldId id="267" r:id="rId15"/>
    <p:sldId id="268" r:id="rId16"/>
    <p:sldId id="390" r:id="rId17"/>
    <p:sldId id="281" r:id="rId18"/>
    <p:sldId id="282" r:id="rId19"/>
    <p:sldId id="392" r:id="rId20"/>
    <p:sldId id="393" r:id="rId21"/>
    <p:sldId id="284" r:id="rId22"/>
    <p:sldId id="285" r:id="rId23"/>
    <p:sldId id="286" r:id="rId24"/>
    <p:sldId id="382" r:id="rId25"/>
    <p:sldId id="391" r:id="rId26"/>
    <p:sldId id="287" r:id="rId27"/>
    <p:sldId id="289" r:id="rId28"/>
    <p:sldId id="290" r:id="rId29"/>
    <p:sldId id="291" r:id="rId30"/>
    <p:sldId id="292" r:id="rId31"/>
    <p:sldId id="293" r:id="rId32"/>
    <p:sldId id="294" r:id="rId33"/>
    <p:sldId id="295" r:id="rId34"/>
    <p:sldId id="384" r:id="rId35"/>
    <p:sldId id="296" r:id="rId36"/>
    <p:sldId id="297" r:id="rId37"/>
    <p:sldId id="385" r:id="rId38"/>
    <p:sldId id="386" r:id="rId39"/>
    <p:sldId id="381" r:id="rId40"/>
    <p:sldId id="298" r:id="rId41"/>
    <p:sldId id="299" r:id="rId42"/>
    <p:sldId id="300" r:id="rId43"/>
    <p:sldId id="301" r:id="rId44"/>
    <p:sldId id="302" r:id="rId45"/>
    <p:sldId id="303" r:id="rId46"/>
    <p:sldId id="304" r:id="rId47"/>
    <p:sldId id="305" r:id="rId48"/>
    <p:sldId id="306" r:id="rId49"/>
    <p:sldId id="307"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94" r:id="rId63"/>
    <p:sldId id="322" r:id="rId64"/>
    <p:sldId id="323" r:id="rId65"/>
    <p:sldId id="324" r:id="rId66"/>
    <p:sldId id="325" r:id="rId67"/>
    <p:sldId id="326" r:id="rId68"/>
    <p:sldId id="327" r:id="rId69"/>
    <p:sldId id="328" r:id="rId70"/>
    <p:sldId id="329" r:id="rId71"/>
    <p:sldId id="330" r:id="rId72"/>
    <p:sldId id="331" r:id="rId73"/>
    <p:sldId id="359" r:id="rId74"/>
    <p:sldId id="332" r:id="rId75"/>
    <p:sldId id="360" r:id="rId76"/>
    <p:sldId id="361" r:id="rId77"/>
    <p:sldId id="362" r:id="rId78"/>
    <p:sldId id="363" r:id="rId79"/>
    <p:sldId id="365" r:id="rId80"/>
    <p:sldId id="367" r:id="rId81"/>
    <p:sldId id="378" r:id="rId82"/>
    <p:sldId id="368" r:id="rId83"/>
    <p:sldId id="379" r:id="rId84"/>
    <p:sldId id="380" r:id="rId85"/>
    <p:sldId id="369" r:id="rId86"/>
    <p:sldId id="370" r:id="rId87"/>
    <p:sldId id="377" r:id="rId88"/>
    <p:sldId id="338" r:id="rId89"/>
    <p:sldId id="340" r:id="rId90"/>
    <p:sldId id="341" r:id="rId91"/>
    <p:sldId id="342" r:id="rId92"/>
    <p:sldId id="343" r:id="rId93"/>
    <p:sldId id="344" r:id="rId94"/>
    <p:sldId id="346" r:id="rId95"/>
    <p:sldId id="347" r:id="rId96"/>
    <p:sldId id="339" r:id="rId97"/>
    <p:sldId id="357" r:id="rId98"/>
    <p:sldId id="358" r:id="rId99"/>
  </p:sldIdLst>
  <p:sldSz cx="9906000" cy="6858000" type="A4"/>
  <p:notesSz cx="7010400" cy="9296400"/>
  <p:defaultTextStyle>
    <a:defPPr>
      <a:defRPr lang="en-US"/>
    </a:defPPr>
    <a:lvl1pPr algn="l" rtl="0" eaLnBrk="0" fontAlgn="base" hangingPunct="0">
      <a:spcBef>
        <a:spcPct val="0"/>
      </a:spcBef>
      <a:spcAft>
        <a:spcPct val="0"/>
      </a:spcAft>
      <a:defRPr kern="1200">
        <a:solidFill>
          <a:schemeClr val="tx1"/>
        </a:solidFill>
        <a:latin typeface="Arial" charset="0"/>
        <a:ea typeface="+mn-ea"/>
        <a:cs typeface="+mn-cs"/>
      </a:defRPr>
    </a:lvl1pPr>
    <a:lvl2pPr marL="457200" algn="l" rtl="0" eaLnBrk="0" fontAlgn="base" hangingPunct="0">
      <a:spcBef>
        <a:spcPct val="0"/>
      </a:spcBef>
      <a:spcAft>
        <a:spcPct val="0"/>
      </a:spcAft>
      <a:defRPr kern="1200">
        <a:solidFill>
          <a:schemeClr val="tx1"/>
        </a:solidFill>
        <a:latin typeface="Arial" charset="0"/>
        <a:ea typeface="+mn-ea"/>
        <a:cs typeface="+mn-cs"/>
      </a:defRPr>
    </a:lvl2pPr>
    <a:lvl3pPr marL="914400" algn="l" rtl="0" eaLnBrk="0" fontAlgn="base" hangingPunct="0">
      <a:spcBef>
        <a:spcPct val="0"/>
      </a:spcBef>
      <a:spcAft>
        <a:spcPct val="0"/>
      </a:spcAft>
      <a:defRPr kern="1200">
        <a:solidFill>
          <a:schemeClr val="tx1"/>
        </a:solidFill>
        <a:latin typeface="Arial" charset="0"/>
        <a:ea typeface="+mn-ea"/>
        <a:cs typeface="+mn-cs"/>
      </a:defRPr>
    </a:lvl3pPr>
    <a:lvl4pPr marL="1371600" algn="l" rtl="0" eaLnBrk="0" fontAlgn="base" hangingPunct="0">
      <a:spcBef>
        <a:spcPct val="0"/>
      </a:spcBef>
      <a:spcAft>
        <a:spcPct val="0"/>
      </a:spcAft>
      <a:defRPr kern="1200">
        <a:solidFill>
          <a:schemeClr val="tx1"/>
        </a:solidFill>
        <a:latin typeface="Arial" charset="0"/>
        <a:ea typeface="+mn-ea"/>
        <a:cs typeface="+mn-cs"/>
      </a:defRPr>
    </a:lvl4pPr>
    <a:lvl5pPr marL="1828800" algn="l"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a:srgbClr val="6699FF"/>
    <a:srgbClr val="FFFF66"/>
    <a:srgbClr val="0000CC"/>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01" autoAdjust="0"/>
    <p:restoredTop sz="94690" autoAdjust="0"/>
  </p:normalViewPr>
  <p:slideViewPr>
    <p:cSldViewPr>
      <p:cViewPr varScale="1">
        <p:scale>
          <a:sx n="97" d="100"/>
          <a:sy n="97" d="100"/>
        </p:scale>
        <p:origin x="-336" y="-96"/>
      </p:cViewPr>
      <p:guideLst>
        <p:guide orient="horz" pos="2160"/>
        <p:guide pos="312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p:scale>
          <a:sx n="56" d="100"/>
          <a:sy n="56" d="100"/>
        </p:scale>
        <p:origin x="-1830" y="-96"/>
      </p:cViewPr>
      <p:guideLst>
        <p:guide orient="horz" pos="2928"/>
        <p:guide pos="2208"/>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handoutMaster" Target="handoutMasters/handoutMaster1.xml"/><Relationship Id="rId102" Type="http://schemas.openxmlformats.org/officeDocument/2006/relationships/printerSettings" Target="printerSettings/printerSettings1.bin"/><Relationship Id="rId103" Type="http://schemas.openxmlformats.org/officeDocument/2006/relationships/presProps" Target="presProps.xml"/><Relationship Id="rId104" Type="http://schemas.openxmlformats.org/officeDocument/2006/relationships/viewProps" Target="viewProps.xml"/><Relationship Id="rId105" Type="http://schemas.openxmlformats.org/officeDocument/2006/relationships/theme" Target="theme/theme1.xml"/><Relationship Id="rId10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notesMaster" Target="notesMasters/notesMaster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宋体" pitchFamily="2" charset="-122"/>
              </a:defRPr>
            </a:lvl1pPr>
          </a:lstStyle>
          <a:p>
            <a:endParaRPr lang="zh-CN" altLang="en-US"/>
          </a:p>
        </p:txBody>
      </p:sp>
      <p:sp>
        <p:nvSpPr>
          <p:cNvPr id="25603" name="Rectangle 3"/>
          <p:cNvSpPr>
            <a:spLocks noGrp="1" noChangeArrowheads="1"/>
          </p:cNvSpPr>
          <p:nvPr>
            <p:ph type="dt" sz="quarter"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宋体" pitchFamily="2" charset="-122"/>
              </a:defRPr>
            </a:lvl1pPr>
          </a:lstStyle>
          <a:p>
            <a:endParaRPr lang="en-US" altLang="zh-CN"/>
          </a:p>
        </p:txBody>
      </p:sp>
      <p:sp>
        <p:nvSpPr>
          <p:cNvPr id="25604" name="Rectangle 4"/>
          <p:cNvSpPr>
            <a:spLocks noGrp="1" noChangeArrowheads="1"/>
          </p:cNvSpPr>
          <p:nvPr>
            <p:ph type="ftr" sz="quarter" idx="2"/>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宋体" pitchFamily="2" charset="-122"/>
              </a:defRPr>
            </a:lvl1pPr>
          </a:lstStyle>
          <a:p>
            <a:endParaRPr lang="en-US" altLang="zh-CN"/>
          </a:p>
        </p:txBody>
      </p:sp>
      <p:sp>
        <p:nvSpPr>
          <p:cNvPr id="25605" name="Rectangle 5"/>
          <p:cNvSpPr>
            <a:spLocks noGrp="1" noChangeArrowheads="1"/>
          </p:cNvSpPr>
          <p:nvPr>
            <p:ph type="sldNum" sz="quarter" idx="3"/>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宋体" pitchFamily="2" charset="-122"/>
              </a:defRPr>
            </a:lvl1pPr>
          </a:lstStyle>
          <a:p>
            <a:fld id="{E4C64EE1-592A-45A9-9E8D-8A110C604C90}" type="slidenum">
              <a:rPr lang="zh-CN" altLang="en-US"/>
              <a:pPr/>
              <a:t>‹#›</a:t>
            </a:fld>
            <a:endParaRPr lang="en-US" altLang="zh-CN"/>
          </a:p>
        </p:txBody>
      </p:sp>
    </p:spTree>
    <p:extLst>
      <p:ext uri="{BB962C8B-B14F-4D97-AF65-F5344CB8AC3E}">
        <p14:creationId xmlns:p14="http://schemas.microsoft.com/office/powerpoint/2010/main" val="34312776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a:latin typeface="宋体" pitchFamily="2" charset="-122"/>
              </a:defRPr>
            </a:lvl1pPr>
          </a:lstStyle>
          <a:p>
            <a:endParaRPr lang="zh-CN" altLang="en-US"/>
          </a:p>
        </p:txBody>
      </p:sp>
      <p:sp>
        <p:nvSpPr>
          <p:cNvPr id="23555" name="Rectangle 3"/>
          <p:cNvSpPr>
            <a:spLocks noGrp="1" noChangeArrowheads="1"/>
          </p:cNvSpPr>
          <p:nvPr>
            <p:ph type="dt" idx="1"/>
          </p:nvPr>
        </p:nvSpPr>
        <p:spPr bwMode="auto">
          <a:xfrm>
            <a:off x="3970338"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宋体" pitchFamily="2" charset="-122"/>
              </a:defRPr>
            </a:lvl1pPr>
          </a:lstStyle>
          <a:p>
            <a:endParaRPr lang="en-US" altLang="zh-CN"/>
          </a:p>
        </p:txBody>
      </p:sp>
      <p:sp>
        <p:nvSpPr>
          <p:cNvPr id="23556" name="Rectangle 4"/>
          <p:cNvSpPr>
            <a:spLocks noGrp="1" noRot="1" noChangeAspect="1" noChangeArrowheads="1" noTextEdit="1"/>
          </p:cNvSpPr>
          <p:nvPr>
            <p:ph type="sldImg" idx="2"/>
          </p:nvPr>
        </p:nvSpPr>
        <p:spPr bwMode="auto">
          <a:xfrm>
            <a:off x="987425" y="696913"/>
            <a:ext cx="5035550" cy="348615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3557" name="Rectangle 5"/>
          <p:cNvSpPr>
            <a:spLocks noGrp="1" noChangeArrowheads="1"/>
          </p:cNvSpPr>
          <p:nvPr>
            <p:ph type="body" sz="quarter" idx="3"/>
          </p:nvPr>
        </p:nvSpPr>
        <p:spPr bwMode="auto">
          <a:xfrm>
            <a:off x="701675" y="4416425"/>
            <a:ext cx="5607050"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endParaRPr lang="en-US" altLang="zh-CN" smtClean="0"/>
          </a:p>
          <a:p>
            <a:pPr lvl="1"/>
            <a:r>
              <a:rPr lang="en-US" altLang="zh-CN" smtClean="0"/>
              <a:t>5656</a:t>
            </a:r>
          </a:p>
          <a:p>
            <a:pPr lvl="2"/>
            <a:r>
              <a:rPr lang="zh-CN" altLang="en-US" smtClean="0"/>
              <a:t>第三级</a:t>
            </a:r>
            <a:endParaRPr lang="en-US" altLang="zh-CN" smtClean="0"/>
          </a:p>
          <a:p>
            <a:pPr lvl="3"/>
            <a:r>
              <a:rPr lang="zh-CN" altLang="en-US" smtClean="0"/>
              <a:t>第四级</a:t>
            </a:r>
            <a:endParaRPr lang="en-US" altLang="zh-CN" smtClean="0"/>
          </a:p>
          <a:p>
            <a:pPr lvl="4"/>
            <a:r>
              <a:rPr lang="zh-CN" altLang="en-US" smtClean="0"/>
              <a:t>第五级</a:t>
            </a:r>
            <a:endParaRPr lang="en-US" altLang="zh-CN" smtClean="0"/>
          </a:p>
        </p:txBody>
      </p:sp>
      <p:sp>
        <p:nvSpPr>
          <p:cNvPr id="23558" name="Rectangle 6"/>
          <p:cNvSpPr>
            <a:spLocks noGrp="1" noChangeArrowheads="1"/>
          </p:cNvSpPr>
          <p:nvPr>
            <p:ph type="ftr" sz="quarter" idx="4"/>
          </p:nvPr>
        </p:nvSpPr>
        <p:spPr bwMode="auto">
          <a:xfrm>
            <a:off x="0"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a:latin typeface="宋体" pitchFamily="2" charset="-122"/>
              </a:defRPr>
            </a:lvl1pPr>
          </a:lstStyle>
          <a:p>
            <a:endParaRPr lang="en-US" altLang="zh-CN"/>
          </a:p>
        </p:txBody>
      </p:sp>
      <p:sp>
        <p:nvSpPr>
          <p:cNvPr id="23559" name="Rectangle 7"/>
          <p:cNvSpPr>
            <a:spLocks noGrp="1" noChangeArrowheads="1"/>
          </p:cNvSpPr>
          <p:nvPr>
            <p:ph type="sldNum" sz="quarter" idx="5"/>
          </p:nvPr>
        </p:nvSpPr>
        <p:spPr bwMode="auto">
          <a:xfrm>
            <a:off x="3970338" y="8829675"/>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a:latin typeface="宋体" pitchFamily="2" charset="-122"/>
              </a:defRPr>
            </a:lvl1pPr>
          </a:lstStyle>
          <a:p>
            <a:fld id="{8DA2099C-E03D-4BEA-80BD-EC59252D8E32}" type="slidenum">
              <a:rPr lang="zh-CN" altLang="en-US"/>
              <a:pPr/>
              <a:t>‹#›</a:t>
            </a:fld>
            <a:endParaRPr lang="en-US" altLang="zh-CN"/>
          </a:p>
        </p:txBody>
      </p:sp>
    </p:spTree>
    <p:extLst>
      <p:ext uri="{BB962C8B-B14F-4D97-AF65-F5344CB8AC3E}">
        <p14:creationId xmlns:p14="http://schemas.microsoft.com/office/powerpoint/2010/main" val="215928488"/>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宋体" pitchFamily="2" charset="-122"/>
        <a:ea typeface="宋体" pitchFamily="2" charset="-122"/>
        <a:cs typeface="+mn-cs"/>
      </a:defRPr>
    </a:lvl1pPr>
    <a:lvl2pPr marL="457200" algn="l" rtl="0" fontAlgn="base">
      <a:spcBef>
        <a:spcPct val="30000"/>
      </a:spcBef>
      <a:spcAft>
        <a:spcPct val="0"/>
      </a:spcAft>
      <a:defRPr sz="1200" kern="1200">
        <a:solidFill>
          <a:schemeClr val="tx1"/>
        </a:solidFill>
        <a:latin typeface="宋体" pitchFamily="2" charset="-122"/>
        <a:ea typeface="宋体" pitchFamily="2" charset="-122"/>
        <a:cs typeface="+mn-cs"/>
      </a:defRPr>
    </a:lvl2pPr>
    <a:lvl3pPr marL="914400" algn="l" rtl="0" fontAlgn="base">
      <a:spcBef>
        <a:spcPct val="30000"/>
      </a:spcBef>
      <a:spcAft>
        <a:spcPct val="0"/>
      </a:spcAft>
      <a:defRPr sz="1200" kern="1200">
        <a:solidFill>
          <a:schemeClr val="tx1"/>
        </a:solidFill>
        <a:latin typeface="宋体" pitchFamily="2" charset="-122"/>
        <a:ea typeface="宋体" pitchFamily="2" charset="-122"/>
        <a:cs typeface="+mn-cs"/>
      </a:defRPr>
    </a:lvl3pPr>
    <a:lvl4pPr marL="1371600" algn="l" rtl="0" fontAlgn="base">
      <a:spcBef>
        <a:spcPct val="30000"/>
      </a:spcBef>
      <a:spcAft>
        <a:spcPct val="0"/>
      </a:spcAft>
      <a:defRPr sz="1200" kern="1200">
        <a:solidFill>
          <a:schemeClr val="tx1"/>
        </a:solidFill>
        <a:latin typeface="宋体" pitchFamily="2" charset="-122"/>
        <a:ea typeface="宋体" pitchFamily="2" charset="-122"/>
        <a:cs typeface="+mn-cs"/>
      </a:defRPr>
    </a:lvl4pPr>
    <a:lvl5pPr marL="1828800" algn="l" rtl="0" fontAlgn="base">
      <a:spcBef>
        <a:spcPct val="30000"/>
      </a:spcBef>
      <a:spcAft>
        <a:spcPct val="0"/>
      </a:spcAft>
      <a:defRPr sz="1200" kern="1200">
        <a:solidFill>
          <a:schemeClr val="tx1"/>
        </a:solidFill>
        <a:latin typeface="宋体" pitchFamily="2" charset="-122"/>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96C443-04BC-4639-B5F7-E14A7E3E0041}" type="slidenum">
              <a:rPr lang="zh-CN" altLang="en-US"/>
              <a:pPr/>
              <a:t>1</a:t>
            </a:fld>
            <a:endParaRPr lang="en-US" altLang="zh-CN"/>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B97500-C06E-430F-86C0-919C906698C0}" type="slidenum">
              <a:rPr lang="en-US" altLang="zh-CN"/>
              <a:pPr/>
              <a:t>12</a:t>
            </a:fld>
            <a:endParaRPr lang="en-US" altLang="zh-CN"/>
          </a:p>
        </p:txBody>
      </p:sp>
      <p:sp>
        <p:nvSpPr>
          <p:cNvPr id="251906" name="Rectangle 2"/>
          <p:cNvSpPr>
            <a:spLocks noGrp="1" noRot="1" noChangeAspect="1" noChangeArrowheads="1" noTextEdit="1"/>
          </p:cNvSpPr>
          <p:nvPr>
            <p:ph type="sldImg"/>
          </p:nvPr>
        </p:nvSpPr>
        <p:spPr>
          <a:ln/>
        </p:spPr>
      </p:sp>
      <p:sp>
        <p:nvSpPr>
          <p:cNvPr id="2519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C3F2F3-A793-4415-B5FB-9E7E96A95D00}" type="slidenum">
              <a:rPr lang="en-US" altLang="zh-CN"/>
              <a:pPr/>
              <a:t>16</a:t>
            </a:fld>
            <a:endParaRPr lang="en-US" altLang="zh-CN"/>
          </a:p>
        </p:txBody>
      </p:sp>
      <p:sp>
        <p:nvSpPr>
          <p:cNvPr id="187394" name="Rectangle 2"/>
          <p:cNvSpPr>
            <a:spLocks noGrp="1" noRot="1" noChangeAspect="1" noChangeArrowheads="1" noTextEdit="1"/>
          </p:cNvSpPr>
          <p:nvPr>
            <p:ph type="sldImg"/>
          </p:nvPr>
        </p:nvSpPr>
        <p:spPr>
          <a:ln/>
        </p:spPr>
      </p:sp>
      <p:sp>
        <p:nvSpPr>
          <p:cNvPr id="1873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8BB64D-82BF-4402-B1B4-2B119A77DE61}" type="slidenum">
              <a:rPr lang="en-US" altLang="zh-CN"/>
              <a:pPr/>
              <a:t>17</a:t>
            </a:fld>
            <a:endParaRPr lang="en-US" altLang="zh-CN"/>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8BB64D-82BF-4402-B1B4-2B119A77DE61}" type="slidenum">
              <a:rPr lang="en-US" altLang="zh-CN"/>
              <a:pPr/>
              <a:t>18</a:t>
            </a:fld>
            <a:endParaRPr lang="en-US" altLang="zh-CN"/>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5D0689-4D20-4673-B094-01C9BCA9987B}" type="slidenum">
              <a:rPr lang="en-US" altLang="zh-CN"/>
              <a:pPr/>
              <a:t>19</a:t>
            </a:fld>
            <a:endParaRPr lang="en-US" altLang="zh-CN"/>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5D0689-4D20-4673-B094-01C9BCA9987B}" type="slidenum">
              <a:rPr lang="en-US" altLang="zh-CN"/>
              <a:pPr/>
              <a:t>21</a:t>
            </a:fld>
            <a:endParaRPr lang="en-US" altLang="zh-CN"/>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5D0689-4D20-4673-B094-01C9BCA9987B}" type="slidenum">
              <a:rPr lang="en-US" altLang="zh-CN"/>
              <a:pPr/>
              <a:t>22</a:t>
            </a:fld>
            <a:endParaRPr lang="en-US" altLang="zh-CN"/>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5D0689-4D20-4673-B094-01C9BCA9987B}" type="slidenum">
              <a:rPr lang="en-US" altLang="zh-CN"/>
              <a:pPr/>
              <a:t>23</a:t>
            </a:fld>
            <a:endParaRPr lang="en-US" altLang="zh-CN"/>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5D0689-4D20-4673-B094-01C9BCA9987B}" type="slidenum">
              <a:rPr lang="en-US" altLang="zh-CN"/>
              <a:pPr/>
              <a:t>26</a:t>
            </a:fld>
            <a:endParaRPr lang="en-US" altLang="zh-CN"/>
          </a:p>
        </p:txBody>
      </p:sp>
      <p:sp>
        <p:nvSpPr>
          <p:cNvPr id="197634" name="Rectangle 2"/>
          <p:cNvSpPr>
            <a:spLocks noGrp="1" noRot="1" noChangeAspect="1" noChangeArrowheads="1" noTextEdit="1"/>
          </p:cNvSpPr>
          <p:nvPr>
            <p:ph type="sldImg"/>
          </p:nvPr>
        </p:nvSpPr>
        <p:spPr>
          <a:ln/>
        </p:spPr>
      </p:sp>
      <p:sp>
        <p:nvSpPr>
          <p:cNvPr id="1976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07C07B-52BD-4CBF-BAF8-2F9DF6A3434E}" type="slidenum">
              <a:rPr lang="en-US" altLang="zh-CN"/>
              <a:pPr/>
              <a:t>28</a:t>
            </a:fld>
            <a:endParaRPr lang="en-US" altLang="zh-CN"/>
          </a:p>
        </p:txBody>
      </p:sp>
      <p:sp>
        <p:nvSpPr>
          <p:cNvPr id="199682" name="Rectangle 2"/>
          <p:cNvSpPr>
            <a:spLocks noGrp="1" noRot="1" noChangeAspect="1" noChangeArrowheads="1" noTextEdit="1"/>
          </p:cNvSpPr>
          <p:nvPr>
            <p:ph type="sldImg"/>
          </p:nvPr>
        </p:nvSpPr>
        <p:spPr>
          <a:ln/>
        </p:spPr>
      </p:sp>
      <p:sp>
        <p:nvSpPr>
          <p:cNvPr id="1996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8BB64D-82BF-4402-B1B4-2B119A77DE61}" type="slidenum">
              <a:rPr lang="en-US" altLang="zh-CN"/>
              <a:pPr/>
              <a:t>3</a:t>
            </a:fld>
            <a:endParaRPr lang="en-US" altLang="zh-CN"/>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593874-9CE7-45C5-AB8C-AD293A9A26C1}" type="slidenum">
              <a:rPr lang="en-US" altLang="zh-CN"/>
              <a:pPr/>
              <a:t>29</a:t>
            </a:fld>
            <a:endParaRPr lang="en-US" altLang="zh-CN"/>
          </a:p>
        </p:txBody>
      </p:sp>
      <p:sp>
        <p:nvSpPr>
          <p:cNvPr id="200706" name="Rectangle 2"/>
          <p:cNvSpPr>
            <a:spLocks noGrp="1" noRot="1" noChangeAspect="1" noChangeArrowheads="1" noTextEdit="1"/>
          </p:cNvSpPr>
          <p:nvPr>
            <p:ph type="sldImg"/>
          </p:nvPr>
        </p:nvSpPr>
        <p:spPr>
          <a:ln/>
        </p:spPr>
      </p:sp>
      <p:sp>
        <p:nvSpPr>
          <p:cNvPr id="2007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C7413F-4090-472F-9632-22C219BA732A}" type="slidenum">
              <a:rPr lang="en-US" altLang="zh-CN"/>
              <a:pPr/>
              <a:t>31</a:t>
            </a:fld>
            <a:endParaRPr lang="en-US" altLang="zh-CN"/>
          </a:p>
        </p:txBody>
      </p:sp>
      <p:sp>
        <p:nvSpPr>
          <p:cNvPr id="201730" name="Rectangle 2"/>
          <p:cNvSpPr>
            <a:spLocks noGrp="1" noRot="1" noChangeAspect="1" noChangeArrowheads="1" noTextEdit="1"/>
          </p:cNvSpPr>
          <p:nvPr>
            <p:ph type="sldImg"/>
          </p:nvPr>
        </p:nvSpPr>
        <p:spPr>
          <a:ln/>
        </p:spPr>
      </p:sp>
      <p:sp>
        <p:nvSpPr>
          <p:cNvPr id="2017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5C6154-6CEF-4A0A-9BD2-9B6455D53E4A}" type="slidenum">
              <a:rPr lang="en-US" altLang="zh-CN"/>
              <a:pPr/>
              <a:t>35</a:t>
            </a:fld>
            <a:endParaRPr lang="en-US" altLang="zh-CN"/>
          </a:p>
        </p:txBody>
      </p:sp>
      <p:sp>
        <p:nvSpPr>
          <p:cNvPr id="202754" name="Rectangle 2"/>
          <p:cNvSpPr>
            <a:spLocks noGrp="1" noRot="1" noChangeAspect="1" noChangeArrowheads="1" noTextEdit="1"/>
          </p:cNvSpPr>
          <p:nvPr>
            <p:ph type="sldImg"/>
          </p:nvPr>
        </p:nvSpPr>
        <p:spPr>
          <a:ln/>
        </p:spPr>
      </p:sp>
      <p:sp>
        <p:nvSpPr>
          <p:cNvPr id="2027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C6D085-62D4-4A9B-94C3-7E9C57A460C3}" type="slidenum">
              <a:rPr lang="en-US" altLang="zh-CN"/>
              <a:pPr/>
              <a:t>39</a:t>
            </a:fld>
            <a:endParaRPr lang="en-US" altLang="zh-CN"/>
          </a:p>
        </p:txBody>
      </p:sp>
      <p:sp>
        <p:nvSpPr>
          <p:cNvPr id="196610" name="Rectangle 2"/>
          <p:cNvSpPr>
            <a:spLocks noGrp="1" noRot="1" noChangeAspect="1" noChangeArrowheads="1" noTextEdit="1"/>
          </p:cNvSpPr>
          <p:nvPr>
            <p:ph type="sldImg"/>
          </p:nvPr>
        </p:nvSpPr>
        <p:spPr>
          <a:ln/>
        </p:spPr>
      </p:sp>
      <p:sp>
        <p:nvSpPr>
          <p:cNvPr id="1966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8BB64D-82BF-4402-B1B4-2B119A77DE61}" type="slidenum">
              <a:rPr lang="en-US" altLang="zh-CN"/>
              <a:pPr/>
              <a:t>40</a:t>
            </a:fld>
            <a:endParaRPr lang="en-US" altLang="zh-CN"/>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7E8A88C-2856-4967-B646-06670A0CEBD2}" type="slidenum">
              <a:rPr lang="en-US" altLang="zh-CN"/>
              <a:pPr/>
              <a:t>41</a:t>
            </a:fld>
            <a:endParaRPr lang="en-US" altLang="zh-CN"/>
          </a:p>
        </p:txBody>
      </p:sp>
      <p:sp>
        <p:nvSpPr>
          <p:cNvPr id="203778" name="Rectangle 2"/>
          <p:cNvSpPr>
            <a:spLocks noGrp="1" noRot="1" noChangeAspect="1" noChangeArrowheads="1" noTextEdit="1"/>
          </p:cNvSpPr>
          <p:nvPr>
            <p:ph type="sldImg"/>
          </p:nvPr>
        </p:nvSpPr>
        <p:spPr>
          <a:ln/>
        </p:spPr>
      </p:sp>
      <p:sp>
        <p:nvSpPr>
          <p:cNvPr id="2037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70878C-CF76-4284-894D-9B5F5A1A620C}" type="slidenum">
              <a:rPr lang="en-US" altLang="zh-CN"/>
              <a:pPr/>
              <a:t>42</a:t>
            </a:fld>
            <a:endParaRPr lang="en-US" altLang="zh-CN"/>
          </a:p>
        </p:txBody>
      </p:sp>
      <p:sp>
        <p:nvSpPr>
          <p:cNvPr id="256002" name="Rectangle 2"/>
          <p:cNvSpPr>
            <a:spLocks noGrp="1" noRot="1" noChangeAspect="1" noChangeArrowheads="1" noTextEdit="1"/>
          </p:cNvSpPr>
          <p:nvPr>
            <p:ph type="sldImg"/>
          </p:nvPr>
        </p:nvSpPr>
        <p:spPr>
          <a:ln/>
        </p:spPr>
      </p:sp>
      <p:sp>
        <p:nvSpPr>
          <p:cNvPr id="2560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CF2B925-1CBA-467C-B13D-B030019F7FA4}" type="slidenum">
              <a:rPr lang="en-US" altLang="zh-CN"/>
              <a:pPr/>
              <a:t>43</a:t>
            </a:fld>
            <a:endParaRPr lang="en-US" altLang="zh-CN"/>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EA40DB-2C16-44B9-A9C4-C769A4919978}" type="slidenum">
              <a:rPr lang="en-US" altLang="zh-CN"/>
              <a:pPr/>
              <a:t>44</a:t>
            </a:fld>
            <a:endParaRPr lang="en-US" altLang="zh-CN"/>
          </a:p>
        </p:txBody>
      </p:sp>
      <p:sp>
        <p:nvSpPr>
          <p:cNvPr id="259074" name="Rectangle 2"/>
          <p:cNvSpPr>
            <a:spLocks noGrp="1" noRot="1" noChangeAspect="1" noChangeArrowheads="1" noTextEdit="1"/>
          </p:cNvSpPr>
          <p:nvPr>
            <p:ph type="sldImg"/>
          </p:nvPr>
        </p:nvSpPr>
        <p:spPr>
          <a:ln/>
        </p:spPr>
      </p:sp>
      <p:sp>
        <p:nvSpPr>
          <p:cNvPr id="2590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5B8FD7B-18DB-470B-8EB0-2FCC79C2EFDE}" type="slidenum">
              <a:rPr lang="en-US" altLang="zh-CN"/>
              <a:pPr/>
              <a:t>45</a:t>
            </a:fld>
            <a:endParaRPr lang="en-US" altLang="zh-CN"/>
          </a:p>
        </p:txBody>
      </p:sp>
      <p:sp>
        <p:nvSpPr>
          <p:cNvPr id="267266" name="Rectangle 2"/>
          <p:cNvSpPr>
            <a:spLocks noGrp="1" noRot="1" noChangeAspect="1" noChangeArrowheads="1" noTextEdit="1"/>
          </p:cNvSpPr>
          <p:nvPr>
            <p:ph type="sldImg"/>
          </p:nvPr>
        </p:nvSpPr>
        <p:spPr>
          <a:ln/>
        </p:spPr>
      </p:sp>
      <p:sp>
        <p:nvSpPr>
          <p:cNvPr id="2672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8BB64D-82BF-4402-B1B4-2B119A77DE61}" type="slidenum">
              <a:rPr lang="en-US" altLang="zh-CN"/>
              <a:pPr/>
              <a:t>4</a:t>
            </a:fld>
            <a:endParaRPr lang="en-US" altLang="zh-CN"/>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1B939F3-F212-4398-B6A2-36359102A571}" type="slidenum">
              <a:rPr lang="en-US" altLang="zh-CN"/>
              <a:pPr/>
              <a:t>46</a:t>
            </a:fld>
            <a:endParaRPr lang="en-US" altLang="zh-CN"/>
          </a:p>
        </p:txBody>
      </p:sp>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DBB39F-1F83-4335-86FE-5F8459C2D455}" type="slidenum">
              <a:rPr lang="en-US" altLang="zh-CN"/>
              <a:pPr/>
              <a:t>47</a:t>
            </a:fld>
            <a:endParaRPr lang="en-US" altLang="zh-CN"/>
          </a:p>
        </p:txBody>
      </p:sp>
      <p:sp>
        <p:nvSpPr>
          <p:cNvPr id="226306" name="Rectangle 2"/>
          <p:cNvSpPr>
            <a:spLocks noGrp="1" noRot="1" noChangeAspect="1" noChangeArrowheads="1" noTextEdit="1"/>
          </p:cNvSpPr>
          <p:nvPr>
            <p:ph type="sldImg"/>
          </p:nvPr>
        </p:nvSpPr>
        <p:spPr>
          <a:ln/>
        </p:spPr>
      </p:sp>
      <p:sp>
        <p:nvSpPr>
          <p:cNvPr id="2263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680744-4BAF-4E76-BD55-43E4623B9335}" type="slidenum">
              <a:rPr lang="en-US" altLang="zh-CN"/>
              <a:pPr/>
              <a:t>48</a:t>
            </a:fld>
            <a:endParaRPr lang="en-US" altLang="zh-CN"/>
          </a:p>
        </p:txBody>
      </p:sp>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6E5C7E-BACC-45E5-9A21-21A703D46E37}" type="slidenum">
              <a:rPr lang="en-US" altLang="zh-CN"/>
              <a:pPr/>
              <a:t>49</a:t>
            </a:fld>
            <a:endParaRPr lang="en-US" altLang="zh-CN"/>
          </a:p>
        </p:txBody>
      </p:sp>
      <p:sp>
        <p:nvSpPr>
          <p:cNvPr id="228354" name="Rectangle 2"/>
          <p:cNvSpPr>
            <a:spLocks noGrp="1" noRot="1" noChangeAspect="1" noChangeArrowheads="1" noTextEdit="1"/>
          </p:cNvSpPr>
          <p:nvPr>
            <p:ph type="sldImg"/>
          </p:nvPr>
        </p:nvSpPr>
        <p:spPr>
          <a:ln/>
        </p:spPr>
      </p:sp>
      <p:sp>
        <p:nvSpPr>
          <p:cNvPr id="2283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7B6064-8543-4B39-9E49-221AE8644D5A}" type="slidenum">
              <a:rPr lang="en-US" altLang="zh-CN"/>
              <a:pPr/>
              <a:t>50</a:t>
            </a:fld>
            <a:endParaRPr lang="en-US" altLang="zh-CN"/>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B4F5616-D0B0-4808-8B1B-DBFF56C98267}" type="slidenum">
              <a:rPr lang="en-US" altLang="zh-CN"/>
              <a:pPr/>
              <a:t>51</a:t>
            </a:fld>
            <a:endParaRPr lang="en-US" altLang="zh-CN"/>
          </a:p>
        </p:txBody>
      </p:sp>
      <p:sp>
        <p:nvSpPr>
          <p:cNvPr id="232450" name="Rectangle 2"/>
          <p:cNvSpPr>
            <a:spLocks noGrp="1" noRot="1" noChangeAspect="1" noChangeArrowheads="1" noTextEdit="1"/>
          </p:cNvSpPr>
          <p:nvPr>
            <p:ph type="sldImg"/>
          </p:nvPr>
        </p:nvSpPr>
        <p:spPr>
          <a:ln/>
        </p:spPr>
      </p:sp>
      <p:sp>
        <p:nvSpPr>
          <p:cNvPr id="2324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F2EDCD-F4FB-4A0C-8087-7E88E73608AD}" type="slidenum">
              <a:rPr lang="en-US" altLang="zh-CN"/>
              <a:pPr/>
              <a:t>52</a:t>
            </a:fld>
            <a:endParaRPr lang="en-US" altLang="zh-CN"/>
          </a:p>
        </p:txBody>
      </p:sp>
      <p:sp>
        <p:nvSpPr>
          <p:cNvPr id="233474" name="Rectangle 2"/>
          <p:cNvSpPr>
            <a:spLocks noGrp="1" noRot="1" noChangeAspect="1" noChangeArrowheads="1" noTextEdit="1"/>
          </p:cNvSpPr>
          <p:nvPr>
            <p:ph type="sldImg"/>
          </p:nvPr>
        </p:nvSpPr>
        <p:spPr>
          <a:ln/>
        </p:spPr>
      </p:sp>
      <p:sp>
        <p:nvSpPr>
          <p:cNvPr id="2334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6E0FC0-8F07-4FF0-AEA6-ABFA6A246775}" type="slidenum">
              <a:rPr lang="en-US" altLang="zh-CN"/>
              <a:pPr/>
              <a:t>53</a:t>
            </a:fld>
            <a:endParaRPr lang="en-US" altLang="zh-CN"/>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6E0FC0-8F07-4FF0-AEA6-ABFA6A246775}" type="slidenum">
              <a:rPr lang="en-US" altLang="zh-CN"/>
              <a:pPr/>
              <a:t>54</a:t>
            </a:fld>
            <a:endParaRPr lang="en-US" altLang="zh-CN"/>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DE2FB42-D4B7-4696-8AC7-9B276162C58C}" type="slidenum">
              <a:rPr lang="en-US" altLang="zh-CN"/>
              <a:pPr/>
              <a:t>55</a:t>
            </a:fld>
            <a:endParaRPr lang="en-US" altLang="zh-CN"/>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8BB64D-82BF-4402-B1B4-2B119A77DE61}" type="slidenum">
              <a:rPr lang="en-US" altLang="zh-CN"/>
              <a:pPr/>
              <a:t>5</a:t>
            </a:fld>
            <a:endParaRPr lang="en-US" altLang="zh-CN"/>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CA7AC6-D75F-4A0B-9048-E30D79FD5CF8}" type="slidenum">
              <a:rPr lang="en-US" altLang="zh-CN"/>
              <a:pPr/>
              <a:t>56</a:t>
            </a:fld>
            <a:endParaRPr lang="en-US" altLang="zh-CN"/>
          </a:p>
        </p:txBody>
      </p:sp>
      <p:sp>
        <p:nvSpPr>
          <p:cNvPr id="235522" name="Rectangle 2"/>
          <p:cNvSpPr>
            <a:spLocks noGrp="1" noRot="1" noChangeAspect="1" noChangeArrowheads="1" noTextEdit="1"/>
          </p:cNvSpPr>
          <p:nvPr>
            <p:ph type="sldImg"/>
          </p:nvPr>
        </p:nvSpPr>
        <p:spPr>
          <a:ln/>
        </p:spPr>
      </p:sp>
      <p:sp>
        <p:nvSpPr>
          <p:cNvPr id="2355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0F3553-C0BE-48C4-8DD3-5FC4991349FD}" type="slidenum">
              <a:rPr lang="en-US" altLang="zh-CN"/>
              <a:pPr/>
              <a:t>57</a:t>
            </a:fld>
            <a:endParaRPr lang="en-US" altLang="zh-CN"/>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0578DF-92DC-4964-A3E1-442DB4580AB9}" type="slidenum">
              <a:rPr lang="en-US" altLang="zh-CN"/>
              <a:pPr/>
              <a:t>58</a:t>
            </a:fld>
            <a:endParaRPr lang="en-US" altLang="zh-CN"/>
          </a:p>
        </p:txBody>
      </p:sp>
      <p:sp>
        <p:nvSpPr>
          <p:cNvPr id="237570" name="Rectangle 2"/>
          <p:cNvSpPr>
            <a:spLocks noGrp="1" noRot="1" noChangeAspect="1" noChangeArrowheads="1" noTextEdit="1"/>
          </p:cNvSpPr>
          <p:nvPr>
            <p:ph type="sldImg"/>
          </p:nvPr>
        </p:nvSpPr>
        <p:spPr>
          <a:ln/>
        </p:spPr>
      </p:sp>
      <p:sp>
        <p:nvSpPr>
          <p:cNvPr id="2375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6E0FC0-8F07-4FF0-AEA6-ABFA6A246775}" type="slidenum">
              <a:rPr lang="en-US" altLang="zh-CN"/>
              <a:pPr/>
              <a:t>60</a:t>
            </a:fld>
            <a:endParaRPr lang="en-US" altLang="zh-CN"/>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6E0FC0-8F07-4FF0-AEA6-ABFA6A246775}" type="slidenum">
              <a:rPr lang="en-US" altLang="zh-CN"/>
              <a:pPr/>
              <a:t>61</a:t>
            </a:fld>
            <a:endParaRPr lang="en-US" altLang="zh-CN"/>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6E0FC0-8F07-4FF0-AEA6-ABFA6A246775}" type="slidenum">
              <a:rPr lang="en-US" altLang="zh-CN"/>
              <a:pPr/>
              <a:t>63</a:t>
            </a:fld>
            <a:endParaRPr lang="en-US" altLang="zh-CN"/>
          </a:p>
        </p:txBody>
      </p:sp>
      <p:sp>
        <p:nvSpPr>
          <p:cNvPr id="270338" name="Rectangle 2"/>
          <p:cNvSpPr>
            <a:spLocks noGrp="1" noRot="1" noChangeAspect="1" noChangeArrowheads="1" noTextEdit="1"/>
          </p:cNvSpPr>
          <p:nvPr>
            <p:ph type="sldImg"/>
          </p:nvPr>
        </p:nvSpPr>
        <p:spPr>
          <a:ln/>
        </p:spPr>
      </p:sp>
      <p:sp>
        <p:nvSpPr>
          <p:cNvPr id="270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8C579CF-0C03-4EA8-8DB5-7CDE822D595A}" type="slidenum">
              <a:rPr lang="en-US" altLang="zh-CN"/>
              <a:pPr/>
              <a:t>64</a:t>
            </a:fld>
            <a:endParaRPr lang="en-US" altLang="zh-CN"/>
          </a:p>
        </p:txBody>
      </p:sp>
      <p:sp>
        <p:nvSpPr>
          <p:cNvPr id="272386" name="Rectangle 2"/>
          <p:cNvSpPr>
            <a:spLocks noGrp="1" noRot="1" noChangeAspect="1" noChangeArrowheads="1" noTextEdit="1"/>
          </p:cNvSpPr>
          <p:nvPr>
            <p:ph type="sldImg"/>
          </p:nvPr>
        </p:nvSpPr>
        <p:spPr>
          <a:ln/>
        </p:spPr>
      </p:sp>
      <p:sp>
        <p:nvSpPr>
          <p:cNvPr id="2723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4245E8-2E5E-4656-8381-ACB96D67BCA9}" type="slidenum">
              <a:rPr lang="en-US" altLang="zh-CN"/>
              <a:pPr/>
              <a:t>65</a:t>
            </a:fld>
            <a:endParaRPr lang="en-US" altLang="zh-CN"/>
          </a:p>
        </p:txBody>
      </p:sp>
      <p:sp>
        <p:nvSpPr>
          <p:cNvPr id="278530" name="Rectangle 2"/>
          <p:cNvSpPr>
            <a:spLocks noGrp="1" noRot="1" noChangeAspect="1" noChangeArrowheads="1" noTextEdit="1"/>
          </p:cNvSpPr>
          <p:nvPr>
            <p:ph type="sldImg"/>
          </p:nvPr>
        </p:nvSpPr>
        <p:spPr>
          <a:ln/>
        </p:spPr>
      </p:sp>
      <p:sp>
        <p:nvSpPr>
          <p:cNvPr id="2785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29BE398-1C24-442A-92FC-A6A81052AFBA}" type="slidenum">
              <a:rPr lang="en-US" altLang="zh-CN"/>
              <a:pPr/>
              <a:t>66</a:t>
            </a:fld>
            <a:endParaRPr lang="en-US" altLang="zh-CN"/>
          </a:p>
        </p:txBody>
      </p:sp>
      <p:sp>
        <p:nvSpPr>
          <p:cNvPr id="305154" name="Rectangle 2"/>
          <p:cNvSpPr>
            <a:spLocks noGrp="1" noRot="1" noChangeAspect="1" noChangeArrowheads="1" noTextEdit="1"/>
          </p:cNvSpPr>
          <p:nvPr>
            <p:ph type="sldImg"/>
          </p:nvPr>
        </p:nvSpPr>
        <p:spPr>
          <a:ln/>
        </p:spPr>
      </p:sp>
      <p:sp>
        <p:nvSpPr>
          <p:cNvPr id="3051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C0C99B-1815-4FE3-9495-DAE1B69CAE1A}" type="slidenum">
              <a:rPr lang="en-US" altLang="zh-CN"/>
              <a:pPr/>
              <a:t>67</a:t>
            </a:fld>
            <a:endParaRPr lang="en-US" altLang="zh-CN"/>
          </a:p>
        </p:txBody>
      </p:sp>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58BB64D-82BF-4402-B1B4-2B119A77DE61}" type="slidenum">
              <a:rPr lang="en-US" altLang="zh-CN"/>
              <a:pPr/>
              <a:t>6</a:t>
            </a:fld>
            <a:endParaRPr lang="en-US" altLang="zh-CN"/>
          </a:p>
        </p:txBody>
      </p:sp>
      <p:sp>
        <p:nvSpPr>
          <p:cNvPr id="181250" name="Rectangle 2"/>
          <p:cNvSpPr>
            <a:spLocks noGrp="1" noRot="1" noChangeAspect="1" noChangeArrowheads="1" noTextEdit="1"/>
          </p:cNvSpPr>
          <p:nvPr>
            <p:ph type="sldImg"/>
          </p:nvPr>
        </p:nvSpPr>
        <p:spPr>
          <a:ln/>
        </p:spPr>
      </p:sp>
      <p:sp>
        <p:nvSpPr>
          <p:cNvPr id="1812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0EF08C4-C0DF-42C1-87A5-53C59A9B9A1C}" type="slidenum">
              <a:rPr lang="en-US" altLang="zh-CN"/>
              <a:pPr/>
              <a:t>68</a:t>
            </a:fld>
            <a:endParaRPr lang="en-US" altLang="zh-CN"/>
          </a:p>
        </p:txBody>
      </p:sp>
      <p:sp>
        <p:nvSpPr>
          <p:cNvPr id="310274" name="Rectangle 2"/>
          <p:cNvSpPr>
            <a:spLocks noGrp="1" noRot="1" noChangeAspect="1" noChangeArrowheads="1" noTextEdit="1"/>
          </p:cNvSpPr>
          <p:nvPr>
            <p:ph type="sldImg"/>
          </p:nvPr>
        </p:nvSpPr>
        <p:spPr>
          <a:ln/>
        </p:spPr>
      </p:sp>
      <p:sp>
        <p:nvSpPr>
          <p:cNvPr id="3102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D92098D-4AC7-4E49-8190-DF432EC31144}" type="slidenum">
              <a:rPr lang="en-US" altLang="zh-CN"/>
              <a:pPr/>
              <a:t>69</a:t>
            </a:fld>
            <a:endParaRPr lang="en-US" altLang="zh-CN"/>
          </a:p>
        </p:txBody>
      </p:sp>
      <p:sp>
        <p:nvSpPr>
          <p:cNvPr id="280578" name="Rectangle 2"/>
          <p:cNvSpPr>
            <a:spLocks noGrp="1" noRot="1" noChangeAspect="1" noChangeArrowheads="1" noTextEdit="1"/>
          </p:cNvSpPr>
          <p:nvPr>
            <p:ph type="sldImg"/>
          </p:nvPr>
        </p:nvSpPr>
        <p:spPr>
          <a:ln/>
        </p:spPr>
      </p:sp>
      <p:sp>
        <p:nvSpPr>
          <p:cNvPr id="2805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AC42E9C-E7C7-4808-803A-3C6E5144D51A}" type="slidenum">
              <a:rPr lang="en-US" altLang="zh-CN"/>
              <a:pPr/>
              <a:t>70</a:t>
            </a:fld>
            <a:endParaRPr lang="en-US" altLang="zh-CN"/>
          </a:p>
        </p:txBody>
      </p:sp>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29E849-7A3B-4EC2-9D2A-2D1FED2CAF17}" type="slidenum">
              <a:rPr lang="en-US" altLang="zh-CN"/>
              <a:pPr/>
              <a:t>71</a:t>
            </a:fld>
            <a:endParaRPr lang="en-US" altLang="zh-CN"/>
          </a:p>
        </p:txBody>
      </p:sp>
      <p:sp>
        <p:nvSpPr>
          <p:cNvPr id="286722" name="Rectangle 2"/>
          <p:cNvSpPr>
            <a:spLocks noGrp="1" noRot="1" noChangeAspect="1" noChangeArrowheads="1" noTextEdit="1"/>
          </p:cNvSpPr>
          <p:nvPr>
            <p:ph type="sldImg"/>
          </p:nvPr>
        </p:nvSpPr>
        <p:spPr>
          <a:ln/>
        </p:spPr>
      </p:sp>
      <p:sp>
        <p:nvSpPr>
          <p:cNvPr id="2867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08B7711-A663-488E-B52B-86687E6687F9}" type="slidenum">
              <a:rPr lang="en-US" altLang="zh-CN"/>
              <a:pPr/>
              <a:t>72</a:t>
            </a:fld>
            <a:endParaRPr lang="en-US" altLang="zh-CN"/>
          </a:p>
        </p:txBody>
      </p:sp>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01E548D-4882-466F-90D4-B43630CAEC11}" type="slidenum">
              <a:rPr lang="en-US" altLang="zh-CN"/>
              <a:pPr/>
              <a:t>74</a:t>
            </a:fld>
            <a:endParaRPr lang="en-US" altLang="zh-CN"/>
          </a:p>
        </p:txBody>
      </p:sp>
      <p:sp>
        <p:nvSpPr>
          <p:cNvPr id="288770" name="Rectangle 2"/>
          <p:cNvSpPr>
            <a:spLocks noGrp="1" noRot="1" noChangeAspect="1" noChangeArrowheads="1" noTextEdit="1"/>
          </p:cNvSpPr>
          <p:nvPr>
            <p:ph type="sldImg"/>
          </p:nvPr>
        </p:nvSpPr>
        <p:spPr>
          <a:ln/>
        </p:spPr>
      </p:sp>
      <p:sp>
        <p:nvSpPr>
          <p:cNvPr id="2887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kumimoji="1">
                <a:solidFill>
                  <a:schemeClr val="tx1"/>
                </a:solidFill>
                <a:latin typeface="Arial" charset="0"/>
                <a:ea typeface="MS PGothic" charset="0"/>
                <a:cs typeface="MS PGothic" charset="0"/>
              </a:defRPr>
            </a:lvl1pPr>
            <a:lvl2pPr marL="757066" indent="-291179" eaLnBrk="0" hangingPunct="0">
              <a:defRPr kumimoji="1">
                <a:solidFill>
                  <a:schemeClr val="tx1"/>
                </a:solidFill>
                <a:latin typeface="Arial" charset="0"/>
                <a:ea typeface="MS PGothic" charset="0"/>
                <a:cs typeface="MS PGothic" charset="0"/>
              </a:defRPr>
            </a:lvl2pPr>
            <a:lvl3pPr marL="1164717" indent="-232943" eaLnBrk="0" hangingPunct="0">
              <a:defRPr kumimoji="1">
                <a:solidFill>
                  <a:schemeClr val="tx1"/>
                </a:solidFill>
                <a:latin typeface="Arial" charset="0"/>
                <a:ea typeface="MS PGothic" charset="0"/>
                <a:cs typeface="MS PGothic" charset="0"/>
              </a:defRPr>
            </a:lvl3pPr>
            <a:lvl4pPr marL="1630604" indent="-232943" eaLnBrk="0" hangingPunct="0">
              <a:defRPr kumimoji="1">
                <a:solidFill>
                  <a:schemeClr val="tx1"/>
                </a:solidFill>
                <a:latin typeface="Arial" charset="0"/>
                <a:ea typeface="MS PGothic" charset="0"/>
                <a:cs typeface="MS PGothic" charset="0"/>
              </a:defRPr>
            </a:lvl4pPr>
            <a:lvl5pPr marL="2096491" indent="-232943" eaLnBrk="0" hangingPunct="0">
              <a:defRPr kumimoji="1">
                <a:solidFill>
                  <a:schemeClr val="tx1"/>
                </a:solidFill>
                <a:latin typeface="Arial" charset="0"/>
                <a:ea typeface="MS PGothic" charset="0"/>
                <a:cs typeface="MS PGothic" charset="0"/>
              </a:defRPr>
            </a:lvl5pPr>
            <a:lvl6pPr marL="2562377" indent="-232943" eaLnBrk="0" fontAlgn="base" hangingPunct="0">
              <a:spcBef>
                <a:spcPct val="0"/>
              </a:spcBef>
              <a:spcAft>
                <a:spcPct val="0"/>
              </a:spcAft>
              <a:defRPr kumimoji="1">
                <a:solidFill>
                  <a:schemeClr val="tx1"/>
                </a:solidFill>
                <a:latin typeface="Arial" charset="0"/>
                <a:ea typeface="MS PGothic" charset="0"/>
                <a:cs typeface="MS PGothic" charset="0"/>
              </a:defRPr>
            </a:lvl6pPr>
            <a:lvl7pPr marL="3028264" indent="-232943" eaLnBrk="0" fontAlgn="base" hangingPunct="0">
              <a:spcBef>
                <a:spcPct val="0"/>
              </a:spcBef>
              <a:spcAft>
                <a:spcPct val="0"/>
              </a:spcAft>
              <a:defRPr kumimoji="1">
                <a:solidFill>
                  <a:schemeClr val="tx1"/>
                </a:solidFill>
                <a:latin typeface="Arial" charset="0"/>
                <a:ea typeface="MS PGothic" charset="0"/>
                <a:cs typeface="MS PGothic" charset="0"/>
              </a:defRPr>
            </a:lvl7pPr>
            <a:lvl8pPr marL="3494151" indent="-232943" eaLnBrk="0" fontAlgn="base" hangingPunct="0">
              <a:spcBef>
                <a:spcPct val="0"/>
              </a:spcBef>
              <a:spcAft>
                <a:spcPct val="0"/>
              </a:spcAft>
              <a:defRPr kumimoji="1">
                <a:solidFill>
                  <a:schemeClr val="tx1"/>
                </a:solidFill>
                <a:latin typeface="Arial" charset="0"/>
                <a:ea typeface="MS PGothic" charset="0"/>
                <a:cs typeface="MS PGothic" charset="0"/>
              </a:defRPr>
            </a:lvl8pPr>
            <a:lvl9pPr marL="3960038" indent="-232943" eaLnBrk="0" fontAlgn="base" hangingPunct="0">
              <a:spcBef>
                <a:spcPct val="0"/>
              </a:spcBef>
              <a:spcAft>
                <a:spcPct val="0"/>
              </a:spcAft>
              <a:defRPr kumimoji="1">
                <a:solidFill>
                  <a:schemeClr val="tx1"/>
                </a:solidFill>
                <a:latin typeface="Arial" charset="0"/>
                <a:ea typeface="MS PGothic" charset="0"/>
                <a:cs typeface="MS PGothic" charset="0"/>
              </a:defRPr>
            </a:lvl9pPr>
          </a:lstStyle>
          <a:p>
            <a:pPr eaLnBrk="1" hangingPunct="1"/>
            <a:fld id="{54F4B8DD-5DCD-D64A-9EBF-BA1584630EBF}" type="slidenum">
              <a:rPr kumimoji="0" lang="en-US" altLang="zh-CN">
                <a:ea typeface="宋体" charset="0"/>
                <a:cs typeface="宋体" charset="0"/>
              </a:rPr>
              <a:pPr eaLnBrk="1" hangingPunct="1"/>
              <a:t>76</a:t>
            </a:fld>
            <a:endParaRPr kumimoji="0" lang="en-US" altLang="zh-CN">
              <a:ea typeface="宋体" charset="0"/>
              <a:cs typeface="宋体" charset="0"/>
            </a:endParaRPr>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eaLnBrk="1" hangingPunct="1"/>
            <a:endParaRPr lang="zh-CN">
              <a:ea typeface="宋体"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kumimoji="1">
                <a:solidFill>
                  <a:schemeClr val="tx1"/>
                </a:solidFill>
                <a:latin typeface="Arial" charset="0"/>
                <a:ea typeface="MS PGothic" charset="0"/>
                <a:cs typeface="MS PGothic" charset="0"/>
              </a:defRPr>
            </a:lvl1pPr>
            <a:lvl2pPr marL="757066" indent="-291179" eaLnBrk="0" hangingPunct="0">
              <a:defRPr kumimoji="1">
                <a:solidFill>
                  <a:schemeClr val="tx1"/>
                </a:solidFill>
                <a:latin typeface="Arial" charset="0"/>
                <a:ea typeface="MS PGothic" charset="0"/>
                <a:cs typeface="MS PGothic" charset="0"/>
              </a:defRPr>
            </a:lvl2pPr>
            <a:lvl3pPr marL="1164717" indent="-232943" eaLnBrk="0" hangingPunct="0">
              <a:defRPr kumimoji="1">
                <a:solidFill>
                  <a:schemeClr val="tx1"/>
                </a:solidFill>
                <a:latin typeface="Arial" charset="0"/>
                <a:ea typeface="MS PGothic" charset="0"/>
                <a:cs typeface="MS PGothic" charset="0"/>
              </a:defRPr>
            </a:lvl3pPr>
            <a:lvl4pPr marL="1630604" indent="-232943" eaLnBrk="0" hangingPunct="0">
              <a:defRPr kumimoji="1">
                <a:solidFill>
                  <a:schemeClr val="tx1"/>
                </a:solidFill>
                <a:latin typeface="Arial" charset="0"/>
                <a:ea typeface="MS PGothic" charset="0"/>
                <a:cs typeface="MS PGothic" charset="0"/>
              </a:defRPr>
            </a:lvl4pPr>
            <a:lvl5pPr marL="2096491" indent="-232943" eaLnBrk="0" hangingPunct="0">
              <a:defRPr kumimoji="1">
                <a:solidFill>
                  <a:schemeClr val="tx1"/>
                </a:solidFill>
                <a:latin typeface="Arial" charset="0"/>
                <a:ea typeface="MS PGothic" charset="0"/>
                <a:cs typeface="MS PGothic" charset="0"/>
              </a:defRPr>
            </a:lvl5pPr>
            <a:lvl6pPr marL="2562377" indent="-232943" eaLnBrk="0" fontAlgn="base" hangingPunct="0">
              <a:spcBef>
                <a:spcPct val="0"/>
              </a:spcBef>
              <a:spcAft>
                <a:spcPct val="0"/>
              </a:spcAft>
              <a:defRPr kumimoji="1">
                <a:solidFill>
                  <a:schemeClr val="tx1"/>
                </a:solidFill>
                <a:latin typeface="Arial" charset="0"/>
                <a:ea typeface="MS PGothic" charset="0"/>
                <a:cs typeface="MS PGothic" charset="0"/>
              </a:defRPr>
            </a:lvl6pPr>
            <a:lvl7pPr marL="3028264" indent="-232943" eaLnBrk="0" fontAlgn="base" hangingPunct="0">
              <a:spcBef>
                <a:spcPct val="0"/>
              </a:spcBef>
              <a:spcAft>
                <a:spcPct val="0"/>
              </a:spcAft>
              <a:defRPr kumimoji="1">
                <a:solidFill>
                  <a:schemeClr val="tx1"/>
                </a:solidFill>
                <a:latin typeface="Arial" charset="0"/>
                <a:ea typeface="MS PGothic" charset="0"/>
                <a:cs typeface="MS PGothic" charset="0"/>
              </a:defRPr>
            </a:lvl7pPr>
            <a:lvl8pPr marL="3494151" indent="-232943" eaLnBrk="0" fontAlgn="base" hangingPunct="0">
              <a:spcBef>
                <a:spcPct val="0"/>
              </a:spcBef>
              <a:spcAft>
                <a:spcPct val="0"/>
              </a:spcAft>
              <a:defRPr kumimoji="1">
                <a:solidFill>
                  <a:schemeClr val="tx1"/>
                </a:solidFill>
                <a:latin typeface="Arial" charset="0"/>
                <a:ea typeface="MS PGothic" charset="0"/>
                <a:cs typeface="MS PGothic" charset="0"/>
              </a:defRPr>
            </a:lvl8pPr>
            <a:lvl9pPr marL="3960038" indent="-232943" eaLnBrk="0" fontAlgn="base" hangingPunct="0">
              <a:spcBef>
                <a:spcPct val="0"/>
              </a:spcBef>
              <a:spcAft>
                <a:spcPct val="0"/>
              </a:spcAft>
              <a:defRPr kumimoji="1">
                <a:solidFill>
                  <a:schemeClr val="tx1"/>
                </a:solidFill>
                <a:latin typeface="Arial" charset="0"/>
                <a:ea typeface="MS PGothic" charset="0"/>
                <a:cs typeface="MS PGothic" charset="0"/>
              </a:defRPr>
            </a:lvl9pPr>
          </a:lstStyle>
          <a:p>
            <a:pPr eaLnBrk="1" hangingPunct="1"/>
            <a:fld id="{C3210E33-4698-5946-9584-251F560AD23D}" type="slidenum">
              <a:rPr kumimoji="0" lang="en-US" altLang="zh-CN">
                <a:ea typeface="宋体" charset="0"/>
                <a:cs typeface="宋体" charset="0"/>
              </a:rPr>
              <a:pPr eaLnBrk="1" hangingPunct="1"/>
              <a:t>77</a:t>
            </a:fld>
            <a:endParaRPr kumimoji="0" lang="en-US" altLang="zh-CN">
              <a:ea typeface="宋体" charset="0"/>
              <a:cs typeface="宋体" charset="0"/>
            </a:endParaRPr>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eaLnBrk="1" hangingPunct="1"/>
            <a:endParaRPr lang="zh-CN">
              <a:ea typeface="宋体"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28E120D-88C8-42F1-9EE2-65CFD0B70258}" type="slidenum">
              <a:rPr lang="en-US" altLang="zh-CN"/>
              <a:pPr/>
              <a:t>81</a:t>
            </a:fld>
            <a:endParaRPr lang="en-US" altLang="zh-CN"/>
          </a:p>
        </p:txBody>
      </p:sp>
      <p:sp>
        <p:nvSpPr>
          <p:cNvPr id="294914" name="Rectangle 2"/>
          <p:cNvSpPr>
            <a:spLocks noGrp="1" noRot="1" noChangeAspect="1" noChangeArrowheads="1" noTextEdit="1"/>
          </p:cNvSpPr>
          <p:nvPr>
            <p:ph type="sldImg"/>
          </p:nvPr>
        </p:nvSpPr>
        <p:spPr>
          <a:ln/>
        </p:spPr>
      </p:sp>
      <p:sp>
        <p:nvSpPr>
          <p:cNvPr id="2949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60E8F32-39B9-4FD0-A09F-F9083D50B6EF}" type="slidenum">
              <a:rPr lang="en-US" altLang="zh-CN"/>
              <a:pPr/>
              <a:t>83</a:t>
            </a:fld>
            <a:endParaRPr lang="en-US" altLang="zh-CN"/>
          </a:p>
        </p:txBody>
      </p:sp>
      <p:sp>
        <p:nvSpPr>
          <p:cNvPr id="296962" name="Rectangle 2"/>
          <p:cNvSpPr>
            <a:spLocks noGrp="1" noRot="1" noChangeAspect="1" noChangeArrowheads="1" noTextEdit="1"/>
          </p:cNvSpPr>
          <p:nvPr>
            <p:ph type="sldImg"/>
          </p:nvPr>
        </p:nvSpPr>
        <p:spPr>
          <a:ln/>
        </p:spPr>
      </p:sp>
      <p:sp>
        <p:nvSpPr>
          <p:cNvPr id="2969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74550-4683-484B-BE4E-306FB7D97BE9}" type="slidenum">
              <a:rPr lang="en-US" altLang="zh-CN"/>
              <a:pPr/>
              <a:t>8</a:t>
            </a:fld>
            <a:endParaRPr lang="en-US" altLang="zh-CN"/>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DB322E-BB0E-4506-B909-BC46EC978D1D}" type="slidenum">
              <a:rPr lang="en-US" altLang="zh-CN"/>
              <a:pPr/>
              <a:t>84</a:t>
            </a:fld>
            <a:endParaRPr lang="en-US" altLang="zh-CN"/>
          </a:p>
        </p:txBody>
      </p:sp>
      <p:sp>
        <p:nvSpPr>
          <p:cNvPr id="299010" name="Rectangle 2"/>
          <p:cNvSpPr>
            <a:spLocks noGrp="1" noRot="1" noChangeAspect="1" noChangeArrowheads="1" noTextEdit="1"/>
          </p:cNvSpPr>
          <p:nvPr>
            <p:ph type="sldImg"/>
          </p:nvPr>
        </p:nvSpPr>
        <p:spPr>
          <a:ln/>
        </p:spPr>
      </p:sp>
      <p:sp>
        <p:nvSpPr>
          <p:cNvPr id="2990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608687-ADE0-4549-BB42-AF1A68743558}" type="slidenum">
              <a:rPr lang="en-US" altLang="zh-CN"/>
              <a:pPr/>
              <a:t>88</a:t>
            </a:fld>
            <a:endParaRPr lang="en-US" altLang="zh-CN"/>
          </a:p>
        </p:txBody>
      </p:sp>
      <p:sp>
        <p:nvSpPr>
          <p:cNvPr id="303106" name="Rectangle 2"/>
          <p:cNvSpPr>
            <a:spLocks noGrp="1" noRot="1" noChangeAspect="1" noChangeArrowheads="1" noTextEdit="1"/>
          </p:cNvSpPr>
          <p:nvPr>
            <p:ph type="sldImg"/>
          </p:nvPr>
        </p:nvSpPr>
        <p:spPr>
          <a:ln/>
        </p:spPr>
      </p:sp>
      <p:sp>
        <p:nvSpPr>
          <p:cNvPr id="3031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9B74550-4683-484B-BE4E-306FB7D97BE9}" type="slidenum">
              <a:rPr lang="en-US" altLang="zh-CN"/>
              <a:pPr/>
              <a:t>9</a:t>
            </a:fld>
            <a:endParaRPr lang="en-US" altLang="zh-CN"/>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57864F-0D7F-43DE-A017-D05AC9AAEC20}" type="slidenum">
              <a:rPr lang="en-US" altLang="zh-CN"/>
              <a:pPr/>
              <a:t>10</a:t>
            </a:fld>
            <a:endParaRPr lang="en-US" altLang="zh-CN"/>
          </a:p>
        </p:txBody>
      </p:sp>
      <p:sp>
        <p:nvSpPr>
          <p:cNvPr id="247810" name="Rectangle 2"/>
          <p:cNvSpPr>
            <a:spLocks noGrp="1" noRot="1" noChangeAspect="1" noChangeArrowheads="1" noTextEdit="1"/>
          </p:cNvSpPr>
          <p:nvPr>
            <p:ph type="sldImg"/>
          </p:nvPr>
        </p:nvSpPr>
        <p:spPr>
          <a:ln/>
        </p:spPr>
      </p:sp>
      <p:sp>
        <p:nvSpPr>
          <p:cNvPr id="2478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D7856E-F085-413D-83C0-7361E18CA41C}" type="slidenum">
              <a:rPr lang="en-US" altLang="zh-CN"/>
              <a:pPr/>
              <a:t>11</a:t>
            </a:fld>
            <a:endParaRPr lang="en-US" altLang="zh-CN"/>
          </a:p>
        </p:txBody>
      </p:sp>
      <p:sp>
        <p:nvSpPr>
          <p:cNvPr id="249858" name="Rectangle 2"/>
          <p:cNvSpPr>
            <a:spLocks noGrp="1" noRot="1" noChangeAspect="1" noChangeArrowheads="1" noTextEdit="1"/>
          </p:cNvSpPr>
          <p:nvPr>
            <p:ph type="sldImg"/>
          </p:nvPr>
        </p:nvSpPr>
        <p:spPr>
          <a:ln/>
        </p:spPr>
      </p:sp>
      <p:sp>
        <p:nvSpPr>
          <p:cNvPr id="249859"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742950" y="685800"/>
            <a:ext cx="8420100" cy="2127250"/>
          </a:xfrm>
        </p:spPr>
        <p:txBody>
          <a:bodyPr/>
          <a:lstStyle>
            <a:lvl1pPr algn="ctr">
              <a:defRPr sz="5400" b="1">
                <a:solidFill>
                  <a:srgbClr val="333399"/>
                </a:solidFill>
                <a:latin typeface="黑体" pitchFamily="2" charset="-122"/>
                <a:ea typeface="黑体" pitchFamily="2" charset="-122"/>
              </a:defRPr>
            </a:lvl1pPr>
          </a:lstStyle>
          <a:p>
            <a:pPr lvl="0"/>
            <a:r>
              <a:rPr lang="zh-CN" altLang="en-US" noProof="0" smtClean="0"/>
              <a:t>单击此处编辑母版标题样式</a:t>
            </a:r>
            <a:endParaRPr lang="en-US" altLang="zh-CN" noProof="0" dirty="0" smtClean="0"/>
          </a:p>
        </p:txBody>
      </p:sp>
      <p:sp>
        <p:nvSpPr>
          <p:cNvPr id="16387" name="Rectangle 3"/>
          <p:cNvSpPr>
            <a:spLocks noGrp="1" noChangeArrowheads="1"/>
          </p:cNvSpPr>
          <p:nvPr>
            <p:ph type="subTitle" idx="1"/>
          </p:nvPr>
        </p:nvSpPr>
        <p:spPr>
          <a:xfrm>
            <a:off x="1485900" y="3270250"/>
            <a:ext cx="6934200" cy="2209800"/>
          </a:xfrm>
        </p:spPr>
        <p:txBody>
          <a:bodyPr/>
          <a:lstStyle>
            <a:lvl1pPr marL="0" indent="0" algn="ctr">
              <a:buFont typeface="Wingdings" pitchFamily="2" charset="2"/>
              <a:buNone/>
              <a:defRPr sz="3600" b="1">
                <a:latin typeface="黑体" pitchFamily="2" charset="-122"/>
                <a:ea typeface="黑体" pitchFamily="2" charset="-122"/>
              </a:defRPr>
            </a:lvl1pPr>
          </a:lstStyle>
          <a:p>
            <a:pPr lvl="0"/>
            <a:r>
              <a:rPr lang="zh-CN" altLang="en-US" noProof="0" smtClean="0"/>
              <a:t>单击此处编辑母版副标题样式</a:t>
            </a:r>
            <a:endParaRPr lang="en-US" altLang="zh-CN" noProof="0" dirty="0" smtClean="0"/>
          </a:p>
        </p:txBody>
      </p:sp>
      <p:sp>
        <p:nvSpPr>
          <p:cNvPr id="16388" name="Rectangle 4"/>
          <p:cNvSpPr>
            <a:spLocks noGrp="1" noChangeArrowheads="1"/>
          </p:cNvSpPr>
          <p:nvPr>
            <p:ph type="dt" sz="half" idx="2"/>
          </p:nvPr>
        </p:nvSpPr>
        <p:spPr/>
        <p:txBody>
          <a:bodyPr/>
          <a:lstStyle>
            <a:lvl1pPr>
              <a:defRPr/>
            </a:lvl1pPr>
          </a:lstStyle>
          <a:p>
            <a:endParaRPr lang="en-US" altLang="zh-CN"/>
          </a:p>
        </p:txBody>
      </p:sp>
      <p:sp>
        <p:nvSpPr>
          <p:cNvPr id="16389" name="Rectangle 5"/>
          <p:cNvSpPr>
            <a:spLocks noGrp="1" noChangeArrowheads="1"/>
          </p:cNvSpPr>
          <p:nvPr>
            <p:ph type="ftr" sz="quarter" idx="3"/>
          </p:nvPr>
        </p:nvSpPr>
        <p:spPr/>
        <p:txBody>
          <a:bodyPr/>
          <a:lstStyle>
            <a:lvl1pPr>
              <a:defRPr/>
            </a:lvl1pPr>
          </a:lstStyle>
          <a:p>
            <a:endParaRPr lang="en-US" altLang="zh-CN"/>
          </a:p>
        </p:txBody>
      </p:sp>
      <p:sp>
        <p:nvSpPr>
          <p:cNvPr id="16390" name="Rectangle 6"/>
          <p:cNvSpPr>
            <a:spLocks noGrp="1" noChangeArrowheads="1"/>
          </p:cNvSpPr>
          <p:nvPr>
            <p:ph type="sldNum" sz="quarter" idx="4"/>
          </p:nvPr>
        </p:nvSpPr>
        <p:spPr/>
        <p:txBody>
          <a:bodyPr/>
          <a:lstStyle>
            <a:lvl1pPr>
              <a:defRPr/>
            </a:lvl1pPr>
          </a:lstStyle>
          <a:p>
            <a:fld id="{AC80574E-8B94-4515-ADE1-BF6C35829DF0}" type="slidenum">
              <a:rPr lang="zh-CN" altLang="en-US"/>
              <a:pPr/>
              <a:t>‹#›</a:t>
            </a:fld>
            <a:endParaRPr lang="en-US" altLang="zh-CN"/>
          </a:p>
        </p:txBody>
      </p:sp>
      <p:sp>
        <p:nvSpPr>
          <p:cNvPr id="16392" name="Rectangle 8" descr="Gold bar"/>
          <p:cNvSpPr>
            <a:spLocks noChangeArrowheads="1"/>
          </p:cNvSpPr>
          <p:nvPr/>
        </p:nvSpPr>
        <p:spPr bwMode="auto">
          <a:xfrm>
            <a:off x="247650" y="2889250"/>
            <a:ext cx="3109913" cy="201613"/>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3" name="Rectangle 9" descr="Orange bar"/>
          <p:cNvSpPr>
            <a:spLocks noChangeArrowheads="1"/>
          </p:cNvSpPr>
          <p:nvPr/>
        </p:nvSpPr>
        <p:spPr bwMode="auto">
          <a:xfrm>
            <a:off x="3357563" y="2889250"/>
            <a:ext cx="3108325" cy="201613"/>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94" name="Rectangle 10" descr="Slate bar"/>
          <p:cNvSpPr>
            <a:spLocks noChangeArrowheads="1"/>
          </p:cNvSpPr>
          <p:nvPr/>
        </p:nvSpPr>
        <p:spPr bwMode="auto">
          <a:xfrm>
            <a:off x="6465888" y="2889250"/>
            <a:ext cx="3109912" cy="201613"/>
          </a:xfrm>
          <a:prstGeom prst="rect">
            <a:avLst/>
          </a:prstGeom>
          <a:solidFill>
            <a:srgbClr val="333399"/>
          </a:solidFill>
          <a:ln>
            <a:noFill/>
          </a:ln>
          <a:effectLst/>
        </p:spPr>
        <p:txBody>
          <a:bodyPr wrap="none" anchor="ctr"/>
          <a:lstStyle/>
          <a:p>
            <a:endParaRPr lang="zh-CN" altLang="en-US">
              <a:solidFill>
                <a:srgbClr val="333399"/>
              </a:solidFill>
            </a:endParaRPr>
          </a:p>
        </p:txBody>
      </p:sp>
    </p:spTree>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333399"/>
                </a:solidFill>
                <a:latin typeface="+mn-lt"/>
                <a:ea typeface="黑体" pitchFamily="2" charset="-122"/>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2236A91-AB49-49FF-BD59-8386391FD12B}" type="slidenum">
              <a:rPr lang="zh-CN" altLang="en-US"/>
              <a:pPr/>
              <a:t>‹#›</a:t>
            </a:fld>
            <a:endParaRPr lang="en-US" altLang="zh-CN"/>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684642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81850" y="277813"/>
            <a:ext cx="2379662" cy="5853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95300" y="277813"/>
            <a:ext cx="6534150" cy="5853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98FACEB-921B-4428-A32E-7A6FF935A2DD}" type="slidenum">
              <a:rPr lang="zh-CN" altLang="en-US"/>
              <a:pPr/>
              <a:t>‹#›</a:t>
            </a:fld>
            <a:endParaRPr lang="en-US" altLang="zh-CN"/>
          </a:p>
        </p:txBody>
      </p:sp>
    </p:spTree>
    <p:extLst>
      <p:ext uri="{BB962C8B-B14F-4D97-AF65-F5344CB8AC3E}">
        <p14:creationId xmlns:p14="http://schemas.microsoft.com/office/powerpoint/2010/main" val="12918229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88504" y="188640"/>
            <a:ext cx="8915400" cy="792088"/>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196752"/>
            <a:ext cx="4381500" cy="493417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quarter" idx="2"/>
          </p:nvPr>
        </p:nvSpPr>
        <p:spPr>
          <a:xfrm>
            <a:off x="5029200" y="1196752"/>
            <a:ext cx="4381500" cy="23765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内容占位符 4"/>
          <p:cNvSpPr>
            <a:spLocks noGrp="1"/>
          </p:cNvSpPr>
          <p:nvPr>
            <p:ph sz="quarter" idx="3"/>
          </p:nvPr>
        </p:nvSpPr>
        <p:spPr>
          <a:xfrm>
            <a:off x="5029200" y="3754339"/>
            <a:ext cx="4381500" cy="2376586"/>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7099300" y="6248400"/>
            <a:ext cx="2311400" cy="457200"/>
          </a:xfrm>
        </p:spPr>
        <p:txBody>
          <a:bodyPr/>
          <a:lstStyle>
            <a:lvl1pPr>
              <a:defRPr/>
            </a:lvl1pPr>
          </a:lstStyle>
          <a:p>
            <a:fld id="{3C52F4D9-41EC-423B-B963-42D1C41ACCC5}" type="slidenum">
              <a:rPr lang="zh-CN" altLang="en-US"/>
              <a:pPr/>
              <a:t>‹#›</a:t>
            </a:fld>
            <a:endParaRPr lang="en-US" altLang="zh-CN"/>
          </a:p>
        </p:txBody>
      </p:sp>
      <p:sp>
        <p:nvSpPr>
          <p:cNvPr id="9"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463550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1"/>
            <a:ext cx="8915400" cy="792087"/>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196752"/>
            <a:ext cx="4381500" cy="493417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剪贴画占位符 3"/>
          <p:cNvSpPr>
            <a:spLocks noGrp="1"/>
          </p:cNvSpPr>
          <p:nvPr>
            <p:ph type="clipArt" sz="half" idx="2"/>
          </p:nvPr>
        </p:nvSpPr>
        <p:spPr>
          <a:xfrm>
            <a:off x="5029200" y="1196752"/>
            <a:ext cx="4381500" cy="4934173"/>
          </a:xfrm>
        </p:spPr>
        <p:txBody>
          <a:bodyPr/>
          <a:lstStyle/>
          <a:p>
            <a:r>
              <a:rPr lang="zh-CN" altLang="en-US" smtClean="0"/>
              <a:t>单击图标添加剪 贴画</a:t>
            </a:r>
            <a:endParaRPr lang="zh-CN" altLang="en-US"/>
          </a:p>
        </p:txBody>
      </p:sp>
      <p:sp>
        <p:nvSpPr>
          <p:cNvPr id="5" name="日期占位符 4"/>
          <p:cNvSpPr>
            <a:spLocks noGrp="1"/>
          </p:cNvSpPr>
          <p:nvPr>
            <p:ph type="dt" sz="half" idx="10"/>
          </p:nvPr>
        </p:nvSpPr>
        <p:spPr>
          <a:xfrm>
            <a:off x="495300" y="6248400"/>
            <a:ext cx="23114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384550" y="6248400"/>
            <a:ext cx="31369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7099300" y="6248400"/>
            <a:ext cx="2311400" cy="457200"/>
          </a:xfrm>
        </p:spPr>
        <p:txBody>
          <a:bodyPr/>
          <a:lstStyle>
            <a:lvl1pPr>
              <a:defRPr/>
            </a:lvl1pPr>
          </a:lstStyle>
          <a:p>
            <a:fld id="{966CAE82-64C7-4E5B-88D2-F38A61F120C5}" type="slidenum">
              <a:rPr lang="zh-CN" altLang="en-US"/>
              <a:pPr/>
              <a:t>‹#›</a:t>
            </a:fld>
            <a:endParaRPr lang="en-US" altLang="zh-CN"/>
          </a:p>
        </p:txBody>
      </p:sp>
      <p:sp>
        <p:nvSpPr>
          <p:cNvPr id="8"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50890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22238"/>
            <a:ext cx="8172450" cy="12954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95300" y="1719263"/>
            <a:ext cx="4375150" cy="44116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35550" y="1719263"/>
            <a:ext cx="4375150" cy="44116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p:cNvSpPr>
            <a:spLocks noGrp="1" noChangeArrowheads="1"/>
          </p:cNvSpPr>
          <p:nvPr>
            <p:ph type="sldNum" sz="quarter" idx="12"/>
          </p:nvPr>
        </p:nvSpPr>
        <p:spPr>
          <a:ln/>
        </p:spPr>
        <p:txBody>
          <a:bodyPr/>
          <a:lstStyle>
            <a:lvl1pPr>
              <a:defRPr/>
            </a:lvl1pPr>
          </a:lstStyle>
          <a:p>
            <a:fld id="{94EEFBC7-A740-6749-929D-ACC28888E825}" type="slidenum">
              <a:rPr lang="en-US" altLang="zh-CN"/>
              <a:pPr/>
              <a:t>‹#›</a:t>
            </a:fld>
            <a:endParaRPr lang="en-US" altLang="zh-CN"/>
          </a:p>
        </p:txBody>
      </p:sp>
    </p:spTree>
    <p:extLst>
      <p:ext uri="{BB962C8B-B14F-4D97-AF65-F5344CB8AC3E}">
        <p14:creationId xmlns:p14="http://schemas.microsoft.com/office/powerpoint/2010/main" val="2532536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95300" y="122239"/>
            <a:ext cx="8915400" cy="60086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7"/>
          <p:cNvSpPr>
            <a:spLocks noGrp="1" noChangeArrowheads="1"/>
          </p:cNvSpPr>
          <p:nvPr>
            <p:ph type="sldNum" sz="quarter" idx="12"/>
          </p:nvPr>
        </p:nvSpPr>
        <p:spPr>
          <a:ln/>
        </p:spPr>
        <p:txBody>
          <a:bodyPr/>
          <a:lstStyle>
            <a:lvl1pPr>
              <a:defRPr/>
            </a:lvl1pPr>
          </a:lstStyle>
          <a:p>
            <a:fld id="{0761AFDF-AACA-9C40-B873-4C0903CB5245}" type="slidenum">
              <a:rPr lang="en-US" altLang="zh-CN"/>
              <a:pPr/>
              <a:t>‹#›</a:t>
            </a:fld>
            <a:endParaRPr lang="en-US" altLang="zh-CN"/>
          </a:p>
        </p:txBody>
      </p:sp>
    </p:spTree>
    <p:extLst>
      <p:ext uri="{BB962C8B-B14F-4D97-AF65-F5344CB8AC3E}">
        <p14:creationId xmlns:p14="http://schemas.microsoft.com/office/powerpoint/2010/main" val="2923949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itchFamily="2"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95300" y="1196752"/>
            <a:ext cx="9066212" cy="4934173"/>
          </a:xfrm>
        </p:spPr>
        <p:txBody>
          <a:bodyPr/>
          <a:lstStyle>
            <a:lvl1pPr>
              <a:defRPr sz="3200" b="1">
                <a:solidFill>
                  <a:schemeClr val="tx1"/>
                </a:solidFill>
                <a:latin typeface="+mn-lt"/>
                <a:ea typeface="黑体" pitchFamily="2" charset="-122"/>
              </a:defRPr>
            </a:lvl1pPr>
            <a:lvl2pPr>
              <a:defRPr sz="2800" b="1">
                <a:solidFill>
                  <a:schemeClr val="tx1"/>
                </a:solidFill>
                <a:latin typeface="+mn-lt"/>
                <a:ea typeface="黑体" pitchFamily="2" charset="-122"/>
              </a:defRPr>
            </a:lvl2pPr>
            <a:lvl3pPr>
              <a:defRPr sz="2400" b="1">
                <a:solidFill>
                  <a:schemeClr val="tx1"/>
                </a:solidFill>
                <a:latin typeface="+mn-lt"/>
                <a:ea typeface="黑体" pitchFamily="2" charset="-122"/>
              </a:defRPr>
            </a:lvl3pPr>
            <a:lvl4pPr>
              <a:defRPr sz="2000" b="1">
                <a:solidFill>
                  <a:schemeClr val="tx1"/>
                </a:solidFill>
                <a:latin typeface="+mn-lt"/>
                <a:ea typeface="黑体" pitchFamily="2" charset="-122"/>
              </a:defRPr>
            </a:lvl4pPr>
            <a:lvl5pPr>
              <a:defRPr sz="2000" b="1">
                <a:solidFill>
                  <a:schemeClr val="tx1"/>
                </a:solidFill>
                <a:latin typeface="+mn-lt"/>
                <a:ea typeface="黑体" pitchFamily="2"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p:txBody>
          <a:bodyPr/>
          <a:lstStyle>
            <a:lvl1pPr>
              <a:defRPr/>
            </a:lvl1pPr>
          </a:lstStyle>
          <a:p>
            <a:endParaRPr lang="en-US" altLang="zh-CN" dirty="0"/>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AC79822-BC0D-4DE8-A7E5-90A3732A2B82}" type="slidenum">
              <a:rPr lang="zh-CN" altLang="en-US"/>
              <a:pPr/>
              <a:t>‹#›</a:t>
            </a:fld>
            <a:endParaRPr lang="en-US" altLang="zh-CN"/>
          </a:p>
        </p:txBody>
      </p:sp>
      <p:sp>
        <p:nvSpPr>
          <p:cNvPr id="7"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6534460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82638" y="4406900"/>
            <a:ext cx="8634858" cy="1362075"/>
          </a:xfrm>
        </p:spPr>
        <p:txBody>
          <a:bodyPr anchor="t"/>
          <a:lstStyle>
            <a:lvl1pPr algn="l">
              <a:defRPr sz="4400" b="1" cap="all">
                <a:solidFill>
                  <a:srgbClr val="333399"/>
                </a:solidFill>
                <a:latin typeface="+mn-lt"/>
                <a:ea typeface="黑体" pitchFamily="2"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782638" y="2906713"/>
            <a:ext cx="863485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3F47B36-077D-42FE-9DED-0C77CB87E4B3}" type="slidenum">
              <a:rPr lang="zh-CN" altLang="en-US"/>
              <a:pPr/>
              <a:t>‹#›</a:t>
            </a:fld>
            <a:endParaRPr lang="en-US" altLang="zh-CN"/>
          </a:p>
        </p:txBody>
      </p:sp>
    </p:spTree>
    <p:extLst>
      <p:ext uri="{BB962C8B-B14F-4D97-AF65-F5344CB8AC3E}">
        <p14:creationId xmlns:p14="http://schemas.microsoft.com/office/powerpoint/2010/main" val="10981399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itchFamily="2" charset="-122"/>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196752"/>
            <a:ext cx="4460304" cy="4934173"/>
          </a:xfrm>
        </p:spPr>
        <p:txBody>
          <a:bodyPr/>
          <a:lstStyle>
            <a:lvl1pPr>
              <a:defRPr sz="3200" b="1">
                <a:solidFill>
                  <a:schemeClr val="tx1"/>
                </a:solidFill>
                <a:latin typeface="+mn-lt"/>
                <a:ea typeface="黑体" pitchFamily="2" charset="-122"/>
              </a:defRPr>
            </a:lvl1pPr>
            <a:lvl2pPr>
              <a:buClr>
                <a:schemeClr val="accent2"/>
              </a:buClr>
              <a:defRPr sz="2800" b="1">
                <a:solidFill>
                  <a:schemeClr val="tx1"/>
                </a:solidFill>
                <a:latin typeface="+mn-lt"/>
                <a:ea typeface="黑体" pitchFamily="2" charset="-122"/>
              </a:defRPr>
            </a:lvl2pPr>
            <a:lvl3pPr>
              <a:defRPr sz="2400" b="1">
                <a:solidFill>
                  <a:schemeClr val="tx1"/>
                </a:solidFill>
                <a:latin typeface="+mn-lt"/>
                <a:ea typeface="黑体" pitchFamily="2" charset="-122"/>
              </a:defRPr>
            </a:lvl3pPr>
            <a:lvl4pPr>
              <a:defRPr sz="2000" b="1">
                <a:solidFill>
                  <a:schemeClr val="tx1"/>
                </a:solidFill>
                <a:latin typeface="+mn-lt"/>
                <a:ea typeface="黑体" pitchFamily="2" charset="-122"/>
              </a:defRPr>
            </a:lvl4pPr>
            <a:lvl5pPr>
              <a:buClr>
                <a:srgbClr val="333399"/>
              </a:buClr>
              <a:defRPr sz="2000" b="1">
                <a:solidFill>
                  <a:schemeClr val="tx1"/>
                </a:solidFill>
                <a:latin typeface="+mn-lt"/>
                <a:ea typeface="黑体" pitchFamily="2"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内容占位符 3"/>
          <p:cNvSpPr>
            <a:spLocks noGrp="1"/>
          </p:cNvSpPr>
          <p:nvPr>
            <p:ph sz="half" idx="2"/>
          </p:nvPr>
        </p:nvSpPr>
        <p:spPr>
          <a:xfrm>
            <a:off x="5101208" y="1196752"/>
            <a:ext cx="4460304" cy="4934173"/>
          </a:xfrm>
        </p:spPr>
        <p:txBody>
          <a:bodyPr/>
          <a:lstStyle>
            <a:lvl1pPr>
              <a:defRPr sz="3200" b="1">
                <a:solidFill>
                  <a:schemeClr val="tx1"/>
                </a:solidFill>
                <a:latin typeface="+mn-lt"/>
                <a:ea typeface="黑体" pitchFamily="2" charset="-122"/>
              </a:defRPr>
            </a:lvl1pPr>
            <a:lvl2pPr>
              <a:buClr>
                <a:schemeClr val="accent2"/>
              </a:buClr>
              <a:defRPr sz="2800" b="1">
                <a:solidFill>
                  <a:schemeClr val="tx1"/>
                </a:solidFill>
                <a:latin typeface="+mn-lt"/>
                <a:ea typeface="黑体" pitchFamily="2" charset="-122"/>
              </a:defRPr>
            </a:lvl2pPr>
            <a:lvl3pPr>
              <a:defRPr sz="2400" b="1">
                <a:solidFill>
                  <a:schemeClr val="tx1"/>
                </a:solidFill>
                <a:latin typeface="+mn-lt"/>
                <a:ea typeface="黑体" pitchFamily="2" charset="-122"/>
              </a:defRPr>
            </a:lvl3pPr>
            <a:lvl4pPr>
              <a:defRPr sz="2000" b="1">
                <a:solidFill>
                  <a:schemeClr val="tx1"/>
                </a:solidFill>
                <a:latin typeface="+mn-lt"/>
                <a:ea typeface="黑体" pitchFamily="2" charset="-122"/>
              </a:defRPr>
            </a:lvl4pPr>
            <a:lvl5pPr>
              <a:buClr>
                <a:srgbClr val="333399"/>
              </a:buClr>
              <a:defRPr sz="2000" b="1">
                <a:solidFill>
                  <a:schemeClr val="tx1"/>
                </a:solidFill>
                <a:latin typeface="+mn-lt"/>
                <a:ea typeface="黑体" pitchFamily="2" charset="-122"/>
              </a:defRPr>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0B52295-AD8D-47A8-A4D5-D2F6B9F48E3F}" type="slidenum">
              <a:rPr lang="zh-CN" altLang="en-US"/>
              <a:pPr/>
              <a:t>‹#›</a:t>
            </a:fld>
            <a:endParaRPr lang="en-US" altLang="zh-CN"/>
          </a:p>
        </p:txBody>
      </p:sp>
      <p:sp>
        <p:nvSpPr>
          <p:cNvPr id="8"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3458324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95300" y="188640"/>
            <a:ext cx="9066212" cy="792088"/>
          </a:xfrm>
        </p:spPr>
        <p:txBody>
          <a:bodyPr/>
          <a:lstStyle>
            <a:lvl1pPr>
              <a:defRPr b="1">
                <a:solidFill>
                  <a:srgbClr val="333399"/>
                </a:solidFill>
                <a:latin typeface="+mn-lt"/>
                <a:ea typeface="黑体" pitchFamily="2" charset="-122"/>
              </a:defRPr>
            </a:lvl1pPr>
          </a:lstStyle>
          <a:p>
            <a:r>
              <a:rPr lang="zh-CN" altLang="en-US" smtClean="0"/>
              <a:t>单击此处编辑母版标题样式</a:t>
            </a:r>
            <a:endParaRPr lang="zh-CN" altLang="en-US" dirty="0"/>
          </a:p>
        </p:txBody>
      </p:sp>
      <p:sp>
        <p:nvSpPr>
          <p:cNvPr id="3" name="文本占位符 2"/>
          <p:cNvSpPr>
            <a:spLocks noGrp="1"/>
          </p:cNvSpPr>
          <p:nvPr>
            <p:ph type="body" idx="1"/>
          </p:nvPr>
        </p:nvSpPr>
        <p:spPr>
          <a:xfrm>
            <a:off x="495299" y="1207874"/>
            <a:ext cx="4455513" cy="639762"/>
          </a:xfrm>
        </p:spPr>
        <p:txBody>
          <a:bodyPr anchor="b"/>
          <a:lstStyle>
            <a:lvl1pPr marL="0" indent="0">
              <a:buNone/>
              <a:defRPr sz="3200" b="1">
                <a:latin typeface="+mn-lt"/>
                <a:ea typeface="黑体"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95299" y="1872534"/>
            <a:ext cx="4455513" cy="4292770"/>
          </a:xfrm>
        </p:spPr>
        <p:txBody>
          <a:bodyPr/>
          <a:lstStyle>
            <a:lvl1pPr>
              <a:defRPr sz="3200" b="1">
                <a:solidFill>
                  <a:schemeClr val="tx1"/>
                </a:solidFill>
                <a:latin typeface="+mn-lt"/>
                <a:ea typeface="黑体" pitchFamily="2" charset="-122"/>
              </a:defRPr>
            </a:lvl1pPr>
            <a:lvl2pPr>
              <a:defRPr sz="2800" b="1">
                <a:solidFill>
                  <a:schemeClr val="tx1"/>
                </a:solidFill>
                <a:latin typeface="+mn-lt"/>
                <a:ea typeface="黑体" pitchFamily="2" charset="-122"/>
              </a:defRPr>
            </a:lvl2pPr>
            <a:lvl3pPr>
              <a:defRPr sz="2400" b="1">
                <a:solidFill>
                  <a:schemeClr val="tx1"/>
                </a:solidFill>
                <a:latin typeface="+mn-lt"/>
                <a:ea typeface="黑体" pitchFamily="2" charset="-122"/>
              </a:defRPr>
            </a:lvl3pPr>
            <a:lvl4pPr>
              <a:defRPr sz="2000" b="1">
                <a:solidFill>
                  <a:schemeClr val="tx1"/>
                </a:solidFill>
                <a:latin typeface="+mn-lt"/>
                <a:ea typeface="黑体" pitchFamily="2" charset="-122"/>
              </a:defRPr>
            </a:lvl4pPr>
            <a:lvl5pPr>
              <a:defRPr sz="2000" b="1">
                <a:solidFill>
                  <a:schemeClr val="tx1"/>
                </a:solidFill>
                <a:latin typeface="+mn-lt"/>
                <a:ea typeface="黑体" pitchFamily="2" charset="-122"/>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文本占位符 4"/>
          <p:cNvSpPr>
            <a:spLocks noGrp="1"/>
          </p:cNvSpPr>
          <p:nvPr>
            <p:ph type="body" sz="quarter" idx="3"/>
          </p:nvPr>
        </p:nvSpPr>
        <p:spPr>
          <a:xfrm>
            <a:off x="5104383" y="1207874"/>
            <a:ext cx="4457129" cy="639762"/>
          </a:xfrm>
        </p:spPr>
        <p:txBody>
          <a:bodyPr anchor="b"/>
          <a:lstStyle>
            <a:lvl1pPr marL="0" indent="0">
              <a:buNone/>
              <a:defRPr sz="3200" b="1">
                <a:latin typeface="+mn-lt"/>
                <a:ea typeface="黑体" pitchFamily="2"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104383" y="1872534"/>
            <a:ext cx="4457129" cy="4292770"/>
          </a:xfrm>
        </p:spPr>
        <p:txBody>
          <a:bodyPr/>
          <a:lstStyle>
            <a:lvl1pPr>
              <a:defRPr sz="3200" b="1">
                <a:solidFill>
                  <a:schemeClr val="tx1"/>
                </a:solidFill>
                <a:latin typeface="+mn-lt"/>
                <a:ea typeface="黑体" pitchFamily="2" charset="-122"/>
              </a:defRPr>
            </a:lvl1pPr>
            <a:lvl2pPr>
              <a:defRPr sz="2800" b="1">
                <a:solidFill>
                  <a:schemeClr val="tx1"/>
                </a:solidFill>
                <a:latin typeface="+mn-lt"/>
                <a:ea typeface="黑体" pitchFamily="2" charset="-122"/>
              </a:defRPr>
            </a:lvl2pPr>
            <a:lvl3pPr>
              <a:defRPr sz="2400" b="1">
                <a:solidFill>
                  <a:schemeClr val="tx1"/>
                </a:solidFill>
                <a:latin typeface="+mn-lt"/>
                <a:ea typeface="黑体" pitchFamily="2" charset="-122"/>
              </a:defRPr>
            </a:lvl3pPr>
            <a:lvl4pPr>
              <a:defRPr sz="2000" b="1">
                <a:solidFill>
                  <a:schemeClr val="tx1"/>
                </a:solidFill>
                <a:latin typeface="+mn-lt"/>
                <a:ea typeface="黑体" pitchFamily="2" charset="-122"/>
              </a:defRPr>
            </a:lvl4pPr>
            <a:lvl5pPr>
              <a:defRPr sz="2000" b="1">
                <a:solidFill>
                  <a:schemeClr val="tx1"/>
                </a:solidFill>
                <a:latin typeface="+mn-lt"/>
                <a:ea typeface="黑体" pitchFamily="2" charset="-122"/>
              </a:defRPr>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FAC03054-A18C-4CF4-8FEF-67B6C74EC7CF}" type="slidenum">
              <a:rPr lang="zh-CN" altLang="en-US"/>
              <a:pPr/>
              <a:t>‹#›</a:t>
            </a:fld>
            <a:endParaRPr lang="en-US" altLang="zh-CN"/>
          </a:p>
        </p:txBody>
      </p:sp>
      <p:sp>
        <p:nvSpPr>
          <p:cNvPr id="10"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046753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333399"/>
                </a:solidFill>
                <a:latin typeface="+mn-lt"/>
                <a:ea typeface="黑体" pitchFamily="2"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14338B79-8FD5-46F1-8A19-651A319ADB19}" type="slidenum">
              <a:rPr lang="zh-CN" altLang="en-US"/>
              <a:pPr/>
              <a:t>‹#›</a:t>
            </a:fld>
            <a:endParaRPr lang="en-US" altLang="zh-CN"/>
          </a:p>
        </p:txBody>
      </p:sp>
      <p:sp>
        <p:nvSpPr>
          <p:cNvPr id="6" name="Line 8"/>
          <p:cNvSpPr>
            <a:spLocks noChangeShapeType="1"/>
          </p:cNvSpPr>
          <p:nvPr userDrawn="1"/>
        </p:nvSpPr>
        <p:spPr bwMode="auto">
          <a:xfrm>
            <a:off x="495300" y="1052736"/>
            <a:ext cx="9066212"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08132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37DC1DE-D772-415A-B75D-6C2A3BBF0EE5}" type="slidenum">
              <a:rPr lang="zh-CN" altLang="en-US"/>
              <a:pPr/>
              <a:t>‹#›</a:t>
            </a:fld>
            <a:endParaRPr lang="en-US" altLang="zh-CN"/>
          </a:p>
        </p:txBody>
      </p:sp>
    </p:spTree>
    <p:extLst>
      <p:ext uri="{BB962C8B-B14F-4D97-AF65-F5344CB8AC3E}">
        <p14:creationId xmlns:p14="http://schemas.microsoft.com/office/powerpoint/2010/main" val="607053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95300" y="273050"/>
            <a:ext cx="3259138"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73500" y="273050"/>
            <a:ext cx="568801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文本占位符 3"/>
          <p:cNvSpPr>
            <a:spLocks noGrp="1"/>
          </p:cNvSpPr>
          <p:nvPr>
            <p:ph type="body" sz="half" idx="2"/>
          </p:nvPr>
        </p:nvSpPr>
        <p:spPr>
          <a:xfrm>
            <a:off x="495300" y="1435100"/>
            <a:ext cx="325913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FB74B41-85B4-4984-A2A4-801BFDC62CF6}" type="slidenum">
              <a:rPr lang="zh-CN" altLang="en-US"/>
              <a:pPr/>
              <a:t>‹#›</a:t>
            </a:fld>
            <a:endParaRPr lang="en-US" altLang="zh-CN"/>
          </a:p>
        </p:txBody>
      </p:sp>
    </p:spTree>
    <p:extLst>
      <p:ext uri="{BB962C8B-B14F-4D97-AF65-F5344CB8AC3E}">
        <p14:creationId xmlns:p14="http://schemas.microsoft.com/office/powerpoint/2010/main" val="1982550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41513" y="4800600"/>
            <a:ext cx="59436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941513" y="612775"/>
            <a:ext cx="59436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941513" y="5367338"/>
            <a:ext cx="59436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4FEF2C3-09B7-48D6-BCFF-274B159605E4}" type="slidenum">
              <a:rPr lang="zh-CN" altLang="en-US"/>
              <a:pPr/>
              <a:t>‹#›</a:t>
            </a:fld>
            <a:endParaRPr lang="en-US" altLang="zh-CN"/>
          </a:p>
        </p:txBody>
      </p:sp>
    </p:spTree>
    <p:extLst>
      <p:ext uri="{BB962C8B-B14F-4D97-AF65-F5344CB8AC3E}">
        <p14:creationId xmlns:p14="http://schemas.microsoft.com/office/powerpoint/2010/main" val="18859875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7"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95300" y="188640"/>
            <a:ext cx="906621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zh-CN" altLang="en-US" dirty="0" smtClean="0"/>
              <a:t>单击此处编辑母版标题样式</a:t>
            </a:r>
            <a:endParaRPr lang="en-US" altLang="zh-CN" dirty="0" smtClean="0"/>
          </a:p>
        </p:txBody>
      </p:sp>
      <p:sp>
        <p:nvSpPr>
          <p:cNvPr id="15363" name="Rectangle 3"/>
          <p:cNvSpPr>
            <a:spLocks noGrp="1" noChangeArrowheads="1"/>
          </p:cNvSpPr>
          <p:nvPr>
            <p:ph type="body" idx="1"/>
          </p:nvPr>
        </p:nvSpPr>
        <p:spPr bwMode="auto">
          <a:xfrm>
            <a:off x="495300" y="1196752"/>
            <a:ext cx="9066212" cy="4934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smtClean="0"/>
              <a:t>单击此处编辑母版文本样式</a:t>
            </a:r>
            <a:endParaRPr lang="en-US" altLang="zh-CN" dirty="0" smtClean="0"/>
          </a:p>
          <a:p>
            <a:pPr lvl="1"/>
            <a:r>
              <a:rPr lang="zh-CN" altLang="en-US" dirty="0" smtClean="0"/>
              <a:t>第二级</a:t>
            </a:r>
            <a:endParaRPr lang="en-US" altLang="zh-CN" dirty="0" smtClean="0"/>
          </a:p>
          <a:p>
            <a:pPr lvl="2"/>
            <a:r>
              <a:rPr lang="zh-CN" altLang="en-US" dirty="0" smtClean="0"/>
              <a:t>第三级</a:t>
            </a:r>
            <a:endParaRPr lang="en-US" altLang="zh-CN" dirty="0" smtClean="0"/>
          </a:p>
          <a:p>
            <a:pPr lvl="3"/>
            <a:r>
              <a:rPr lang="zh-CN" altLang="en-US" dirty="0" smtClean="0"/>
              <a:t>第四级</a:t>
            </a:r>
            <a:endParaRPr lang="en-US" altLang="zh-CN" dirty="0" smtClean="0"/>
          </a:p>
          <a:p>
            <a:pPr lvl="4"/>
            <a:r>
              <a:rPr lang="zh-CN" altLang="en-US" dirty="0" smtClean="0"/>
              <a:t>第五级</a:t>
            </a:r>
            <a:endParaRPr lang="en-US" altLang="zh-CN" dirty="0" smtClean="0"/>
          </a:p>
        </p:txBody>
      </p:sp>
      <p:sp>
        <p:nvSpPr>
          <p:cNvPr id="15364" name="Rectangle 4"/>
          <p:cNvSpPr>
            <a:spLocks noGrp="1" noChangeArrowheads="1"/>
          </p:cNvSpPr>
          <p:nvPr>
            <p:ph type="dt" sz="half" idx="2"/>
          </p:nvPr>
        </p:nvSpPr>
        <p:spPr bwMode="auto">
          <a:xfrm>
            <a:off x="495300" y="6356176"/>
            <a:ext cx="231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000">
                <a:ea typeface="宋体" pitchFamily="2" charset="-122"/>
              </a:defRPr>
            </a:lvl1pPr>
          </a:lstStyle>
          <a:p>
            <a:endParaRPr lang="en-US" altLang="zh-CN" dirty="0"/>
          </a:p>
        </p:txBody>
      </p:sp>
      <p:sp>
        <p:nvSpPr>
          <p:cNvPr id="15365" name="Rectangle 5"/>
          <p:cNvSpPr>
            <a:spLocks noGrp="1" noChangeArrowheads="1"/>
          </p:cNvSpPr>
          <p:nvPr>
            <p:ph type="ftr" sz="quarter" idx="3"/>
          </p:nvPr>
        </p:nvSpPr>
        <p:spPr bwMode="auto">
          <a:xfrm>
            <a:off x="3384550" y="6356176"/>
            <a:ext cx="313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000">
                <a:ea typeface="宋体" pitchFamily="2" charset="-122"/>
              </a:defRPr>
            </a:lvl1pPr>
          </a:lstStyle>
          <a:p>
            <a:endParaRPr lang="en-US" altLang="zh-CN"/>
          </a:p>
        </p:txBody>
      </p:sp>
      <p:sp>
        <p:nvSpPr>
          <p:cNvPr id="15366" name="Rectangle 6"/>
          <p:cNvSpPr>
            <a:spLocks noGrp="1" noChangeArrowheads="1"/>
          </p:cNvSpPr>
          <p:nvPr>
            <p:ph type="sldNum" sz="quarter" idx="4"/>
          </p:nvPr>
        </p:nvSpPr>
        <p:spPr bwMode="auto">
          <a:xfrm>
            <a:off x="7099300" y="6356176"/>
            <a:ext cx="2311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000">
                <a:ea typeface="宋体" pitchFamily="2" charset="-122"/>
              </a:defRPr>
            </a:lvl1pPr>
          </a:lstStyle>
          <a:p>
            <a:fld id="{67B052E9-C54A-4603-AE2F-EB72B006DB6C}" type="slidenum">
              <a:rPr lang="zh-CN" altLang="en-US"/>
              <a:pPr/>
              <a:t>‹#›</a:t>
            </a:fld>
            <a:endParaRPr lang="en-US" altLang="zh-CN"/>
          </a:p>
        </p:txBody>
      </p:sp>
      <p:sp>
        <p:nvSpPr>
          <p:cNvPr id="15367" name="Rectangle 7" descr="Gold bar"/>
          <p:cNvSpPr>
            <a:spLocks noChangeArrowheads="1"/>
          </p:cNvSpPr>
          <p:nvPr/>
        </p:nvSpPr>
        <p:spPr bwMode="auto">
          <a:xfrm>
            <a:off x="0" y="0"/>
            <a:ext cx="247650" cy="2286000"/>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itchFamily="18" charset="0"/>
              <a:ea typeface="宋体" pitchFamily="2" charset="-122"/>
            </a:endParaRPr>
          </a:p>
        </p:txBody>
      </p:sp>
      <p:sp>
        <p:nvSpPr>
          <p:cNvPr id="15369" name="Rectangle 9" descr="Orange bar"/>
          <p:cNvSpPr>
            <a:spLocks noChangeArrowheads="1"/>
          </p:cNvSpPr>
          <p:nvPr/>
        </p:nvSpPr>
        <p:spPr bwMode="auto">
          <a:xfrm>
            <a:off x="0" y="2286000"/>
            <a:ext cx="247650" cy="2286000"/>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endParaRPr lang="zh-CN" altLang="en-US" sz="2400">
              <a:latin typeface="Times New Roman" pitchFamily="18" charset="0"/>
              <a:ea typeface="宋体" pitchFamily="2" charset="-122"/>
            </a:endParaRPr>
          </a:p>
        </p:txBody>
      </p:sp>
      <p:sp>
        <p:nvSpPr>
          <p:cNvPr id="15370" name="Rectangle 10" descr="Slate bar"/>
          <p:cNvSpPr>
            <a:spLocks noChangeArrowheads="1"/>
          </p:cNvSpPr>
          <p:nvPr/>
        </p:nvSpPr>
        <p:spPr bwMode="auto">
          <a:xfrm>
            <a:off x="0" y="4572000"/>
            <a:ext cx="247650" cy="2286000"/>
          </a:xfrm>
          <a:prstGeom prst="rect">
            <a:avLst/>
          </a:prstGeom>
          <a:solidFill>
            <a:srgbClr val="333399"/>
          </a:solidFill>
          <a:ln>
            <a:noFill/>
          </a:ln>
          <a:effectLst/>
        </p:spPr>
        <p:txBody>
          <a:bodyPr wrap="none" anchor="ctr"/>
          <a:lstStyle/>
          <a:p>
            <a:pPr algn="ctr" eaLnBrk="1" hangingPunct="1"/>
            <a:endParaRPr lang="zh-CN" altLang="en-US" sz="2400">
              <a:latin typeface="Times New Roman" pitchFamily="18" charset="0"/>
              <a:ea typeface="宋体" pitchFamily="2" charset="-122"/>
            </a:endParaRPr>
          </a:p>
        </p:txBody>
      </p:sp>
      <p:pic>
        <p:nvPicPr>
          <p:cNvPr id="11" name="Picture 2" descr="computer networking 的图像结果"/>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769424" y="188640"/>
            <a:ext cx="1124935" cy="81245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Lst>
  <p:timing>
    <p:tnLst>
      <p:par>
        <p:cTn xmlns:p14="http://schemas.microsoft.com/office/powerpoint/2010/main" id="1" dur="indefinite" restart="never" nodeType="tmRoot"/>
      </p:par>
    </p:tnLst>
  </p:timing>
  <p:txStyles>
    <p:titleStyle>
      <a:lvl1pPr algn="l" rtl="0" eaLnBrk="1" fontAlgn="base" hangingPunct="1">
        <a:spcBef>
          <a:spcPct val="0"/>
        </a:spcBef>
        <a:spcAft>
          <a:spcPct val="0"/>
        </a:spcAft>
        <a:defRPr sz="4400" b="1">
          <a:solidFill>
            <a:srgbClr val="333399"/>
          </a:solidFill>
          <a:latin typeface="+mn-lt"/>
          <a:ea typeface="黑体" pitchFamily="2" charset="-122"/>
          <a:cs typeface="+mj-cs"/>
        </a:defRPr>
      </a:lvl1pPr>
      <a:lvl2pPr algn="l" rtl="0" eaLnBrk="1" fontAlgn="base" hangingPunct="1">
        <a:spcBef>
          <a:spcPct val="0"/>
        </a:spcBef>
        <a:spcAft>
          <a:spcPct val="0"/>
        </a:spcAft>
        <a:defRPr sz="4400">
          <a:solidFill>
            <a:schemeClr val="tx2"/>
          </a:solidFill>
          <a:latin typeface="Times New Roman" pitchFamily="18" charset="0"/>
        </a:defRPr>
      </a:lvl2pPr>
      <a:lvl3pPr algn="l" rtl="0" eaLnBrk="1" fontAlgn="base" hangingPunct="1">
        <a:spcBef>
          <a:spcPct val="0"/>
        </a:spcBef>
        <a:spcAft>
          <a:spcPct val="0"/>
        </a:spcAft>
        <a:defRPr sz="4400">
          <a:solidFill>
            <a:schemeClr val="tx2"/>
          </a:solidFill>
          <a:latin typeface="Times New Roman" pitchFamily="18" charset="0"/>
        </a:defRPr>
      </a:lvl3pPr>
      <a:lvl4pPr algn="l" rtl="0" eaLnBrk="1" fontAlgn="base" hangingPunct="1">
        <a:spcBef>
          <a:spcPct val="0"/>
        </a:spcBef>
        <a:spcAft>
          <a:spcPct val="0"/>
        </a:spcAft>
        <a:defRPr sz="4400">
          <a:solidFill>
            <a:schemeClr val="tx2"/>
          </a:solidFill>
          <a:latin typeface="Times New Roman" pitchFamily="18" charset="0"/>
        </a:defRPr>
      </a:lvl4pPr>
      <a:lvl5pPr algn="l" rtl="0" eaLnBrk="1" fontAlgn="base" hangingPunct="1">
        <a:spcBef>
          <a:spcPct val="0"/>
        </a:spcBef>
        <a:spcAft>
          <a:spcPct val="0"/>
        </a:spcAft>
        <a:defRPr sz="4400">
          <a:solidFill>
            <a:schemeClr val="tx2"/>
          </a:solidFill>
          <a:latin typeface="Times New Roman" pitchFamily="18" charset="0"/>
        </a:defRPr>
      </a:lvl5pPr>
      <a:lvl6pPr marL="457200" algn="l" rtl="0" eaLnBrk="1" fontAlgn="base" hangingPunct="1">
        <a:spcBef>
          <a:spcPct val="0"/>
        </a:spcBef>
        <a:spcAft>
          <a:spcPct val="0"/>
        </a:spcAft>
        <a:defRPr sz="4400">
          <a:solidFill>
            <a:schemeClr val="tx2"/>
          </a:solidFill>
          <a:latin typeface="Times New Roman" pitchFamily="18" charset="0"/>
        </a:defRPr>
      </a:lvl6pPr>
      <a:lvl7pPr marL="914400" algn="l" rtl="0" eaLnBrk="1" fontAlgn="base" hangingPunct="1">
        <a:spcBef>
          <a:spcPct val="0"/>
        </a:spcBef>
        <a:spcAft>
          <a:spcPct val="0"/>
        </a:spcAft>
        <a:defRPr sz="4400">
          <a:solidFill>
            <a:schemeClr val="tx2"/>
          </a:solidFill>
          <a:latin typeface="Times New Roman" pitchFamily="18" charset="0"/>
        </a:defRPr>
      </a:lvl7pPr>
      <a:lvl8pPr marL="1371600" algn="l" rtl="0" eaLnBrk="1" fontAlgn="base" hangingPunct="1">
        <a:spcBef>
          <a:spcPct val="0"/>
        </a:spcBef>
        <a:spcAft>
          <a:spcPct val="0"/>
        </a:spcAft>
        <a:defRPr sz="4400">
          <a:solidFill>
            <a:schemeClr val="tx2"/>
          </a:solidFill>
          <a:latin typeface="Times New Roman" pitchFamily="18" charset="0"/>
        </a:defRPr>
      </a:lvl8pPr>
      <a:lvl9pPr marL="1828800" algn="l" rtl="0" eaLnBrk="1" fontAlgn="base" hangingPunct="1">
        <a:spcBef>
          <a:spcPct val="0"/>
        </a:spcBef>
        <a:spcAft>
          <a:spcPct val="0"/>
        </a:spcAft>
        <a:defRPr sz="4400">
          <a:solidFill>
            <a:schemeClr val="tx2"/>
          </a:solidFill>
          <a:latin typeface="Times New Roman" pitchFamily="18" charset="0"/>
        </a:defRPr>
      </a:lvl9pPr>
    </p:titleStyle>
    <p:bodyStyle>
      <a:lvl1pPr marL="342900" indent="-342900" algn="l" rtl="0" eaLnBrk="1" fontAlgn="base" hangingPunct="1">
        <a:lnSpc>
          <a:spcPct val="110000"/>
        </a:lnSpc>
        <a:spcBef>
          <a:spcPts val="600"/>
        </a:spcBef>
        <a:spcAft>
          <a:spcPct val="0"/>
        </a:spcAft>
        <a:buClr>
          <a:srgbClr val="333399"/>
        </a:buClr>
        <a:buSzPct val="75000"/>
        <a:buFont typeface="Wingdings" pitchFamily="2" charset="2"/>
        <a:buChar char="n"/>
        <a:defRPr sz="3200" b="1">
          <a:solidFill>
            <a:schemeClr val="tx1"/>
          </a:solidFill>
          <a:latin typeface="+mn-lt"/>
          <a:ea typeface="黑体"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itchFamily="2" charset="2"/>
        <a:buChar char="n"/>
        <a:defRPr sz="2800" b="1">
          <a:solidFill>
            <a:schemeClr val="tx1"/>
          </a:solidFill>
          <a:latin typeface="+mn-lt"/>
          <a:ea typeface="黑体"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itchFamily="2" charset="2"/>
        <a:buChar char="p"/>
        <a:defRPr sz="2400" b="1">
          <a:solidFill>
            <a:schemeClr val="tx1"/>
          </a:solidFill>
          <a:latin typeface="+mn-lt"/>
          <a:ea typeface="黑体"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itchFamily="2" charset="2"/>
        <a:buChar char="n"/>
        <a:defRPr sz="2000" b="1">
          <a:solidFill>
            <a:schemeClr val="tx1"/>
          </a:solidFill>
          <a:latin typeface="+mn-lt"/>
          <a:ea typeface="黑体"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itchFamily="2" charset="2"/>
        <a:buChar char="n"/>
        <a:defRPr sz="2000" b="1">
          <a:solidFill>
            <a:schemeClr val="tx1"/>
          </a:solidFill>
          <a:latin typeface="+mn-lt"/>
          <a:ea typeface="黑体" pitchFamily="2" charset="-122"/>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eg"/><Relationship Id="rId3" Type="http://schemas.openxmlformats.org/officeDocument/2006/relationships/image" Target="../media/image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jpeg"/><Relationship Id="rId6" Type="http://schemas.openxmlformats.org/officeDocument/2006/relationships/image" Target="../media/image10.png"/><Relationship Id="rId7" Type="http://schemas.openxmlformats.org/officeDocument/2006/relationships/image" Target="../media/image11.png"/><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oleObject" Target="../embeddings/oleObject1.bin"/><Relationship Id="rId5" Type="http://schemas.openxmlformats.org/officeDocument/2006/relationships/image" Target="../media/image22.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oleObject" Target="../embeddings/oleObject2.bin"/><Relationship Id="rId5" Type="http://schemas.openxmlformats.org/officeDocument/2006/relationships/image" Target="../media/image23.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wmf"/><Relationship Id="rId4" Type="http://schemas.openxmlformats.org/officeDocument/2006/relationships/image" Target="../media/image3.wmf"/><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62.xml.rels><?xml version="1.0" encoding="UTF-8" standalone="yes"?>
<Relationships xmlns="http://schemas.openxmlformats.org/package/2006/relationships"><Relationship Id="rId3" Type="http://schemas.openxmlformats.org/officeDocument/2006/relationships/image" Target="../media/image24.wmf"/><Relationship Id="rId4" Type="http://schemas.openxmlformats.org/officeDocument/2006/relationships/image" Target="../media/image25.wmf"/><Relationship Id="rId1" Type="http://schemas.openxmlformats.org/officeDocument/2006/relationships/slideLayout" Target="../slideLayouts/slideLayout2.xml"/><Relationship Id="rId2" Type="http://schemas.openxmlformats.org/officeDocument/2006/relationships/image" Target="../media/image2.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1.xml.rels><?xml version="1.0" encoding="UTF-8" standalone="yes"?>
<Relationships xmlns="http://schemas.openxmlformats.org/package/2006/relationships"><Relationship Id="rId3" Type="http://schemas.openxmlformats.org/officeDocument/2006/relationships/image" Target="../media/image26.wmf"/><Relationship Id="rId4" Type="http://schemas.openxmlformats.org/officeDocument/2006/relationships/image" Target="../media/image27.wmf"/><Relationship Id="rId5" Type="http://schemas.openxmlformats.org/officeDocument/2006/relationships/image" Target="../media/image28.wmf"/><Relationship Id="rId6" Type="http://schemas.openxmlformats.org/officeDocument/2006/relationships/image" Target="../media/image29.wmf"/><Relationship Id="rId7" Type="http://schemas.openxmlformats.org/officeDocument/2006/relationships/image" Target="../media/image30.wmf"/><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31.emf"/><Relationship Id="rId1" Type="http://schemas.openxmlformats.org/officeDocument/2006/relationships/vmlDrawing" Target="../drawings/vmlDrawing3.vml"/><Relationship Id="rId2"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57.xml"/><Relationship Id="rId4" Type="http://schemas.openxmlformats.org/officeDocument/2006/relationships/oleObject" Target="../embeddings/oleObject4.bin"/><Relationship Id="rId5" Type="http://schemas.openxmlformats.org/officeDocument/2006/relationships/image" Target="../media/image32.emf"/><Relationship Id="rId1" Type="http://schemas.openxmlformats.org/officeDocument/2006/relationships/vmlDrawing" Target="../drawings/vmlDrawing4.vml"/><Relationship Id="rId2" Type="http://schemas.openxmlformats.org/officeDocument/2006/relationships/slideLayout" Target="../slideLayouts/slideLayout15.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5.bin"/><Relationship Id="rId4" Type="http://schemas.openxmlformats.org/officeDocument/2006/relationships/image" Target="../media/image33.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6.bin"/><Relationship Id="rId4" Type="http://schemas.openxmlformats.org/officeDocument/2006/relationships/image" Target="../media/image34.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7.bin"/><Relationship Id="rId4" Type="http://schemas.openxmlformats.org/officeDocument/2006/relationships/image" Target="../media/image35.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zh-CN" altLang="en-US" dirty="0">
                <a:latin typeface="+mn-lt"/>
              </a:rPr>
              <a:t>第 </a:t>
            </a:r>
            <a:r>
              <a:rPr lang="en-US" altLang="zh-CN" dirty="0">
                <a:latin typeface="+mn-lt"/>
              </a:rPr>
              <a:t>2 </a:t>
            </a:r>
            <a:r>
              <a:rPr lang="zh-CN" altLang="en-US" dirty="0">
                <a:latin typeface="+mn-lt"/>
              </a:rPr>
              <a:t>章 </a:t>
            </a:r>
            <a:r>
              <a:rPr lang="zh-CN" altLang="en-US" dirty="0" smtClean="0">
                <a:latin typeface="+mn-lt"/>
              </a:rPr>
              <a:t> </a:t>
            </a:r>
            <a:r>
              <a:rPr lang="zh-CN" altLang="en-US" dirty="0">
                <a:latin typeface="+mn-lt"/>
              </a:rPr>
              <a:t>物理层</a:t>
            </a:r>
          </a:p>
        </p:txBody>
      </p:sp>
      <p:sp>
        <p:nvSpPr>
          <p:cNvPr id="2051" name="Rectangle 3"/>
          <p:cNvSpPr>
            <a:spLocks noGrp="1" noChangeArrowheads="1"/>
          </p:cNvSpPr>
          <p:nvPr>
            <p:ph type="subTitle" idx="1"/>
          </p:nvPr>
        </p:nvSpPr>
        <p:spPr/>
        <p:txBody>
          <a:bodyPr/>
          <a:lstStyle/>
          <a:p>
            <a:endParaRPr lang="zh-CN" altLang="en-US">
              <a:ea typeface="宋体" pitchFamily="2" charset="-122"/>
            </a:endParaRPr>
          </a:p>
        </p:txBody>
      </p:sp>
    </p:spTree>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p:cNvSpPr>
            <a:spLocks noGrp="1" noChangeArrowheads="1"/>
          </p:cNvSpPr>
          <p:nvPr>
            <p:ph type="title"/>
          </p:nvPr>
        </p:nvSpPr>
        <p:spPr/>
        <p:txBody>
          <a:bodyPr/>
          <a:lstStyle/>
          <a:p>
            <a:pPr algn="ctr"/>
            <a:r>
              <a:rPr lang="zh-CN" altLang="en-US" dirty="0" smtClean="0"/>
              <a:t>基本的带通调制方法</a:t>
            </a:r>
            <a:endParaRPr lang="zh-CN" altLang="en-US" dirty="0"/>
          </a:p>
        </p:txBody>
      </p:sp>
      <p:sp>
        <p:nvSpPr>
          <p:cNvPr id="246787" name="Rectangle 3"/>
          <p:cNvSpPr>
            <a:spLocks noGrp="1" noChangeArrowheads="1"/>
          </p:cNvSpPr>
          <p:nvPr>
            <p:ph idx="1"/>
          </p:nvPr>
        </p:nvSpPr>
        <p:spPr/>
        <p:txBody>
          <a:bodyPr/>
          <a:lstStyle/>
          <a:p>
            <a:r>
              <a:rPr lang="zh-CN" altLang="en-US" dirty="0"/>
              <a:t>基带信号往往包含有较多的低频成分，甚至有直流成分，而许多信道并不能传输这种低频分量或直流分量。为了解决这一问题，就必须对基带信号进行</a:t>
            </a:r>
            <a:r>
              <a:rPr lang="zh-CN" altLang="en-US" dirty="0" smtClean="0">
                <a:solidFill>
                  <a:srgbClr val="FF0000"/>
                </a:solidFill>
              </a:rPr>
              <a:t>调制 </a:t>
            </a:r>
            <a:r>
              <a:rPr lang="en-US" altLang="zh-CN" dirty="0" smtClean="0"/>
              <a:t>(</a:t>
            </a:r>
            <a:r>
              <a:rPr lang="en-US" altLang="zh-CN" dirty="0"/>
              <a:t>modulation)</a:t>
            </a:r>
            <a:r>
              <a:rPr lang="zh-CN" altLang="en-US" dirty="0"/>
              <a:t>。 </a:t>
            </a:r>
          </a:p>
          <a:p>
            <a:r>
              <a:rPr lang="zh-CN" altLang="en-US" dirty="0"/>
              <a:t>最基本的二元制调制方法有以下几种：</a:t>
            </a:r>
          </a:p>
          <a:p>
            <a:pPr lvl="1"/>
            <a:r>
              <a:rPr lang="zh-CN" altLang="en-US" dirty="0">
                <a:solidFill>
                  <a:srgbClr val="FF0000"/>
                </a:solidFill>
                <a:latin typeface="Arial" charset="0"/>
                <a:ea typeface="黑体" pitchFamily="2" charset="-122"/>
              </a:rPr>
              <a:t>调幅</a:t>
            </a:r>
            <a:r>
              <a:rPr lang="en-US" altLang="zh-CN" dirty="0">
                <a:solidFill>
                  <a:srgbClr val="FF0000"/>
                </a:solidFill>
                <a:latin typeface="Arial" charset="0"/>
                <a:ea typeface="黑体" pitchFamily="2" charset="-122"/>
              </a:rPr>
              <a:t>(AM)</a:t>
            </a:r>
            <a:r>
              <a:rPr lang="zh-CN" altLang="en-US" dirty="0">
                <a:solidFill>
                  <a:srgbClr val="FF0000"/>
                </a:solidFill>
                <a:latin typeface="Arial" charset="0"/>
                <a:ea typeface="黑体" pitchFamily="2" charset="-122"/>
              </a:rPr>
              <a:t>：</a:t>
            </a:r>
            <a:r>
              <a:rPr lang="zh-CN" altLang="en-US" dirty="0">
                <a:latin typeface="Arial" charset="0"/>
                <a:ea typeface="黑体" pitchFamily="2" charset="-122"/>
              </a:rPr>
              <a:t>载波的振幅随基带数字信号而变化。 </a:t>
            </a:r>
          </a:p>
          <a:p>
            <a:pPr lvl="1"/>
            <a:r>
              <a:rPr lang="zh-CN" altLang="en-US" dirty="0">
                <a:solidFill>
                  <a:srgbClr val="FF0000"/>
                </a:solidFill>
                <a:latin typeface="Arial" charset="0"/>
              </a:rPr>
              <a:t>调频</a:t>
            </a:r>
            <a:r>
              <a:rPr lang="en-US" altLang="zh-CN" dirty="0">
                <a:solidFill>
                  <a:srgbClr val="FF0000"/>
                </a:solidFill>
                <a:latin typeface="Arial" charset="0"/>
              </a:rPr>
              <a:t>(FM)</a:t>
            </a:r>
            <a:r>
              <a:rPr lang="zh-CN" altLang="en-US" dirty="0">
                <a:solidFill>
                  <a:srgbClr val="FF0000"/>
                </a:solidFill>
                <a:latin typeface="Arial" charset="0"/>
              </a:rPr>
              <a:t>：</a:t>
            </a:r>
            <a:r>
              <a:rPr lang="zh-CN" altLang="en-US" dirty="0">
                <a:latin typeface="Arial" charset="0"/>
                <a:ea typeface="黑体" pitchFamily="2" charset="-122"/>
              </a:rPr>
              <a:t>载波的频率随基带数字信号而变化。</a:t>
            </a:r>
          </a:p>
          <a:p>
            <a:pPr lvl="1"/>
            <a:r>
              <a:rPr lang="zh-CN" altLang="en-US" dirty="0">
                <a:solidFill>
                  <a:srgbClr val="FF0000"/>
                </a:solidFill>
                <a:latin typeface="Arial" charset="0"/>
              </a:rPr>
              <a:t>调相</a:t>
            </a:r>
            <a:r>
              <a:rPr lang="en-US" altLang="zh-CN" dirty="0">
                <a:solidFill>
                  <a:srgbClr val="FF0000"/>
                </a:solidFill>
                <a:latin typeface="Arial" charset="0"/>
              </a:rPr>
              <a:t>(PM) </a:t>
            </a:r>
            <a:r>
              <a:rPr lang="zh-CN" altLang="en-US" dirty="0">
                <a:solidFill>
                  <a:srgbClr val="FF0000"/>
                </a:solidFill>
                <a:latin typeface="Arial" charset="0"/>
              </a:rPr>
              <a:t>：</a:t>
            </a:r>
            <a:r>
              <a:rPr lang="zh-CN" altLang="en-US" dirty="0">
                <a:latin typeface="Arial" charset="0"/>
                <a:ea typeface="黑体" pitchFamily="2" charset="-122"/>
              </a:rPr>
              <a:t>载波的初始相位随基带数字信号而变化。</a:t>
            </a:r>
            <a:r>
              <a:rPr lang="zh-CN" altLang="en-US" dirty="0"/>
              <a:t>  </a:t>
            </a:r>
          </a:p>
        </p:txBody>
      </p:sp>
    </p:spTree>
    <p:extLst>
      <p:ext uri="{BB962C8B-B14F-4D97-AF65-F5344CB8AC3E}">
        <p14:creationId xmlns:p14="http://schemas.microsoft.com/office/powerpoint/2010/main" val="26618027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6787">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6787">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6787">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67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87"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p:txBody>
          <a:bodyPr/>
          <a:lstStyle/>
          <a:p>
            <a:pPr algn="ctr"/>
            <a:r>
              <a:rPr lang="zh-CN" altLang="en-US" dirty="0"/>
              <a:t>基本的带通调制方法</a:t>
            </a:r>
          </a:p>
        </p:txBody>
      </p:sp>
      <p:grpSp>
        <p:nvGrpSpPr>
          <p:cNvPr id="7" name="组合 6"/>
          <p:cNvGrpSpPr/>
          <p:nvPr/>
        </p:nvGrpSpPr>
        <p:grpSpPr>
          <a:xfrm>
            <a:off x="344488" y="1340768"/>
            <a:ext cx="9217024" cy="4048125"/>
            <a:chOff x="200472" y="1412776"/>
            <a:chExt cx="9217024" cy="4048125"/>
          </a:xfrm>
        </p:grpSpPr>
        <p:sp>
          <p:nvSpPr>
            <p:cNvPr id="248835" name="Rectangle 3"/>
            <p:cNvSpPr>
              <a:spLocks noChangeArrowheads="1"/>
            </p:cNvSpPr>
            <p:nvPr/>
          </p:nvSpPr>
          <p:spPr bwMode="auto">
            <a:xfrm>
              <a:off x="2053794" y="1520727"/>
              <a:ext cx="35426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dirty="0">
                  <a:solidFill>
                    <a:srgbClr val="000099"/>
                  </a:solidFill>
                  <a:latin typeface="+mn-lt"/>
                  <a:ea typeface="黑体" pitchFamily="2" charset="-122"/>
                </a:rPr>
                <a:t>0</a:t>
              </a:r>
            </a:p>
          </p:txBody>
        </p:sp>
        <p:sp>
          <p:nvSpPr>
            <p:cNvPr id="248836" name="Rectangle 4"/>
            <p:cNvSpPr>
              <a:spLocks noChangeArrowheads="1"/>
            </p:cNvSpPr>
            <p:nvPr/>
          </p:nvSpPr>
          <p:spPr bwMode="auto">
            <a:xfrm>
              <a:off x="2942551" y="1520727"/>
              <a:ext cx="35426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dirty="0">
                  <a:solidFill>
                    <a:srgbClr val="000099"/>
                  </a:solidFill>
                  <a:latin typeface="+mn-lt"/>
                  <a:ea typeface="黑体" pitchFamily="2" charset="-122"/>
                </a:rPr>
                <a:t>1</a:t>
              </a:r>
            </a:p>
          </p:txBody>
        </p:sp>
        <p:sp>
          <p:nvSpPr>
            <p:cNvPr id="248837" name="Rectangle 5"/>
            <p:cNvSpPr>
              <a:spLocks noChangeArrowheads="1"/>
            </p:cNvSpPr>
            <p:nvPr/>
          </p:nvSpPr>
          <p:spPr bwMode="auto">
            <a:xfrm>
              <a:off x="3734639" y="1520727"/>
              <a:ext cx="35426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dirty="0">
                  <a:solidFill>
                    <a:srgbClr val="000099"/>
                  </a:solidFill>
                  <a:latin typeface="+mn-lt"/>
                  <a:ea typeface="黑体" pitchFamily="2" charset="-122"/>
                </a:rPr>
                <a:t>0</a:t>
              </a:r>
            </a:p>
          </p:txBody>
        </p:sp>
        <p:sp>
          <p:nvSpPr>
            <p:cNvPr id="248838" name="Rectangle 6"/>
            <p:cNvSpPr>
              <a:spLocks noChangeArrowheads="1"/>
            </p:cNvSpPr>
            <p:nvPr/>
          </p:nvSpPr>
          <p:spPr bwMode="auto">
            <a:xfrm>
              <a:off x="4535454" y="1520727"/>
              <a:ext cx="35426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a:solidFill>
                    <a:srgbClr val="000099"/>
                  </a:solidFill>
                  <a:latin typeface="+mn-lt"/>
                  <a:ea typeface="黑体" pitchFamily="2" charset="-122"/>
                </a:rPr>
                <a:t>0</a:t>
              </a:r>
            </a:p>
          </p:txBody>
        </p:sp>
        <p:sp>
          <p:nvSpPr>
            <p:cNvPr id="248839" name="Rectangle 7"/>
            <p:cNvSpPr>
              <a:spLocks noChangeArrowheads="1"/>
            </p:cNvSpPr>
            <p:nvPr/>
          </p:nvSpPr>
          <p:spPr bwMode="auto">
            <a:xfrm>
              <a:off x="5462831" y="1520727"/>
              <a:ext cx="35426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dirty="0">
                  <a:solidFill>
                    <a:srgbClr val="000099"/>
                  </a:solidFill>
                  <a:latin typeface="+mn-lt"/>
                  <a:ea typeface="黑体" pitchFamily="2" charset="-122"/>
                </a:rPr>
                <a:t>1</a:t>
              </a:r>
            </a:p>
          </p:txBody>
        </p:sp>
        <p:sp>
          <p:nvSpPr>
            <p:cNvPr id="248840" name="Rectangle 8"/>
            <p:cNvSpPr>
              <a:spLocks noChangeArrowheads="1"/>
            </p:cNvSpPr>
            <p:nvPr/>
          </p:nvSpPr>
          <p:spPr bwMode="auto">
            <a:xfrm>
              <a:off x="6254919" y="1520727"/>
              <a:ext cx="35426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dirty="0">
                  <a:solidFill>
                    <a:srgbClr val="000099"/>
                  </a:solidFill>
                  <a:latin typeface="+mn-lt"/>
                  <a:ea typeface="黑体" pitchFamily="2" charset="-122"/>
                </a:rPr>
                <a:t>1</a:t>
              </a:r>
            </a:p>
          </p:txBody>
        </p:sp>
        <p:sp>
          <p:nvSpPr>
            <p:cNvPr id="248841" name="Rectangle 9"/>
            <p:cNvSpPr>
              <a:spLocks noChangeArrowheads="1"/>
            </p:cNvSpPr>
            <p:nvPr/>
          </p:nvSpPr>
          <p:spPr bwMode="auto">
            <a:xfrm>
              <a:off x="6965519" y="1520727"/>
              <a:ext cx="35426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a:solidFill>
                    <a:srgbClr val="000099"/>
                  </a:solidFill>
                  <a:latin typeface="+mn-lt"/>
                  <a:ea typeface="黑体" pitchFamily="2" charset="-122"/>
                </a:rPr>
                <a:t>1</a:t>
              </a:r>
            </a:p>
          </p:txBody>
        </p:sp>
        <p:sp>
          <p:nvSpPr>
            <p:cNvPr id="248842" name="Rectangle 10"/>
            <p:cNvSpPr>
              <a:spLocks noChangeArrowheads="1"/>
            </p:cNvSpPr>
            <p:nvPr/>
          </p:nvSpPr>
          <p:spPr bwMode="auto">
            <a:xfrm>
              <a:off x="7827136" y="1520727"/>
              <a:ext cx="35426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dirty="0">
                  <a:solidFill>
                    <a:srgbClr val="000099"/>
                  </a:solidFill>
                  <a:latin typeface="+mn-lt"/>
                  <a:ea typeface="黑体" pitchFamily="2" charset="-122"/>
                </a:rPr>
                <a:t>0</a:t>
              </a:r>
            </a:p>
          </p:txBody>
        </p:sp>
        <p:sp>
          <p:nvSpPr>
            <p:cNvPr id="248843" name="Rectangle 11"/>
            <p:cNvSpPr>
              <a:spLocks noChangeArrowheads="1"/>
            </p:cNvSpPr>
            <p:nvPr/>
          </p:nvSpPr>
          <p:spPr bwMode="auto">
            <a:xfrm>
              <a:off x="8662954" y="1520727"/>
              <a:ext cx="354265"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400" b="1">
                  <a:solidFill>
                    <a:srgbClr val="000099"/>
                  </a:solidFill>
                  <a:latin typeface="+mn-lt"/>
                  <a:ea typeface="黑体" pitchFamily="2" charset="-122"/>
                </a:rPr>
                <a:t>0</a:t>
              </a:r>
            </a:p>
          </p:txBody>
        </p:sp>
        <p:sp>
          <p:nvSpPr>
            <p:cNvPr id="248844" name="Freeform 12"/>
            <p:cNvSpPr>
              <a:spLocks/>
            </p:cNvSpPr>
            <p:nvPr/>
          </p:nvSpPr>
          <p:spPr bwMode="auto">
            <a:xfrm>
              <a:off x="1842261" y="1412776"/>
              <a:ext cx="7431219" cy="577850"/>
            </a:xfrm>
            <a:custGeom>
              <a:avLst/>
              <a:gdLst>
                <a:gd name="T0" fmla="*/ 0 w 4321"/>
                <a:gd name="T1" fmla="*/ 486 h 487"/>
                <a:gd name="T2" fmla="*/ 477 w 4321"/>
                <a:gd name="T3" fmla="*/ 486 h 487"/>
                <a:gd name="T4" fmla="*/ 477 w 4321"/>
                <a:gd name="T5" fmla="*/ 0 h 487"/>
                <a:gd name="T6" fmla="*/ 963 w 4321"/>
                <a:gd name="T7" fmla="*/ 0 h 487"/>
                <a:gd name="T8" fmla="*/ 963 w 4321"/>
                <a:gd name="T9" fmla="*/ 486 h 487"/>
                <a:gd name="T10" fmla="*/ 1926 w 4321"/>
                <a:gd name="T11" fmla="*/ 486 h 487"/>
                <a:gd name="T12" fmla="*/ 1926 w 4321"/>
                <a:gd name="T13" fmla="*/ 0 h 487"/>
                <a:gd name="T14" fmla="*/ 3357 w 4321"/>
                <a:gd name="T15" fmla="*/ 0 h 487"/>
                <a:gd name="T16" fmla="*/ 3357 w 4321"/>
                <a:gd name="T17" fmla="*/ 486 h 487"/>
                <a:gd name="T18" fmla="*/ 4320 w 4321"/>
                <a:gd name="T19" fmla="*/ 486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1" h="487">
                  <a:moveTo>
                    <a:pt x="0" y="486"/>
                  </a:moveTo>
                  <a:lnTo>
                    <a:pt x="477" y="486"/>
                  </a:lnTo>
                  <a:lnTo>
                    <a:pt x="477" y="0"/>
                  </a:lnTo>
                  <a:lnTo>
                    <a:pt x="963" y="0"/>
                  </a:lnTo>
                  <a:lnTo>
                    <a:pt x="963" y="486"/>
                  </a:lnTo>
                  <a:lnTo>
                    <a:pt x="1926" y="486"/>
                  </a:lnTo>
                  <a:lnTo>
                    <a:pt x="1926" y="0"/>
                  </a:lnTo>
                  <a:lnTo>
                    <a:pt x="3357" y="0"/>
                  </a:lnTo>
                  <a:lnTo>
                    <a:pt x="3357" y="486"/>
                  </a:lnTo>
                  <a:lnTo>
                    <a:pt x="4320" y="486"/>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45" name="Freeform 13"/>
            <p:cNvSpPr>
              <a:spLocks/>
            </p:cNvSpPr>
            <p:nvPr/>
          </p:nvSpPr>
          <p:spPr bwMode="auto">
            <a:xfrm>
              <a:off x="9271761" y="1989038"/>
              <a:ext cx="1719" cy="158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2" name="组合 1"/>
            <p:cNvGrpSpPr/>
            <p:nvPr/>
          </p:nvGrpSpPr>
          <p:grpSpPr>
            <a:xfrm>
              <a:off x="1845699" y="3427314"/>
              <a:ext cx="7407143" cy="865187"/>
              <a:chOff x="1845699" y="3427314"/>
              <a:chExt cx="7407143" cy="865187"/>
            </a:xfrm>
          </p:grpSpPr>
          <p:sp>
            <p:nvSpPr>
              <p:cNvPr id="248878" name="Freeform 46"/>
              <p:cNvSpPr>
                <a:spLocks/>
              </p:cNvSpPr>
              <p:nvPr/>
            </p:nvSpPr>
            <p:spPr bwMode="auto">
              <a:xfrm>
                <a:off x="2662601" y="3433664"/>
                <a:ext cx="65352" cy="460375"/>
              </a:xfrm>
              <a:custGeom>
                <a:avLst/>
                <a:gdLst>
                  <a:gd name="T0" fmla="*/ 0 w 38"/>
                  <a:gd name="T1" fmla="*/ 290 h 290"/>
                  <a:gd name="T2" fmla="*/ 26 w 38"/>
                  <a:gd name="T3" fmla="*/ 40 h 290"/>
                  <a:gd name="T4" fmla="*/ 27 w 38"/>
                  <a:gd name="T5" fmla="*/ 28 h 290"/>
                  <a:gd name="T6" fmla="*/ 28 w 38"/>
                  <a:gd name="T7" fmla="*/ 19 h 290"/>
                  <a:gd name="T8" fmla="*/ 30 w 38"/>
                  <a:gd name="T9" fmla="*/ 11 h 290"/>
                  <a:gd name="T10" fmla="*/ 33 w 38"/>
                  <a:gd name="T11" fmla="*/ 4 h 290"/>
                  <a:gd name="T12" fmla="*/ 38 w 38"/>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38" h="290">
                    <a:moveTo>
                      <a:pt x="0" y="290"/>
                    </a:moveTo>
                    <a:lnTo>
                      <a:pt x="26" y="40"/>
                    </a:lnTo>
                    <a:lnTo>
                      <a:pt x="27" y="28"/>
                    </a:lnTo>
                    <a:lnTo>
                      <a:pt x="28" y="19"/>
                    </a:lnTo>
                    <a:lnTo>
                      <a:pt x="30" y="11"/>
                    </a:lnTo>
                    <a:lnTo>
                      <a:pt x="33" y="4"/>
                    </a:lnTo>
                    <a:lnTo>
                      <a:pt x="38"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79" name="Freeform 47"/>
              <p:cNvSpPr>
                <a:spLocks/>
              </p:cNvSpPr>
              <p:nvPr/>
            </p:nvSpPr>
            <p:spPr bwMode="auto">
              <a:xfrm>
                <a:off x="2729673" y="3438426"/>
                <a:ext cx="149621" cy="842962"/>
              </a:xfrm>
              <a:custGeom>
                <a:avLst/>
                <a:gdLst>
                  <a:gd name="T0" fmla="*/ 0 w 87"/>
                  <a:gd name="T1" fmla="*/ 0 h 709"/>
                  <a:gd name="T2" fmla="*/ 7 w 87"/>
                  <a:gd name="T3" fmla="*/ 4 h 709"/>
                  <a:gd name="T4" fmla="*/ 12 w 87"/>
                  <a:gd name="T5" fmla="*/ 16 h 709"/>
                  <a:gd name="T6" fmla="*/ 14 w 87"/>
                  <a:gd name="T7" fmla="*/ 33 h 709"/>
                  <a:gd name="T8" fmla="*/ 16 w 87"/>
                  <a:gd name="T9" fmla="*/ 59 h 709"/>
                  <a:gd name="T10" fmla="*/ 43 w 87"/>
                  <a:gd name="T11" fmla="*/ 651 h 709"/>
                  <a:gd name="T12" fmla="*/ 46 w 87"/>
                  <a:gd name="T13" fmla="*/ 684 h 709"/>
                  <a:gd name="T14" fmla="*/ 48 w 87"/>
                  <a:gd name="T15" fmla="*/ 694 h 709"/>
                  <a:gd name="T16" fmla="*/ 53 w 87"/>
                  <a:gd name="T17" fmla="*/ 704 h 709"/>
                  <a:gd name="T18" fmla="*/ 58 w 87"/>
                  <a:gd name="T19" fmla="*/ 708 h 709"/>
                  <a:gd name="T20" fmla="*/ 64 w 87"/>
                  <a:gd name="T21" fmla="*/ 700 h 709"/>
                  <a:gd name="T22" fmla="*/ 68 w 87"/>
                  <a:gd name="T23" fmla="*/ 684 h 709"/>
                  <a:gd name="T24" fmla="*/ 86 w 87"/>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709">
                    <a:moveTo>
                      <a:pt x="0" y="0"/>
                    </a:moveTo>
                    <a:lnTo>
                      <a:pt x="7" y="4"/>
                    </a:lnTo>
                    <a:lnTo>
                      <a:pt x="12" y="16"/>
                    </a:lnTo>
                    <a:lnTo>
                      <a:pt x="14" y="33"/>
                    </a:lnTo>
                    <a:lnTo>
                      <a:pt x="16" y="59"/>
                    </a:lnTo>
                    <a:lnTo>
                      <a:pt x="43" y="651"/>
                    </a:lnTo>
                    <a:lnTo>
                      <a:pt x="46" y="684"/>
                    </a:lnTo>
                    <a:lnTo>
                      <a:pt x="48" y="694"/>
                    </a:lnTo>
                    <a:lnTo>
                      <a:pt x="53" y="704"/>
                    </a:lnTo>
                    <a:lnTo>
                      <a:pt x="58" y="708"/>
                    </a:lnTo>
                    <a:lnTo>
                      <a:pt x="64" y="700"/>
                    </a:lnTo>
                    <a:lnTo>
                      <a:pt x="68" y="684"/>
                    </a:lnTo>
                    <a:lnTo>
                      <a:pt x="86"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248880" name="Group 48"/>
              <p:cNvGrpSpPr>
                <a:grpSpLocks/>
              </p:cNvGrpSpPr>
              <p:nvPr/>
            </p:nvGrpSpPr>
            <p:grpSpPr bwMode="auto">
              <a:xfrm>
                <a:off x="2879294" y="3433664"/>
                <a:ext cx="204656" cy="847725"/>
                <a:chOff x="1557" y="2272"/>
                <a:chExt cx="119" cy="713"/>
              </a:xfrm>
            </p:grpSpPr>
            <p:sp>
              <p:nvSpPr>
                <p:cNvPr id="248881" name="Freeform 49"/>
                <p:cNvSpPr>
                  <a:spLocks/>
                </p:cNvSpPr>
                <p:nvPr/>
              </p:nvSpPr>
              <p:spPr bwMode="auto">
                <a:xfrm>
                  <a:off x="1557" y="2272"/>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82" name="Freeform 50"/>
                <p:cNvSpPr>
                  <a:spLocks/>
                </p:cNvSpPr>
                <p:nvPr/>
              </p:nvSpPr>
              <p:spPr bwMode="auto">
                <a:xfrm>
                  <a:off x="1590" y="2276"/>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248883" name="Freeform 51"/>
              <p:cNvSpPr>
                <a:spLocks/>
              </p:cNvSpPr>
              <p:nvPr/>
            </p:nvSpPr>
            <p:spPr bwMode="auto">
              <a:xfrm>
                <a:off x="3080510" y="3427314"/>
                <a:ext cx="60192" cy="466725"/>
              </a:xfrm>
              <a:custGeom>
                <a:avLst/>
                <a:gdLst>
                  <a:gd name="T0" fmla="*/ 0 w 35"/>
                  <a:gd name="T1" fmla="*/ 294 h 294"/>
                  <a:gd name="T2" fmla="*/ 22 w 35"/>
                  <a:gd name="T3" fmla="*/ 40 h 294"/>
                  <a:gd name="T4" fmla="*/ 24 w 35"/>
                  <a:gd name="T5" fmla="*/ 28 h 294"/>
                  <a:gd name="T6" fmla="*/ 25 w 35"/>
                  <a:gd name="T7" fmla="*/ 19 h 294"/>
                  <a:gd name="T8" fmla="*/ 26 w 35"/>
                  <a:gd name="T9" fmla="*/ 11 h 294"/>
                  <a:gd name="T10" fmla="*/ 30 w 35"/>
                  <a:gd name="T11" fmla="*/ 4 h 294"/>
                  <a:gd name="T12" fmla="*/ 35 w 35"/>
                  <a:gd name="T13" fmla="*/ 0 h 294"/>
                </a:gdLst>
                <a:ahLst/>
                <a:cxnLst>
                  <a:cxn ang="0">
                    <a:pos x="T0" y="T1"/>
                  </a:cxn>
                  <a:cxn ang="0">
                    <a:pos x="T2" y="T3"/>
                  </a:cxn>
                  <a:cxn ang="0">
                    <a:pos x="T4" y="T5"/>
                  </a:cxn>
                  <a:cxn ang="0">
                    <a:pos x="T6" y="T7"/>
                  </a:cxn>
                  <a:cxn ang="0">
                    <a:pos x="T8" y="T9"/>
                  </a:cxn>
                  <a:cxn ang="0">
                    <a:pos x="T10" y="T11"/>
                  </a:cxn>
                  <a:cxn ang="0">
                    <a:pos x="T12" y="T13"/>
                  </a:cxn>
                </a:cxnLst>
                <a:rect l="0" t="0" r="r" b="b"/>
                <a:pathLst>
                  <a:path w="35" h="294">
                    <a:moveTo>
                      <a:pt x="0" y="294"/>
                    </a:moveTo>
                    <a:lnTo>
                      <a:pt x="22" y="40"/>
                    </a:lnTo>
                    <a:lnTo>
                      <a:pt x="24" y="28"/>
                    </a:lnTo>
                    <a:lnTo>
                      <a:pt x="25" y="19"/>
                    </a:lnTo>
                    <a:lnTo>
                      <a:pt x="26" y="11"/>
                    </a:lnTo>
                    <a:lnTo>
                      <a:pt x="30" y="4"/>
                    </a:lnTo>
                    <a:lnTo>
                      <a:pt x="35"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84" name="Freeform 52"/>
              <p:cNvSpPr>
                <a:spLocks/>
              </p:cNvSpPr>
              <p:nvPr/>
            </p:nvSpPr>
            <p:spPr bwMode="auto">
              <a:xfrm>
                <a:off x="3142423" y="3432076"/>
                <a:ext cx="146182" cy="842962"/>
              </a:xfrm>
              <a:custGeom>
                <a:avLst/>
                <a:gdLst>
                  <a:gd name="T0" fmla="*/ 0 w 85"/>
                  <a:gd name="T1" fmla="*/ 0 h 709"/>
                  <a:gd name="T2" fmla="*/ 7 w 85"/>
                  <a:gd name="T3" fmla="*/ 4 h 709"/>
                  <a:gd name="T4" fmla="*/ 12 w 85"/>
                  <a:gd name="T5" fmla="*/ 16 h 709"/>
                  <a:gd name="T6" fmla="*/ 14 w 85"/>
                  <a:gd name="T7" fmla="*/ 33 h 709"/>
                  <a:gd name="T8" fmla="*/ 15 w 85"/>
                  <a:gd name="T9" fmla="*/ 59 h 709"/>
                  <a:gd name="T10" fmla="*/ 42 w 85"/>
                  <a:gd name="T11" fmla="*/ 651 h 709"/>
                  <a:gd name="T12" fmla="*/ 45 w 85"/>
                  <a:gd name="T13" fmla="*/ 684 h 709"/>
                  <a:gd name="T14" fmla="*/ 47 w 85"/>
                  <a:gd name="T15" fmla="*/ 694 h 709"/>
                  <a:gd name="T16" fmla="*/ 52 w 85"/>
                  <a:gd name="T17" fmla="*/ 704 h 709"/>
                  <a:gd name="T18" fmla="*/ 57 w 85"/>
                  <a:gd name="T19" fmla="*/ 708 h 709"/>
                  <a:gd name="T20" fmla="*/ 62 w 85"/>
                  <a:gd name="T21" fmla="*/ 700 h 709"/>
                  <a:gd name="T22" fmla="*/ 66 w 85"/>
                  <a:gd name="T23" fmla="*/ 684 h 709"/>
                  <a:gd name="T24" fmla="*/ 84 w 85"/>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09">
                    <a:moveTo>
                      <a:pt x="0" y="0"/>
                    </a:moveTo>
                    <a:lnTo>
                      <a:pt x="7" y="4"/>
                    </a:lnTo>
                    <a:lnTo>
                      <a:pt x="12" y="16"/>
                    </a:lnTo>
                    <a:lnTo>
                      <a:pt x="14" y="33"/>
                    </a:lnTo>
                    <a:lnTo>
                      <a:pt x="15" y="59"/>
                    </a:lnTo>
                    <a:lnTo>
                      <a:pt x="42" y="651"/>
                    </a:lnTo>
                    <a:lnTo>
                      <a:pt x="45" y="684"/>
                    </a:lnTo>
                    <a:lnTo>
                      <a:pt x="47" y="694"/>
                    </a:lnTo>
                    <a:lnTo>
                      <a:pt x="52" y="704"/>
                    </a:lnTo>
                    <a:lnTo>
                      <a:pt x="57" y="708"/>
                    </a:lnTo>
                    <a:lnTo>
                      <a:pt x="62" y="700"/>
                    </a:lnTo>
                    <a:lnTo>
                      <a:pt x="66" y="684"/>
                    </a:lnTo>
                    <a:lnTo>
                      <a:pt x="84"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85" name="Freeform 53"/>
              <p:cNvSpPr>
                <a:spLocks/>
              </p:cNvSpPr>
              <p:nvPr/>
            </p:nvSpPr>
            <p:spPr bwMode="auto">
              <a:xfrm>
                <a:off x="3286885" y="3427314"/>
                <a:ext cx="60192" cy="442913"/>
              </a:xfrm>
              <a:custGeom>
                <a:avLst/>
                <a:gdLst>
                  <a:gd name="T0" fmla="*/ 0 w 35"/>
                  <a:gd name="T1" fmla="*/ 279 h 279"/>
                  <a:gd name="T2" fmla="*/ 22 w 35"/>
                  <a:gd name="T3" fmla="*/ 40 h 279"/>
                  <a:gd name="T4" fmla="*/ 23 w 35"/>
                  <a:gd name="T5" fmla="*/ 28 h 279"/>
                  <a:gd name="T6" fmla="*/ 24 w 35"/>
                  <a:gd name="T7" fmla="*/ 19 h 279"/>
                  <a:gd name="T8" fmla="*/ 26 w 35"/>
                  <a:gd name="T9" fmla="*/ 11 h 279"/>
                  <a:gd name="T10" fmla="*/ 30 w 35"/>
                  <a:gd name="T11" fmla="*/ 4 h 279"/>
                  <a:gd name="T12" fmla="*/ 35 w 3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35" h="279">
                    <a:moveTo>
                      <a:pt x="0" y="279"/>
                    </a:moveTo>
                    <a:lnTo>
                      <a:pt x="22" y="40"/>
                    </a:lnTo>
                    <a:lnTo>
                      <a:pt x="23" y="28"/>
                    </a:lnTo>
                    <a:lnTo>
                      <a:pt x="24" y="19"/>
                    </a:lnTo>
                    <a:lnTo>
                      <a:pt x="26" y="11"/>
                    </a:lnTo>
                    <a:lnTo>
                      <a:pt x="30" y="4"/>
                    </a:lnTo>
                    <a:lnTo>
                      <a:pt x="35"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86" name="Freeform 54"/>
              <p:cNvSpPr>
                <a:spLocks/>
              </p:cNvSpPr>
              <p:nvPr/>
            </p:nvSpPr>
            <p:spPr bwMode="auto">
              <a:xfrm>
                <a:off x="3348797" y="3432077"/>
                <a:ext cx="165100" cy="841375"/>
              </a:xfrm>
              <a:custGeom>
                <a:avLst/>
                <a:gdLst>
                  <a:gd name="T0" fmla="*/ 0 w 96"/>
                  <a:gd name="T1" fmla="*/ 0 h 530"/>
                  <a:gd name="T2" fmla="*/ 7 w 96"/>
                  <a:gd name="T3" fmla="*/ 3 h 530"/>
                  <a:gd name="T4" fmla="*/ 12 w 96"/>
                  <a:gd name="T5" fmla="*/ 12 h 530"/>
                  <a:gd name="T6" fmla="*/ 14 w 96"/>
                  <a:gd name="T7" fmla="*/ 25 h 530"/>
                  <a:gd name="T8" fmla="*/ 15 w 96"/>
                  <a:gd name="T9" fmla="*/ 44 h 530"/>
                  <a:gd name="T10" fmla="*/ 42 w 96"/>
                  <a:gd name="T11" fmla="*/ 488 h 530"/>
                  <a:gd name="T12" fmla="*/ 45 w 96"/>
                  <a:gd name="T13" fmla="*/ 512 h 530"/>
                  <a:gd name="T14" fmla="*/ 47 w 96"/>
                  <a:gd name="T15" fmla="*/ 520 h 530"/>
                  <a:gd name="T16" fmla="*/ 52 w 96"/>
                  <a:gd name="T17" fmla="*/ 527 h 530"/>
                  <a:gd name="T18" fmla="*/ 57 w 96"/>
                  <a:gd name="T19" fmla="*/ 530 h 530"/>
                  <a:gd name="T20" fmla="*/ 62 w 96"/>
                  <a:gd name="T21" fmla="*/ 524 h 530"/>
                  <a:gd name="T22" fmla="*/ 66 w 96"/>
                  <a:gd name="T23" fmla="*/ 512 h 530"/>
                  <a:gd name="T24" fmla="*/ 96 w 96"/>
                  <a:gd name="T25" fmla="*/ 28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96" y="285"/>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87" name="Freeform 55"/>
              <p:cNvSpPr>
                <a:spLocks/>
              </p:cNvSpPr>
              <p:nvPr/>
            </p:nvSpPr>
            <p:spPr bwMode="auto">
              <a:xfrm>
                <a:off x="6798700" y="3436838"/>
                <a:ext cx="56753"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88" name="Freeform 56"/>
              <p:cNvSpPr>
                <a:spLocks/>
              </p:cNvSpPr>
              <p:nvPr/>
            </p:nvSpPr>
            <p:spPr bwMode="auto">
              <a:xfrm>
                <a:off x="6855452" y="3441602"/>
                <a:ext cx="146183" cy="841375"/>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3 w 85"/>
                  <a:gd name="T11" fmla="*/ 488 h 530"/>
                  <a:gd name="T12" fmla="*/ 45 w 85"/>
                  <a:gd name="T13" fmla="*/ 512 h 530"/>
                  <a:gd name="T14" fmla="*/ 47 w 85"/>
                  <a:gd name="T15" fmla="*/ 520 h 530"/>
                  <a:gd name="T16" fmla="*/ 53 w 85"/>
                  <a:gd name="T17" fmla="*/ 527 h 530"/>
                  <a:gd name="T18" fmla="*/ 57 w 85"/>
                  <a:gd name="T19" fmla="*/ 530 h 530"/>
                  <a:gd name="T20" fmla="*/ 63 w 85"/>
                  <a:gd name="T21" fmla="*/ 524 h 530"/>
                  <a:gd name="T22" fmla="*/ 67 w 85"/>
                  <a:gd name="T23" fmla="*/ 512 h 530"/>
                  <a:gd name="T24" fmla="*/ 85 w 85"/>
                  <a:gd name="T25" fmla="*/ 27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5" y="27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89" name="Freeform 57"/>
              <p:cNvSpPr>
                <a:spLocks/>
              </p:cNvSpPr>
              <p:nvPr/>
            </p:nvSpPr>
            <p:spPr bwMode="auto">
              <a:xfrm>
                <a:off x="7003354" y="3436838"/>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90" name="Freeform 58"/>
              <p:cNvSpPr>
                <a:spLocks/>
              </p:cNvSpPr>
              <p:nvPr/>
            </p:nvSpPr>
            <p:spPr bwMode="auto">
              <a:xfrm>
                <a:off x="7058388" y="3441602"/>
                <a:ext cx="149622" cy="841375"/>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2 w 87"/>
                  <a:gd name="T11" fmla="*/ 488 h 530"/>
                  <a:gd name="T12" fmla="*/ 45 w 87"/>
                  <a:gd name="T13" fmla="*/ 512 h 530"/>
                  <a:gd name="T14" fmla="*/ 47 w 87"/>
                  <a:gd name="T15" fmla="*/ 520 h 530"/>
                  <a:gd name="T16" fmla="*/ 52 w 87"/>
                  <a:gd name="T17" fmla="*/ 527 h 530"/>
                  <a:gd name="T18" fmla="*/ 57 w 87"/>
                  <a:gd name="T19" fmla="*/ 530 h 530"/>
                  <a:gd name="T20" fmla="*/ 62 w 87"/>
                  <a:gd name="T21" fmla="*/ 524 h 530"/>
                  <a:gd name="T22" fmla="*/ 66 w 87"/>
                  <a:gd name="T23" fmla="*/ 512 h 530"/>
                  <a:gd name="T24" fmla="*/ 87 w 87"/>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7" y="264"/>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91" name="Freeform 59"/>
              <p:cNvSpPr>
                <a:spLocks/>
              </p:cNvSpPr>
              <p:nvPr/>
            </p:nvSpPr>
            <p:spPr bwMode="auto">
              <a:xfrm>
                <a:off x="7204571" y="3430488"/>
                <a:ext cx="58473" cy="431800"/>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92" name="Freeform 60"/>
              <p:cNvSpPr>
                <a:spLocks/>
              </p:cNvSpPr>
              <p:nvPr/>
            </p:nvSpPr>
            <p:spPr bwMode="auto">
              <a:xfrm>
                <a:off x="7263044" y="3435252"/>
                <a:ext cx="146182" cy="841375"/>
              </a:xfrm>
              <a:custGeom>
                <a:avLst/>
                <a:gdLst>
                  <a:gd name="T0" fmla="*/ 0 w 85"/>
                  <a:gd name="T1" fmla="*/ 0 h 530"/>
                  <a:gd name="T2" fmla="*/ 7 w 85"/>
                  <a:gd name="T3" fmla="*/ 3 h 530"/>
                  <a:gd name="T4" fmla="*/ 12 w 85"/>
                  <a:gd name="T5" fmla="*/ 12 h 530"/>
                  <a:gd name="T6" fmla="*/ 13 w 85"/>
                  <a:gd name="T7" fmla="*/ 25 h 530"/>
                  <a:gd name="T8" fmla="*/ 15 w 85"/>
                  <a:gd name="T9" fmla="*/ 44 h 530"/>
                  <a:gd name="T10" fmla="*/ 42 w 85"/>
                  <a:gd name="T11" fmla="*/ 488 h 530"/>
                  <a:gd name="T12" fmla="*/ 44 w 85"/>
                  <a:gd name="T13" fmla="*/ 512 h 530"/>
                  <a:gd name="T14" fmla="*/ 46 w 85"/>
                  <a:gd name="T15" fmla="*/ 520 h 530"/>
                  <a:gd name="T16" fmla="*/ 52 w 85"/>
                  <a:gd name="T17" fmla="*/ 527 h 530"/>
                  <a:gd name="T18" fmla="*/ 56 w 85"/>
                  <a:gd name="T19" fmla="*/ 530 h 530"/>
                  <a:gd name="T20" fmla="*/ 62 w 85"/>
                  <a:gd name="T21" fmla="*/ 524 h 530"/>
                  <a:gd name="T22" fmla="*/ 65 w 85"/>
                  <a:gd name="T23" fmla="*/ 512 h 530"/>
                  <a:gd name="T24" fmla="*/ 85 w 85"/>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5" y="274"/>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248893" name="Group 61"/>
              <p:cNvGrpSpPr>
                <a:grpSpLocks/>
              </p:cNvGrpSpPr>
              <p:nvPr/>
            </p:nvGrpSpPr>
            <p:grpSpPr bwMode="auto">
              <a:xfrm>
                <a:off x="7407506" y="3430489"/>
                <a:ext cx="204655" cy="847725"/>
                <a:chOff x="4190" y="2269"/>
                <a:chExt cx="119" cy="713"/>
              </a:xfrm>
            </p:grpSpPr>
            <p:sp>
              <p:nvSpPr>
                <p:cNvPr id="248894" name="Freeform 62"/>
                <p:cNvSpPr>
                  <a:spLocks/>
                </p:cNvSpPr>
                <p:nvPr/>
              </p:nvSpPr>
              <p:spPr bwMode="auto">
                <a:xfrm>
                  <a:off x="4190" y="226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95" name="Freeform 63"/>
                <p:cNvSpPr>
                  <a:spLocks/>
                </p:cNvSpPr>
                <p:nvPr/>
              </p:nvSpPr>
              <p:spPr bwMode="auto">
                <a:xfrm>
                  <a:off x="4225" y="227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248896" name="Freeform 64"/>
              <p:cNvSpPr>
                <a:spLocks/>
              </p:cNvSpPr>
              <p:nvPr/>
            </p:nvSpPr>
            <p:spPr bwMode="auto">
              <a:xfrm>
                <a:off x="5981798" y="3436838"/>
                <a:ext cx="56754"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97" name="Freeform 65"/>
              <p:cNvSpPr>
                <a:spLocks/>
              </p:cNvSpPr>
              <p:nvPr/>
            </p:nvSpPr>
            <p:spPr bwMode="auto">
              <a:xfrm>
                <a:off x="6038552" y="3441602"/>
                <a:ext cx="153061" cy="841375"/>
              </a:xfrm>
              <a:custGeom>
                <a:avLst/>
                <a:gdLst>
                  <a:gd name="T0" fmla="*/ 0 w 89"/>
                  <a:gd name="T1" fmla="*/ 0 h 530"/>
                  <a:gd name="T2" fmla="*/ 7 w 89"/>
                  <a:gd name="T3" fmla="*/ 3 h 530"/>
                  <a:gd name="T4" fmla="*/ 12 w 89"/>
                  <a:gd name="T5" fmla="*/ 12 h 530"/>
                  <a:gd name="T6" fmla="*/ 14 w 89"/>
                  <a:gd name="T7" fmla="*/ 25 h 530"/>
                  <a:gd name="T8" fmla="*/ 15 w 89"/>
                  <a:gd name="T9" fmla="*/ 44 h 530"/>
                  <a:gd name="T10" fmla="*/ 43 w 89"/>
                  <a:gd name="T11" fmla="*/ 488 h 530"/>
                  <a:gd name="T12" fmla="*/ 45 w 89"/>
                  <a:gd name="T13" fmla="*/ 512 h 530"/>
                  <a:gd name="T14" fmla="*/ 47 w 89"/>
                  <a:gd name="T15" fmla="*/ 520 h 530"/>
                  <a:gd name="T16" fmla="*/ 53 w 89"/>
                  <a:gd name="T17" fmla="*/ 527 h 530"/>
                  <a:gd name="T18" fmla="*/ 57 w 89"/>
                  <a:gd name="T19" fmla="*/ 530 h 530"/>
                  <a:gd name="T20" fmla="*/ 63 w 89"/>
                  <a:gd name="T21" fmla="*/ 524 h 530"/>
                  <a:gd name="T22" fmla="*/ 67 w 89"/>
                  <a:gd name="T23" fmla="*/ 512 h 530"/>
                  <a:gd name="T24" fmla="*/ 89 w 89"/>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9" y="264"/>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98" name="Freeform 66"/>
              <p:cNvSpPr>
                <a:spLocks/>
              </p:cNvSpPr>
              <p:nvPr/>
            </p:nvSpPr>
            <p:spPr bwMode="auto">
              <a:xfrm>
                <a:off x="6186454" y="3436838"/>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99" name="Freeform 67"/>
              <p:cNvSpPr>
                <a:spLocks/>
              </p:cNvSpPr>
              <p:nvPr/>
            </p:nvSpPr>
            <p:spPr bwMode="auto">
              <a:xfrm>
                <a:off x="6241487" y="3441602"/>
                <a:ext cx="146182" cy="841375"/>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2 w 85"/>
                  <a:gd name="T11" fmla="*/ 488 h 530"/>
                  <a:gd name="T12" fmla="*/ 45 w 85"/>
                  <a:gd name="T13" fmla="*/ 512 h 530"/>
                  <a:gd name="T14" fmla="*/ 47 w 85"/>
                  <a:gd name="T15" fmla="*/ 520 h 530"/>
                  <a:gd name="T16" fmla="*/ 52 w 85"/>
                  <a:gd name="T17" fmla="*/ 527 h 530"/>
                  <a:gd name="T18" fmla="*/ 57 w 85"/>
                  <a:gd name="T19" fmla="*/ 530 h 530"/>
                  <a:gd name="T20" fmla="*/ 62 w 85"/>
                  <a:gd name="T21" fmla="*/ 524 h 530"/>
                  <a:gd name="T22" fmla="*/ 66 w 85"/>
                  <a:gd name="T23" fmla="*/ 512 h 530"/>
                  <a:gd name="T24" fmla="*/ 85 w 85"/>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64"/>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00" name="Freeform 68"/>
              <p:cNvSpPr>
                <a:spLocks/>
              </p:cNvSpPr>
              <p:nvPr/>
            </p:nvSpPr>
            <p:spPr bwMode="auto">
              <a:xfrm>
                <a:off x="6387669" y="3430488"/>
                <a:ext cx="58473" cy="431800"/>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01" name="Freeform 69"/>
              <p:cNvSpPr>
                <a:spLocks/>
              </p:cNvSpPr>
              <p:nvPr/>
            </p:nvSpPr>
            <p:spPr bwMode="auto">
              <a:xfrm>
                <a:off x="6446142" y="3435252"/>
                <a:ext cx="147902" cy="841375"/>
              </a:xfrm>
              <a:custGeom>
                <a:avLst/>
                <a:gdLst>
                  <a:gd name="T0" fmla="*/ 0 w 86"/>
                  <a:gd name="T1" fmla="*/ 0 h 530"/>
                  <a:gd name="T2" fmla="*/ 7 w 86"/>
                  <a:gd name="T3" fmla="*/ 3 h 530"/>
                  <a:gd name="T4" fmla="*/ 12 w 86"/>
                  <a:gd name="T5" fmla="*/ 12 h 530"/>
                  <a:gd name="T6" fmla="*/ 13 w 86"/>
                  <a:gd name="T7" fmla="*/ 25 h 530"/>
                  <a:gd name="T8" fmla="*/ 15 w 86"/>
                  <a:gd name="T9" fmla="*/ 44 h 530"/>
                  <a:gd name="T10" fmla="*/ 42 w 86"/>
                  <a:gd name="T11" fmla="*/ 488 h 530"/>
                  <a:gd name="T12" fmla="*/ 44 w 86"/>
                  <a:gd name="T13" fmla="*/ 512 h 530"/>
                  <a:gd name="T14" fmla="*/ 46 w 86"/>
                  <a:gd name="T15" fmla="*/ 520 h 530"/>
                  <a:gd name="T16" fmla="*/ 52 w 86"/>
                  <a:gd name="T17" fmla="*/ 527 h 530"/>
                  <a:gd name="T18" fmla="*/ 56 w 86"/>
                  <a:gd name="T19" fmla="*/ 530 h 530"/>
                  <a:gd name="T20" fmla="*/ 62 w 86"/>
                  <a:gd name="T21" fmla="*/ 524 h 530"/>
                  <a:gd name="T22" fmla="*/ 65 w 86"/>
                  <a:gd name="T23" fmla="*/ 512 h 530"/>
                  <a:gd name="T24" fmla="*/ 86 w 86"/>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6" y="274"/>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248902" name="Group 70"/>
              <p:cNvGrpSpPr>
                <a:grpSpLocks/>
              </p:cNvGrpSpPr>
              <p:nvPr/>
            </p:nvGrpSpPr>
            <p:grpSpPr bwMode="auto">
              <a:xfrm>
                <a:off x="6590605" y="3430489"/>
                <a:ext cx="204656" cy="847725"/>
                <a:chOff x="3715" y="2269"/>
                <a:chExt cx="119" cy="713"/>
              </a:xfrm>
            </p:grpSpPr>
            <p:sp>
              <p:nvSpPr>
                <p:cNvPr id="248903" name="Freeform 71"/>
                <p:cNvSpPr>
                  <a:spLocks/>
                </p:cNvSpPr>
                <p:nvPr/>
              </p:nvSpPr>
              <p:spPr bwMode="auto">
                <a:xfrm>
                  <a:off x="3715" y="226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04" name="Freeform 72"/>
                <p:cNvSpPr>
                  <a:spLocks/>
                </p:cNvSpPr>
                <p:nvPr/>
              </p:nvSpPr>
              <p:spPr bwMode="auto">
                <a:xfrm>
                  <a:off x="3750" y="227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248905" name="Freeform 73"/>
              <p:cNvSpPr>
                <a:spLocks/>
              </p:cNvSpPr>
              <p:nvPr/>
            </p:nvSpPr>
            <p:spPr bwMode="auto">
              <a:xfrm>
                <a:off x="5149419" y="3436838"/>
                <a:ext cx="56754"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06" name="Freeform 74"/>
              <p:cNvSpPr>
                <a:spLocks/>
              </p:cNvSpPr>
              <p:nvPr/>
            </p:nvSpPr>
            <p:spPr bwMode="auto">
              <a:xfrm>
                <a:off x="5206173" y="3441602"/>
                <a:ext cx="149621" cy="841375"/>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3 w 87"/>
                  <a:gd name="T11" fmla="*/ 488 h 530"/>
                  <a:gd name="T12" fmla="*/ 45 w 87"/>
                  <a:gd name="T13" fmla="*/ 512 h 530"/>
                  <a:gd name="T14" fmla="*/ 47 w 87"/>
                  <a:gd name="T15" fmla="*/ 520 h 530"/>
                  <a:gd name="T16" fmla="*/ 53 w 87"/>
                  <a:gd name="T17" fmla="*/ 527 h 530"/>
                  <a:gd name="T18" fmla="*/ 57 w 87"/>
                  <a:gd name="T19" fmla="*/ 530 h 530"/>
                  <a:gd name="T20" fmla="*/ 63 w 87"/>
                  <a:gd name="T21" fmla="*/ 524 h 530"/>
                  <a:gd name="T22" fmla="*/ 67 w 87"/>
                  <a:gd name="T23" fmla="*/ 512 h 530"/>
                  <a:gd name="T24" fmla="*/ 87 w 87"/>
                  <a:gd name="T25" fmla="*/ 27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76"/>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07" name="Freeform 75"/>
              <p:cNvSpPr>
                <a:spLocks/>
              </p:cNvSpPr>
              <p:nvPr/>
            </p:nvSpPr>
            <p:spPr bwMode="auto">
              <a:xfrm>
                <a:off x="5354075" y="3436838"/>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08" name="Freeform 76"/>
              <p:cNvSpPr>
                <a:spLocks/>
              </p:cNvSpPr>
              <p:nvPr/>
            </p:nvSpPr>
            <p:spPr bwMode="auto">
              <a:xfrm>
                <a:off x="5409108" y="3441602"/>
                <a:ext cx="147902" cy="841375"/>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5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5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09" name="Freeform 77"/>
              <p:cNvSpPr>
                <a:spLocks/>
              </p:cNvSpPr>
              <p:nvPr/>
            </p:nvSpPr>
            <p:spPr bwMode="auto">
              <a:xfrm>
                <a:off x="5557010" y="3430488"/>
                <a:ext cx="56753"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10" name="Freeform 78"/>
              <p:cNvSpPr>
                <a:spLocks/>
              </p:cNvSpPr>
              <p:nvPr/>
            </p:nvSpPr>
            <p:spPr bwMode="auto">
              <a:xfrm>
                <a:off x="5613763" y="3435252"/>
                <a:ext cx="149622" cy="841375"/>
              </a:xfrm>
              <a:custGeom>
                <a:avLst/>
                <a:gdLst>
                  <a:gd name="T0" fmla="*/ 0 w 87"/>
                  <a:gd name="T1" fmla="*/ 0 h 530"/>
                  <a:gd name="T2" fmla="*/ 7 w 87"/>
                  <a:gd name="T3" fmla="*/ 3 h 530"/>
                  <a:gd name="T4" fmla="*/ 12 w 87"/>
                  <a:gd name="T5" fmla="*/ 12 h 530"/>
                  <a:gd name="T6" fmla="*/ 13 w 87"/>
                  <a:gd name="T7" fmla="*/ 25 h 530"/>
                  <a:gd name="T8" fmla="*/ 15 w 87"/>
                  <a:gd name="T9" fmla="*/ 44 h 530"/>
                  <a:gd name="T10" fmla="*/ 42 w 87"/>
                  <a:gd name="T11" fmla="*/ 488 h 530"/>
                  <a:gd name="T12" fmla="*/ 44 w 87"/>
                  <a:gd name="T13" fmla="*/ 512 h 530"/>
                  <a:gd name="T14" fmla="*/ 46 w 87"/>
                  <a:gd name="T15" fmla="*/ 520 h 530"/>
                  <a:gd name="T16" fmla="*/ 52 w 87"/>
                  <a:gd name="T17" fmla="*/ 527 h 530"/>
                  <a:gd name="T18" fmla="*/ 56 w 87"/>
                  <a:gd name="T19" fmla="*/ 530 h 530"/>
                  <a:gd name="T20" fmla="*/ 62 w 87"/>
                  <a:gd name="T21" fmla="*/ 524 h 530"/>
                  <a:gd name="T22" fmla="*/ 65 w 87"/>
                  <a:gd name="T23" fmla="*/ 512 h 530"/>
                  <a:gd name="T24" fmla="*/ 87 w 87"/>
                  <a:gd name="T25"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7" y="265"/>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11" name="Freeform 79"/>
              <p:cNvSpPr>
                <a:spLocks/>
              </p:cNvSpPr>
              <p:nvPr/>
            </p:nvSpPr>
            <p:spPr bwMode="auto">
              <a:xfrm>
                <a:off x="5758226" y="3430488"/>
                <a:ext cx="60193" cy="431800"/>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12" name="Freeform 80"/>
              <p:cNvSpPr>
                <a:spLocks/>
              </p:cNvSpPr>
              <p:nvPr/>
            </p:nvSpPr>
            <p:spPr bwMode="auto">
              <a:xfrm>
                <a:off x="5818419" y="3435252"/>
                <a:ext cx="161660" cy="841375"/>
              </a:xfrm>
              <a:custGeom>
                <a:avLst/>
                <a:gdLst>
                  <a:gd name="T0" fmla="*/ 0 w 94"/>
                  <a:gd name="T1" fmla="*/ 0 h 530"/>
                  <a:gd name="T2" fmla="*/ 7 w 94"/>
                  <a:gd name="T3" fmla="*/ 3 h 530"/>
                  <a:gd name="T4" fmla="*/ 12 w 94"/>
                  <a:gd name="T5" fmla="*/ 12 h 530"/>
                  <a:gd name="T6" fmla="*/ 13 w 94"/>
                  <a:gd name="T7" fmla="*/ 25 h 530"/>
                  <a:gd name="T8" fmla="*/ 15 w 94"/>
                  <a:gd name="T9" fmla="*/ 44 h 530"/>
                  <a:gd name="T10" fmla="*/ 42 w 94"/>
                  <a:gd name="T11" fmla="*/ 488 h 530"/>
                  <a:gd name="T12" fmla="*/ 44 w 94"/>
                  <a:gd name="T13" fmla="*/ 512 h 530"/>
                  <a:gd name="T14" fmla="*/ 46 w 94"/>
                  <a:gd name="T15" fmla="*/ 520 h 530"/>
                  <a:gd name="T16" fmla="*/ 52 w 94"/>
                  <a:gd name="T17" fmla="*/ 527 h 530"/>
                  <a:gd name="T18" fmla="*/ 56 w 94"/>
                  <a:gd name="T19" fmla="*/ 530 h 530"/>
                  <a:gd name="T20" fmla="*/ 62 w 94"/>
                  <a:gd name="T21" fmla="*/ 524 h 530"/>
                  <a:gd name="T22" fmla="*/ 65 w 94"/>
                  <a:gd name="T23" fmla="*/ 512 h 530"/>
                  <a:gd name="T24" fmla="*/ 94 w 94"/>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4" y="274"/>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248913" name="Group 81"/>
              <p:cNvGrpSpPr>
                <a:grpSpLocks/>
              </p:cNvGrpSpPr>
              <p:nvPr/>
            </p:nvGrpSpPr>
            <p:grpSpPr bwMode="auto">
              <a:xfrm>
                <a:off x="1845699" y="3447951"/>
                <a:ext cx="818621" cy="844550"/>
                <a:chOff x="956" y="2283"/>
                <a:chExt cx="476" cy="711"/>
              </a:xfrm>
            </p:grpSpPr>
            <p:sp>
              <p:nvSpPr>
                <p:cNvPr id="248914" name="Freeform 82"/>
                <p:cNvSpPr>
                  <a:spLocks/>
                </p:cNvSpPr>
                <p:nvPr/>
              </p:nvSpPr>
              <p:spPr bwMode="auto">
                <a:xfrm>
                  <a:off x="956" y="2284"/>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15" name="Freeform 83"/>
                <p:cNvSpPr>
                  <a:spLocks/>
                </p:cNvSpPr>
                <p:nvPr/>
              </p:nvSpPr>
              <p:spPr bwMode="auto">
                <a:xfrm>
                  <a:off x="1022" y="2283"/>
                  <a:ext cx="171" cy="711"/>
                </a:xfrm>
                <a:custGeom>
                  <a:avLst/>
                  <a:gdLst>
                    <a:gd name="T0" fmla="*/ 0 w 171"/>
                    <a:gd name="T1" fmla="*/ 0 h 711"/>
                    <a:gd name="T2" fmla="*/ 14 w 171"/>
                    <a:gd name="T3" fmla="*/ 4 h 711"/>
                    <a:gd name="T4" fmla="*/ 24 w 171"/>
                    <a:gd name="T5" fmla="*/ 16 h 711"/>
                    <a:gd name="T6" fmla="*/ 28 w 171"/>
                    <a:gd name="T7" fmla="*/ 33 h 711"/>
                    <a:gd name="T8" fmla="*/ 31 w 171"/>
                    <a:gd name="T9" fmla="*/ 59 h 711"/>
                    <a:gd name="T10" fmla="*/ 85 w 171"/>
                    <a:gd name="T11" fmla="*/ 653 h 711"/>
                    <a:gd name="T12" fmla="*/ 90 w 171"/>
                    <a:gd name="T13" fmla="*/ 686 h 711"/>
                    <a:gd name="T14" fmla="*/ 95 w 171"/>
                    <a:gd name="T15" fmla="*/ 696 h 711"/>
                    <a:gd name="T16" fmla="*/ 106 w 171"/>
                    <a:gd name="T17" fmla="*/ 706 h 711"/>
                    <a:gd name="T18" fmla="*/ 115 w 171"/>
                    <a:gd name="T19" fmla="*/ 710 h 711"/>
                    <a:gd name="T20" fmla="*/ 126 w 171"/>
                    <a:gd name="T21" fmla="*/ 702 h 711"/>
                    <a:gd name="T22" fmla="*/ 134 w 171"/>
                    <a:gd name="T23" fmla="*/ 686 h 711"/>
                    <a:gd name="T24" fmla="*/ 170 w 171"/>
                    <a:gd name="T25" fmla="*/ 38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11">
                      <a:moveTo>
                        <a:pt x="0" y="0"/>
                      </a:moveTo>
                      <a:lnTo>
                        <a:pt x="14" y="4"/>
                      </a:lnTo>
                      <a:lnTo>
                        <a:pt x="24" y="16"/>
                      </a:lnTo>
                      <a:lnTo>
                        <a:pt x="28" y="33"/>
                      </a:lnTo>
                      <a:lnTo>
                        <a:pt x="31" y="59"/>
                      </a:lnTo>
                      <a:lnTo>
                        <a:pt x="85" y="653"/>
                      </a:lnTo>
                      <a:lnTo>
                        <a:pt x="90" y="686"/>
                      </a:lnTo>
                      <a:lnTo>
                        <a:pt x="95" y="696"/>
                      </a:lnTo>
                      <a:lnTo>
                        <a:pt x="106" y="706"/>
                      </a:lnTo>
                      <a:lnTo>
                        <a:pt x="115" y="710"/>
                      </a:lnTo>
                      <a:lnTo>
                        <a:pt x="126" y="702"/>
                      </a:lnTo>
                      <a:lnTo>
                        <a:pt x="134" y="686"/>
                      </a:lnTo>
                      <a:lnTo>
                        <a:pt x="170" y="381"/>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16" name="Freeform 84"/>
                <p:cNvSpPr>
                  <a:spLocks/>
                </p:cNvSpPr>
                <p:nvPr/>
              </p:nvSpPr>
              <p:spPr bwMode="auto">
                <a:xfrm>
                  <a:off x="1194" y="2290"/>
                  <a:ext cx="66" cy="363"/>
                </a:xfrm>
                <a:custGeom>
                  <a:avLst/>
                  <a:gdLst>
                    <a:gd name="T0" fmla="*/ 0 w 66"/>
                    <a:gd name="T1" fmla="*/ 362 h 363"/>
                    <a:gd name="T2" fmla="*/ 40 w 66"/>
                    <a:gd name="T3" fmla="*/ 54 h 363"/>
                    <a:gd name="T4" fmla="*/ 43 w 66"/>
                    <a:gd name="T5" fmla="*/ 38 h 363"/>
                    <a:gd name="T6" fmla="*/ 44 w 66"/>
                    <a:gd name="T7" fmla="*/ 25 h 363"/>
                    <a:gd name="T8" fmla="*/ 48 w 66"/>
                    <a:gd name="T9" fmla="*/ 15 h 363"/>
                    <a:gd name="T10" fmla="*/ 56 w 66"/>
                    <a:gd name="T11" fmla="*/ 6 h 363"/>
                    <a:gd name="T12" fmla="*/ 65 w 66"/>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362"/>
                      </a:moveTo>
                      <a:lnTo>
                        <a:pt x="40" y="54"/>
                      </a:lnTo>
                      <a:lnTo>
                        <a:pt x="43" y="38"/>
                      </a:lnTo>
                      <a:lnTo>
                        <a:pt x="44" y="25"/>
                      </a:lnTo>
                      <a:lnTo>
                        <a:pt x="48" y="15"/>
                      </a:lnTo>
                      <a:lnTo>
                        <a:pt x="56" y="6"/>
                      </a:lnTo>
                      <a:lnTo>
                        <a:pt x="65"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17" name="Freeform 85"/>
                <p:cNvSpPr>
                  <a:spLocks/>
                </p:cNvSpPr>
                <p:nvPr/>
              </p:nvSpPr>
              <p:spPr bwMode="auto">
                <a:xfrm>
                  <a:off x="1261" y="2285"/>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nvGrpSpPr>
              <p:cNvPr id="248918" name="Group 86"/>
              <p:cNvGrpSpPr>
                <a:grpSpLocks/>
              </p:cNvGrpSpPr>
              <p:nvPr/>
            </p:nvGrpSpPr>
            <p:grpSpPr bwMode="auto">
              <a:xfrm>
                <a:off x="3519056" y="3433664"/>
                <a:ext cx="818621" cy="847725"/>
                <a:chOff x="1929" y="2272"/>
                <a:chExt cx="476" cy="713"/>
              </a:xfrm>
            </p:grpSpPr>
            <p:grpSp>
              <p:nvGrpSpPr>
                <p:cNvPr id="248919" name="Group 87"/>
                <p:cNvGrpSpPr>
                  <a:grpSpLocks/>
                </p:cNvGrpSpPr>
                <p:nvPr/>
              </p:nvGrpSpPr>
              <p:grpSpPr bwMode="auto">
                <a:xfrm>
                  <a:off x="1929" y="2272"/>
                  <a:ext cx="238" cy="713"/>
                  <a:chOff x="1929" y="2272"/>
                  <a:chExt cx="238" cy="713"/>
                </a:xfrm>
              </p:grpSpPr>
              <p:sp>
                <p:nvSpPr>
                  <p:cNvPr id="248920" name="Freeform 88"/>
                  <p:cNvSpPr>
                    <a:spLocks/>
                  </p:cNvSpPr>
                  <p:nvPr/>
                </p:nvSpPr>
                <p:spPr bwMode="auto">
                  <a:xfrm>
                    <a:off x="1929" y="2272"/>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21" name="Freeform 89"/>
                  <p:cNvSpPr>
                    <a:spLocks/>
                  </p:cNvSpPr>
                  <p:nvPr/>
                </p:nvSpPr>
                <p:spPr bwMode="auto">
                  <a:xfrm>
                    <a:off x="1995" y="2276"/>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nvGrpSpPr>
                <p:cNvPr id="248922" name="Group 90"/>
                <p:cNvGrpSpPr>
                  <a:grpSpLocks/>
                </p:cNvGrpSpPr>
                <p:nvPr/>
              </p:nvGrpSpPr>
              <p:grpSpPr bwMode="auto">
                <a:xfrm>
                  <a:off x="2169" y="2272"/>
                  <a:ext cx="236" cy="713"/>
                  <a:chOff x="2169" y="2272"/>
                  <a:chExt cx="236" cy="713"/>
                </a:xfrm>
              </p:grpSpPr>
              <p:sp>
                <p:nvSpPr>
                  <p:cNvPr id="248923" name="Freeform 91"/>
                  <p:cNvSpPr>
                    <a:spLocks/>
                  </p:cNvSpPr>
                  <p:nvPr/>
                </p:nvSpPr>
                <p:spPr bwMode="auto">
                  <a:xfrm>
                    <a:off x="2169" y="2272"/>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24" name="Freeform 92"/>
                  <p:cNvSpPr>
                    <a:spLocks/>
                  </p:cNvSpPr>
                  <p:nvPr/>
                </p:nvSpPr>
                <p:spPr bwMode="auto">
                  <a:xfrm>
                    <a:off x="2234" y="2276"/>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sp>
            <p:nvSpPr>
              <p:cNvPr id="248925" name="Freeform 93"/>
              <p:cNvSpPr>
                <a:spLocks/>
              </p:cNvSpPr>
              <p:nvPr/>
            </p:nvSpPr>
            <p:spPr bwMode="auto">
              <a:xfrm>
                <a:off x="4334237" y="3427314"/>
                <a:ext cx="116946" cy="466725"/>
              </a:xfrm>
              <a:custGeom>
                <a:avLst/>
                <a:gdLst>
                  <a:gd name="T0" fmla="*/ 0 w 68"/>
                  <a:gd name="T1" fmla="*/ 294 h 294"/>
                  <a:gd name="T2" fmla="*/ 43 w 68"/>
                  <a:gd name="T3" fmla="*/ 40 h 294"/>
                  <a:gd name="T4" fmla="*/ 45 w 68"/>
                  <a:gd name="T5" fmla="*/ 28 h 294"/>
                  <a:gd name="T6" fmla="*/ 47 w 68"/>
                  <a:gd name="T7" fmla="*/ 19 h 294"/>
                  <a:gd name="T8" fmla="*/ 51 w 68"/>
                  <a:gd name="T9" fmla="*/ 11 h 294"/>
                  <a:gd name="T10" fmla="*/ 58 w 68"/>
                  <a:gd name="T11" fmla="*/ 4 h 294"/>
                  <a:gd name="T12" fmla="*/ 68 w 68"/>
                  <a:gd name="T13" fmla="*/ 0 h 294"/>
                </a:gdLst>
                <a:ahLst/>
                <a:cxnLst>
                  <a:cxn ang="0">
                    <a:pos x="T0" y="T1"/>
                  </a:cxn>
                  <a:cxn ang="0">
                    <a:pos x="T2" y="T3"/>
                  </a:cxn>
                  <a:cxn ang="0">
                    <a:pos x="T4" y="T5"/>
                  </a:cxn>
                  <a:cxn ang="0">
                    <a:pos x="T6" y="T7"/>
                  </a:cxn>
                  <a:cxn ang="0">
                    <a:pos x="T8" y="T9"/>
                  </a:cxn>
                  <a:cxn ang="0">
                    <a:pos x="T10" y="T11"/>
                  </a:cxn>
                  <a:cxn ang="0">
                    <a:pos x="T12" y="T13"/>
                  </a:cxn>
                </a:cxnLst>
                <a:rect l="0" t="0" r="r" b="b"/>
                <a:pathLst>
                  <a:path w="68" h="294">
                    <a:moveTo>
                      <a:pt x="0" y="294"/>
                    </a:moveTo>
                    <a:lnTo>
                      <a:pt x="43" y="40"/>
                    </a:lnTo>
                    <a:lnTo>
                      <a:pt x="45" y="28"/>
                    </a:lnTo>
                    <a:lnTo>
                      <a:pt x="47" y="19"/>
                    </a:lnTo>
                    <a:lnTo>
                      <a:pt x="51" y="11"/>
                    </a:lnTo>
                    <a:lnTo>
                      <a:pt x="58" y="4"/>
                    </a:lnTo>
                    <a:lnTo>
                      <a:pt x="68"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26" name="Freeform 94"/>
              <p:cNvSpPr>
                <a:spLocks/>
              </p:cNvSpPr>
              <p:nvPr/>
            </p:nvSpPr>
            <p:spPr bwMode="auto">
              <a:xfrm>
                <a:off x="4454623" y="3432076"/>
                <a:ext cx="288925" cy="842962"/>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27" name="Freeform 95"/>
              <p:cNvSpPr>
                <a:spLocks/>
              </p:cNvSpPr>
              <p:nvPr/>
            </p:nvSpPr>
            <p:spPr bwMode="auto">
              <a:xfrm>
                <a:off x="4741829" y="3427314"/>
                <a:ext cx="122105" cy="461963"/>
              </a:xfrm>
              <a:custGeom>
                <a:avLst/>
                <a:gdLst>
                  <a:gd name="T0" fmla="*/ 0 w 71"/>
                  <a:gd name="T1" fmla="*/ 291 h 291"/>
                  <a:gd name="T2" fmla="*/ 45 w 71"/>
                  <a:gd name="T3" fmla="*/ 40 h 291"/>
                  <a:gd name="T4" fmla="*/ 48 w 71"/>
                  <a:gd name="T5" fmla="*/ 28 h 291"/>
                  <a:gd name="T6" fmla="*/ 50 w 71"/>
                  <a:gd name="T7" fmla="*/ 19 h 291"/>
                  <a:gd name="T8" fmla="*/ 53 w 71"/>
                  <a:gd name="T9" fmla="*/ 11 h 291"/>
                  <a:gd name="T10" fmla="*/ 61 w 71"/>
                  <a:gd name="T11" fmla="*/ 4 h 291"/>
                  <a:gd name="T12" fmla="*/ 71 w 71"/>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71" h="291">
                    <a:moveTo>
                      <a:pt x="0" y="291"/>
                    </a:moveTo>
                    <a:lnTo>
                      <a:pt x="45" y="40"/>
                    </a:lnTo>
                    <a:lnTo>
                      <a:pt x="48" y="28"/>
                    </a:lnTo>
                    <a:lnTo>
                      <a:pt x="50" y="19"/>
                    </a:lnTo>
                    <a:lnTo>
                      <a:pt x="53" y="11"/>
                    </a:lnTo>
                    <a:lnTo>
                      <a:pt x="61" y="4"/>
                    </a:lnTo>
                    <a:lnTo>
                      <a:pt x="71"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28" name="Freeform 96"/>
              <p:cNvSpPr>
                <a:spLocks/>
              </p:cNvSpPr>
              <p:nvPr/>
            </p:nvSpPr>
            <p:spPr bwMode="auto">
              <a:xfrm>
                <a:off x="4867373" y="3432077"/>
                <a:ext cx="282046" cy="841375"/>
              </a:xfrm>
              <a:custGeom>
                <a:avLst/>
                <a:gdLst>
                  <a:gd name="T0" fmla="*/ 0 w 164"/>
                  <a:gd name="T1" fmla="*/ 0 h 530"/>
                  <a:gd name="T2" fmla="*/ 14 w 164"/>
                  <a:gd name="T3" fmla="*/ 3 h 530"/>
                  <a:gd name="T4" fmla="*/ 24 w 164"/>
                  <a:gd name="T5" fmla="*/ 12 h 530"/>
                  <a:gd name="T6" fmla="*/ 27 w 164"/>
                  <a:gd name="T7" fmla="*/ 25 h 530"/>
                  <a:gd name="T8" fmla="*/ 30 w 164"/>
                  <a:gd name="T9" fmla="*/ 44 h 530"/>
                  <a:gd name="T10" fmla="*/ 84 w 164"/>
                  <a:gd name="T11" fmla="*/ 488 h 530"/>
                  <a:gd name="T12" fmla="*/ 89 w 164"/>
                  <a:gd name="T13" fmla="*/ 512 h 530"/>
                  <a:gd name="T14" fmla="*/ 93 w 164"/>
                  <a:gd name="T15" fmla="*/ 520 h 530"/>
                  <a:gd name="T16" fmla="*/ 104 w 164"/>
                  <a:gd name="T17" fmla="*/ 527 h 530"/>
                  <a:gd name="T18" fmla="*/ 113 w 164"/>
                  <a:gd name="T19" fmla="*/ 530 h 530"/>
                  <a:gd name="T20" fmla="*/ 124 w 164"/>
                  <a:gd name="T21" fmla="*/ 524 h 530"/>
                  <a:gd name="T22" fmla="*/ 132 w 164"/>
                  <a:gd name="T23" fmla="*/ 512 h 530"/>
                  <a:gd name="T24" fmla="*/ 164 w 164"/>
                  <a:gd name="T25" fmla="*/ 282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64" y="282"/>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29" name="Freeform 97"/>
              <p:cNvSpPr>
                <a:spLocks/>
              </p:cNvSpPr>
              <p:nvPr/>
            </p:nvSpPr>
            <p:spPr bwMode="auto">
              <a:xfrm>
                <a:off x="7615600" y="3436838"/>
                <a:ext cx="111787" cy="431800"/>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30" name="Freeform 98"/>
              <p:cNvSpPr>
                <a:spLocks/>
              </p:cNvSpPr>
              <p:nvPr/>
            </p:nvSpPr>
            <p:spPr bwMode="auto">
              <a:xfrm>
                <a:off x="7729107" y="3441602"/>
                <a:ext cx="299244" cy="841375"/>
              </a:xfrm>
              <a:custGeom>
                <a:avLst/>
                <a:gdLst>
                  <a:gd name="T0" fmla="*/ 0 w 174"/>
                  <a:gd name="T1" fmla="*/ 0 h 530"/>
                  <a:gd name="T2" fmla="*/ 14 w 174"/>
                  <a:gd name="T3" fmla="*/ 3 h 530"/>
                  <a:gd name="T4" fmla="*/ 24 w 174"/>
                  <a:gd name="T5" fmla="*/ 12 h 530"/>
                  <a:gd name="T6" fmla="*/ 28 w 174"/>
                  <a:gd name="T7" fmla="*/ 25 h 530"/>
                  <a:gd name="T8" fmla="*/ 31 w 174"/>
                  <a:gd name="T9" fmla="*/ 44 h 530"/>
                  <a:gd name="T10" fmla="*/ 86 w 174"/>
                  <a:gd name="T11" fmla="*/ 488 h 530"/>
                  <a:gd name="T12" fmla="*/ 91 w 174"/>
                  <a:gd name="T13" fmla="*/ 512 h 530"/>
                  <a:gd name="T14" fmla="*/ 95 w 174"/>
                  <a:gd name="T15" fmla="*/ 520 h 530"/>
                  <a:gd name="T16" fmla="*/ 106 w 174"/>
                  <a:gd name="T17" fmla="*/ 527 h 530"/>
                  <a:gd name="T18" fmla="*/ 115 w 174"/>
                  <a:gd name="T19" fmla="*/ 530 h 530"/>
                  <a:gd name="T20" fmla="*/ 127 w 174"/>
                  <a:gd name="T21" fmla="*/ 524 h 530"/>
                  <a:gd name="T22" fmla="*/ 135 w 174"/>
                  <a:gd name="T23" fmla="*/ 512 h 530"/>
                  <a:gd name="T24" fmla="*/ 174 w 174"/>
                  <a:gd name="T25" fmla="*/ 26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530">
                    <a:moveTo>
                      <a:pt x="0" y="0"/>
                    </a:moveTo>
                    <a:lnTo>
                      <a:pt x="14" y="3"/>
                    </a:lnTo>
                    <a:lnTo>
                      <a:pt x="24" y="12"/>
                    </a:lnTo>
                    <a:lnTo>
                      <a:pt x="28" y="25"/>
                    </a:lnTo>
                    <a:lnTo>
                      <a:pt x="31" y="44"/>
                    </a:lnTo>
                    <a:lnTo>
                      <a:pt x="86" y="488"/>
                    </a:lnTo>
                    <a:lnTo>
                      <a:pt x="91" y="512"/>
                    </a:lnTo>
                    <a:lnTo>
                      <a:pt x="95" y="520"/>
                    </a:lnTo>
                    <a:lnTo>
                      <a:pt x="106" y="527"/>
                    </a:lnTo>
                    <a:lnTo>
                      <a:pt x="115" y="530"/>
                    </a:lnTo>
                    <a:lnTo>
                      <a:pt x="127" y="524"/>
                    </a:lnTo>
                    <a:lnTo>
                      <a:pt x="135" y="512"/>
                    </a:lnTo>
                    <a:lnTo>
                      <a:pt x="174" y="261"/>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31" name="Freeform 99"/>
              <p:cNvSpPr>
                <a:spLocks/>
              </p:cNvSpPr>
              <p:nvPr/>
            </p:nvSpPr>
            <p:spPr bwMode="auto">
              <a:xfrm>
                <a:off x="8028350" y="3436838"/>
                <a:ext cx="110067" cy="431800"/>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32" name="Freeform 100"/>
              <p:cNvSpPr>
                <a:spLocks/>
              </p:cNvSpPr>
              <p:nvPr/>
            </p:nvSpPr>
            <p:spPr bwMode="auto">
              <a:xfrm>
                <a:off x="8140137" y="3441602"/>
                <a:ext cx="300963" cy="841375"/>
              </a:xfrm>
              <a:custGeom>
                <a:avLst/>
                <a:gdLst>
                  <a:gd name="T0" fmla="*/ 0 w 175"/>
                  <a:gd name="T1" fmla="*/ 0 h 530"/>
                  <a:gd name="T2" fmla="*/ 14 w 175"/>
                  <a:gd name="T3" fmla="*/ 3 h 530"/>
                  <a:gd name="T4" fmla="*/ 24 w 175"/>
                  <a:gd name="T5" fmla="*/ 12 h 530"/>
                  <a:gd name="T6" fmla="*/ 28 w 175"/>
                  <a:gd name="T7" fmla="*/ 25 h 530"/>
                  <a:gd name="T8" fmla="*/ 31 w 175"/>
                  <a:gd name="T9" fmla="*/ 44 h 530"/>
                  <a:gd name="T10" fmla="*/ 85 w 175"/>
                  <a:gd name="T11" fmla="*/ 488 h 530"/>
                  <a:gd name="T12" fmla="*/ 90 w 175"/>
                  <a:gd name="T13" fmla="*/ 512 h 530"/>
                  <a:gd name="T14" fmla="*/ 95 w 175"/>
                  <a:gd name="T15" fmla="*/ 520 h 530"/>
                  <a:gd name="T16" fmla="*/ 106 w 175"/>
                  <a:gd name="T17" fmla="*/ 527 h 530"/>
                  <a:gd name="T18" fmla="*/ 115 w 175"/>
                  <a:gd name="T19" fmla="*/ 530 h 530"/>
                  <a:gd name="T20" fmla="*/ 126 w 175"/>
                  <a:gd name="T21" fmla="*/ 524 h 530"/>
                  <a:gd name="T22" fmla="*/ 134 w 175"/>
                  <a:gd name="T23" fmla="*/ 512 h 530"/>
                  <a:gd name="T24" fmla="*/ 175 w 175"/>
                  <a:gd name="T25" fmla="*/ 25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530">
                    <a:moveTo>
                      <a:pt x="0" y="0"/>
                    </a:moveTo>
                    <a:lnTo>
                      <a:pt x="14" y="3"/>
                    </a:lnTo>
                    <a:lnTo>
                      <a:pt x="24" y="12"/>
                    </a:lnTo>
                    <a:lnTo>
                      <a:pt x="28" y="25"/>
                    </a:lnTo>
                    <a:lnTo>
                      <a:pt x="31" y="44"/>
                    </a:lnTo>
                    <a:lnTo>
                      <a:pt x="85" y="488"/>
                    </a:lnTo>
                    <a:lnTo>
                      <a:pt x="90" y="512"/>
                    </a:lnTo>
                    <a:lnTo>
                      <a:pt x="95" y="520"/>
                    </a:lnTo>
                    <a:lnTo>
                      <a:pt x="106" y="527"/>
                    </a:lnTo>
                    <a:lnTo>
                      <a:pt x="115" y="530"/>
                    </a:lnTo>
                    <a:lnTo>
                      <a:pt x="126" y="524"/>
                    </a:lnTo>
                    <a:lnTo>
                      <a:pt x="134" y="512"/>
                    </a:lnTo>
                    <a:lnTo>
                      <a:pt x="175" y="25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33" name="Freeform 101"/>
              <p:cNvSpPr>
                <a:spLocks/>
              </p:cNvSpPr>
              <p:nvPr/>
            </p:nvSpPr>
            <p:spPr bwMode="auto">
              <a:xfrm>
                <a:off x="8434221" y="3430488"/>
                <a:ext cx="115227" cy="431800"/>
              </a:xfrm>
              <a:custGeom>
                <a:avLst/>
                <a:gdLst>
                  <a:gd name="T0" fmla="*/ 0 w 67"/>
                  <a:gd name="T1" fmla="*/ 362 h 363"/>
                  <a:gd name="T2" fmla="*/ 41 w 67"/>
                  <a:gd name="T3" fmla="*/ 54 h 363"/>
                  <a:gd name="T4" fmla="*/ 43 w 67"/>
                  <a:gd name="T5" fmla="*/ 38 h 363"/>
                  <a:gd name="T6" fmla="*/ 45 w 67"/>
                  <a:gd name="T7" fmla="*/ 25 h 363"/>
                  <a:gd name="T8" fmla="*/ 49 w 67"/>
                  <a:gd name="T9" fmla="*/ 15 h 363"/>
                  <a:gd name="T10" fmla="*/ 56 w 67"/>
                  <a:gd name="T11" fmla="*/ 6 h 363"/>
                  <a:gd name="T12" fmla="*/ 66 w 67"/>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7" h="363">
                    <a:moveTo>
                      <a:pt x="0" y="362"/>
                    </a:moveTo>
                    <a:lnTo>
                      <a:pt x="41" y="54"/>
                    </a:lnTo>
                    <a:lnTo>
                      <a:pt x="43" y="38"/>
                    </a:lnTo>
                    <a:lnTo>
                      <a:pt x="45" y="25"/>
                    </a:lnTo>
                    <a:lnTo>
                      <a:pt x="49" y="15"/>
                    </a:lnTo>
                    <a:lnTo>
                      <a:pt x="56" y="6"/>
                    </a:lnTo>
                    <a:lnTo>
                      <a:pt x="66"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34" name="Freeform 102"/>
              <p:cNvSpPr>
                <a:spLocks/>
              </p:cNvSpPr>
              <p:nvPr/>
            </p:nvSpPr>
            <p:spPr bwMode="auto">
              <a:xfrm>
                <a:off x="8551167" y="3435252"/>
                <a:ext cx="292365" cy="841375"/>
              </a:xfrm>
              <a:custGeom>
                <a:avLst/>
                <a:gdLst>
                  <a:gd name="T0" fmla="*/ 0 w 170"/>
                  <a:gd name="T1" fmla="*/ 0 h 530"/>
                  <a:gd name="T2" fmla="*/ 14 w 170"/>
                  <a:gd name="T3" fmla="*/ 3 h 530"/>
                  <a:gd name="T4" fmla="*/ 24 w 170"/>
                  <a:gd name="T5" fmla="*/ 12 h 530"/>
                  <a:gd name="T6" fmla="*/ 27 w 170"/>
                  <a:gd name="T7" fmla="*/ 25 h 530"/>
                  <a:gd name="T8" fmla="*/ 30 w 170"/>
                  <a:gd name="T9" fmla="*/ 44 h 530"/>
                  <a:gd name="T10" fmla="*/ 84 w 170"/>
                  <a:gd name="T11" fmla="*/ 488 h 530"/>
                  <a:gd name="T12" fmla="*/ 89 w 170"/>
                  <a:gd name="T13" fmla="*/ 512 h 530"/>
                  <a:gd name="T14" fmla="*/ 93 w 170"/>
                  <a:gd name="T15" fmla="*/ 520 h 530"/>
                  <a:gd name="T16" fmla="*/ 104 w 170"/>
                  <a:gd name="T17" fmla="*/ 527 h 530"/>
                  <a:gd name="T18" fmla="*/ 113 w 170"/>
                  <a:gd name="T19" fmla="*/ 530 h 530"/>
                  <a:gd name="T20" fmla="*/ 124 w 170"/>
                  <a:gd name="T21" fmla="*/ 524 h 530"/>
                  <a:gd name="T22" fmla="*/ 132 w 170"/>
                  <a:gd name="T23" fmla="*/ 512 h 530"/>
                  <a:gd name="T24" fmla="*/ 170 w 170"/>
                  <a:gd name="T25"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5"/>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248935" name="Group 103"/>
              <p:cNvGrpSpPr>
                <a:grpSpLocks/>
              </p:cNvGrpSpPr>
              <p:nvPr/>
            </p:nvGrpSpPr>
            <p:grpSpPr bwMode="auto">
              <a:xfrm>
                <a:off x="8843532" y="3430489"/>
                <a:ext cx="409310" cy="847725"/>
                <a:chOff x="5025" y="2269"/>
                <a:chExt cx="238" cy="713"/>
              </a:xfrm>
            </p:grpSpPr>
            <p:sp>
              <p:nvSpPr>
                <p:cNvPr id="248936" name="Freeform 104"/>
                <p:cNvSpPr>
                  <a:spLocks/>
                </p:cNvSpPr>
                <p:nvPr/>
              </p:nvSpPr>
              <p:spPr bwMode="auto">
                <a:xfrm>
                  <a:off x="5025" y="2269"/>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37" name="Freeform 105"/>
                <p:cNvSpPr>
                  <a:spLocks/>
                </p:cNvSpPr>
                <p:nvPr/>
              </p:nvSpPr>
              <p:spPr bwMode="auto">
                <a:xfrm>
                  <a:off x="5095" y="2273"/>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grpSp>
          <p:nvGrpSpPr>
            <p:cNvPr id="3" name="组合 2"/>
            <p:cNvGrpSpPr/>
            <p:nvPr/>
          </p:nvGrpSpPr>
          <p:grpSpPr>
            <a:xfrm>
              <a:off x="1825063" y="4589363"/>
              <a:ext cx="7438098" cy="871538"/>
              <a:chOff x="1825063" y="4589363"/>
              <a:chExt cx="7438098" cy="871538"/>
            </a:xfrm>
          </p:grpSpPr>
          <p:grpSp>
            <p:nvGrpSpPr>
              <p:cNvPr id="248938" name="Group 106"/>
              <p:cNvGrpSpPr>
                <a:grpSpLocks/>
              </p:cNvGrpSpPr>
              <p:nvPr/>
            </p:nvGrpSpPr>
            <p:grpSpPr bwMode="auto">
              <a:xfrm>
                <a:off x="1825063" y="4595714"/>
                <a:ext cx="407590" cy="847725"/>
                <a:chOff x="944" y="3250"/>
                <a:chExt cx="237" cy="713"/>
              </a:xfrm>
            </p:grpSpPr>
            <p:sp>
              <p:nvSpPr>
                <p:cNvPr id="248939" name="Freeform 107"/>
                <p:cNvSpPr>
                  <a:spLocks/>
                </p:cNvSpPr>
                <p:nvPr/>
              </p:nvSpPr>
              <p:spPr bwMode="auto">
                <a:xfrm>
                  <a:off x="944" y="325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40" name="Freeform 108"/>
                <p:cNvSpPr>
                  <a:spLocks/>
                </p:cNvSpPr>
                <p:nvPr/>
              </p:nvSpPr>
              <p:spPr bwMode="auto">
                <a:xfrm>
                  <a:off x="1010" y="325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248941" name="Freeform 109"/>
              <p:cNvSpPr>
                <a:spLocks/>
              </p:cNvSpPr>
              <p:nvPr/>
            </p:nvSpPr>
            <p:spPr bwMode="auto">
              <a:xfrm>
                <a:off x="2234373" y="4595713"/>
                <a:ext cx="113506" cy="431800"/>
              </a:xfrm>
              <a:custGeom>
                <a:avLst/>
                <a:gdLst>
                  <a:gd name="T0" fmla="*/ 0 w 66"/>
                  <a:gd name="T1" fmla="*/ 362 h 363"/>
                  <a:gd name="T2" fmla="*/ 40 w 66"/>
                  <a:gd name="T3" fmla="*/ 54 h 363"/>
                  <a:gd name="T4" fmla="*/ 43 w 66"/>
                  <a:gd name="T5" fmla="*/ 38 h 363"/>
                  <a:gd name="T6" fmla="*/ 44 w 66"/>
                  <a:gd name="T7" fmla="*/ 25 h 363"/>
                  <a:gd name="T8" fmla="*/ 48 w 66"/>
                  <a:gd name="T9" fmla="*/ 15 h 363"/>
                  <a:gd name="T10" fmla="*/ 56 w 66"/>
                  <a:gd name="T11" fmla="*/ 6 h 363"/>
                  <a:gd name="T12" fmla="*/ 65 w 66"/>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362"/>
                    </a:moveTo>
                    <a:lnTo>
                      <a:pt x="40" y="54"/>
                    </a:lnTo>
                    <a:lnTo>
                      <a:pt x="43" y="38"/>
                    </a:lnTo>
                    <a:lnTo>
                      <a:pt x="44" y="25"/>
                    </a:lnTo>
                    <a:lnTo>
                      <a:pt x="48" y="15"/>
                    </a:lnTo>
                    <a:lnTo>
                      <a:pt x="56" y="6"/>
                    </a:lnTo>
                    <a:lnTo>
                      <a:pt x="65"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42" name="Freeform 110"/>
              <p:cNvSpPr>
                <a:spLocks/>
              </p:cNvSpPr>
              <p:nvPr/>
            </p:nvSpPr>
            <p:spPr bwMode="auto">
              <a:xfrm>
                <a:off x="2349598" y="4598889"/>
                <a:ext cx="318162" cy="842963"/>
              </a:xfrm>
              <a:custGeom>
                <a:avLst/>
                <a:gdLst>
                  <a:gd name="T0" fmla="*/ 0 w 185"/>
                  <a:gd name="T1" fmla="*/ 1 h 531"/>
                  <a:gd name="T2" fmla="*/ 8 w 185"/>
                  <a:gd name="T3" fmla="*/ 0 h 531"/>
                  <a:gd name="T4" fmla="*/ 24 w 185"/>
                  <a:gd name="T5" fmla="*/ 13 h 531"/>
                  <a:gd name="T6" fmla="*/ 28 w 185"/>
                  <a:gd name="T7" fmla="*/ 26 h 531"/>
                  <a:gd name="T8" fmla="*/ 31 w 185"/>
                  <a:gd name="T9" fmla="*/ 45 h 531"/>
                  <a:gd name="T10" fmla="*/ 85 w 185"/>
                  <a:gd name="T11" fmla="*/ 489 h 531"/>
                  <a:gd name="T12" fmla="*/ 90 w 185"/>
                  <a:gd name="T13" fmla="*/ 513 h 531"/>
                  <a:gd name="T14" fmla="*/ 95 w 185"/>
                  <a:gd name="T15" fmla="*/ 521 h 531"/>
                  <a:gd name="T16" fmla="*/ 106 w 185"/>
                  <a:gd name="T17" fmla="*/ 528 h 531"/>
                  <a:gd name="T18" fmla="*/ 115 w 185"/>
                  <a:gd name="T19" fmla="*/ 531 h 531"/>
                  <a:gd name="T20" fmla="*/ 126 w 185"/>
                  <a:gd name="T21" fmla="*/ 525 h 531"/>
                  <a:gd name="T22" fmla="*/ 134 w 185"/>
                  <a:gd name="T23" fmla="*/ 513 h 531"/>
                  <a:gd name="T24" fmla="*/ 185 w 185"/>
                  <a:gd name="T25" fmla="*/ 258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531">
                    <a:moveTo>
                      <a:pt x="0" y="1"/>
                    </a:moveTo>
                    <a:lnTo>
                      <a:pt x="8" y="0"/>
                    </a:lnTo>
                    <a:lnTo>
                      <a:pt x="24" y="13"/>
                    </a:lnTo>
                    <a:lnTo>
                      <a:pt x="28" y="26"/>
                    </a:lnTo>
                    <a:lnTo>
                      <a:pt x="31" y="45"/>
                    </a:lnTo>
                    <a:lnTo>
                      <a:pt x="85" y="489"/>
                    </a:lnTo>
                    <a:lnTo>
                      <a:pt x="90" y="513"/>
                    </a:lnTo>
                    <a:lnTo>
                      <a:pt x="95" y="521"/>
                    </a:lnTo>
                    <a:lnTo>
                      <a:pt x="106" y="528"/>
                    </a:lnTo>
                    <a:lnTo>
                      <a:pt x="115" y="531"/>
                    </a:lnTo>
                    <a:lnTo>
                      <a:pt x="126" y="525"/>
                    </a:lnTo>
                    <a:lnTo>
                      <a:pt x="134" y="513"/>
                    </a:lnTo>
                    <a:lnTo>
                      <a:pt x="185" y="25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248943" name="Group 111"/>
              <p:cNvGrpSpPr>
                <a:grpSpLocks/>
              </p:cNvGrpSpPr>
              <p:nvPr/>
            </p:nvGrpSpPr>
            <p:grpSpPr bwMode="auto">
              <a:xfrm>
                <a:off x="2671200" y="4595714"/>
                <a:ext cx="407590" cy="847725"/>
                <a:chOff x="1436" y="3250"/>
                <a:chExt cx="237" cy="713"/>
              </a:xfrm>
            </p:grpSpPr>
            <p:sp>
              <p:nvSpPr>
                <p:cNvPr id="248944" name="Freeform 112"/>
                <p:cNvSpPr>
                  <a:spLocks/>
                </p:cNvSpPr>
                <p:nvPr/>
              </p:nvSpPr>
              <p:spPr bwMode="auto">
                <a:xfrm>
                  <a:off x="1436" y="3600"/>
                  <a:ext cx="65" cy="363"/>
                </a:xfrm>
                <a:custGeom>
                  <a:avLst/>
                  <a:gdLst>
                    <a:gd name="T0" fmla="*/ 0 w 65"/>
                    <a:gd name="T1" fmla="*/ 0 h 363"/>
                    <a:gd name="T2" fmla="*/ 40 w 65"/>
                    <a:gd name="T3" fmla="*/ 308 h 363"/>
                    <a:gd name="T4" fmla="*/ 42 w 65"/>
                    <a:gd name="T5" fmla="*/ 324 h 363"/>
                    <a:gd name="T6" fmla="*/ 44 w 65"/>
                    <a:gd name="T7" fmla="*/ 337 h 363"/>
                    <a:gd name="T8" fmla="*/ 47 w 65"/>
                    <a:gd name="T9" fmla="*/ 347 h 363"/>
                    <a:gd name="T10" fmla="*/ 55 w 65"/>
                    <a:gd name="T11" fmla="*/ 356 h 363"/>
                    <a:gd name="T12" fmla="*/ 64 w 65"/>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0"/>
                      </a:moveTo>
                      <a:lnTo>
                        <a:pt x="40" y="308"/>
                      </a:lnTo>
                      <a:lnTo>
                        <a:pt x="42" y="324"/>
                      </a:lnTo>
                      <a:lnTo>
                        <a:pt x="44" y="337"/>
                      </a:lnTo>
                      <a:lnTo>
                        <a:pt x="47" y="347"/>
                      </a:lnTo>
                      <a:lnTo>
                        <a:pt x="55" y="356"/>
                      </a:lnTo>
                      <a:lnTo>
                        <a:pt x="64" y="362"/>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45" name="Freeform 113"/>
                <p:cNvSpPr>
                  <a:spLocks/>
                </p:cNvSpPr>
                <p:nvPr/>
              </p:nvSpPr>
              <p:spPr bwMode="auto">
                <a:xfrm>
                  <a:off x="1502" y="3250"/>
                  <a:ext cx="171" cy="709"/>
                </a:xfrm>
                <a:custGeom>
                  <a:avLst/>
                  <a:gdLst>
                    <a:gd name="T0" fmla="*/ 0 w 171"/>
                    <a:gd name="T1" fmla="*/ 708 h 709"/>
                    <a:gd name="T2" fmla="*/ 14 w 171"/>
                    <a:gd name="T3" fmla="*/ 704 h 709"/>
                    <a:gd name="T4" fmla="*/ 24 w 171"/>
                    <a:gd name="T5" fmla="*/ 692 h 709"/>
                    <a:gd name="T6" fmla="*/ 28 w 171"/>
                    <a:gd name="T7" fmla="*/ 675 h 709"/>
                    <a:gd name="T8" fmla="*/ 31 w 171"/>
                    <a:gd name="T9" fmla="*/ 649 h 709"/>
                    <a:gd name="T10" fmla="*/ 85 w 171"/>
                    <a:gd name="T11" fmla="*/ 57 h 709"/>
                    <a:gd name="T12" fmla="*/ 90 w 171"/>
                    <a:gd name="T13" fmla="*/ 24 h 709"/>
                    <a:gd name="T14" fmla="*/ 95 w 171"/>
                    <a:gd name="T15" fmla="*/ 14 h 709"/>
                    <a:gd name="T16" fmla="*/ 106 w 171"/>
                    <a:gd name="T17" fmla="*/ 4 h 709"/>
                    <a:gd name="T18" fmla="*/ 115 w 171"/>
                    <a:gd name="T19" fmla="*/ 0 h 709"/>
                    <a:gd name="T20" fmla="*/ 126 w 171"/>
                    <a:gd name="T21" fmla="*/ 8 h 709"/>
                    <a:gd name="T22" fmla="*/ 134 w 171"/>
                    <a:gd name="T23" fmla="*/ 24 h 709"/>
                    <a:gd name="T24" fmla="*/ 170 w 171"/>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708"/>
                      </a:moveTo>
                      <a:lnTo>
                        <a:pt x="14" y="704"/>
                      </a:lnTo>
                      <a:lnTo>
                        <a:pt x="24" y="692"/>
                      </a:lnTo>
                      <a:lnTo>
                        <a:pt x="28" y="675"/>
                      </a:lnTo>
                      <a:lnTo>
                        <a:pt x="31" y="649"/>
                      </a:lnTo>
                      <a:lnTo>
                        <a:pt x="85" y="57"/>
                      </a:lnTo>
                      <a:lnTo>
                        <a:pt x="90" y="24"/>
                      </a:lnTo>
                      <a:lnTo>
                        <a:pt x="95" y="14"/>
                      </a:lnTo>
                      <a:lnTo>
                        <a:pt x="106" y="4"/>
                      </a:lnTo>
                      <a:lnTo>
                        <a:pt x="115" y="0"/>
                      </a:lnTo>
                      <a:lnTo>
                        <a:pt x="126" y="8"/>
                      </a:lnTo>
                      <a:lnTo>
                        <a:pt x="134" y="24"/>
                      </a:lnTo>
                      <a:lnTo>
                        <a:pt x="170" y="32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248946" name="Freeform 114"/>
              <p:cNvSpPr>
                <a:spLocks/>
              </p:cNvSpPr>
              <p:nvPr/>
            </p:nvSpPr>
            <p:spPr bwMode="auto">
              <a:xfrm>
                <a:off x="3080511" y="5011638"/>
                <a:ext cx="113506" cy="431800"/>
              </a:xfrm>
              <a:custGeom>
                <a:avLst/>
                <a:gdLst>
                  <a:gd name="T0" fmla="*/ 0 w 66"/>
                  <a:gd name="T1" fmla="*/ 0 h 363"/>
                  <a:gd name="T2" fmla="*/ 40 w 66"/>
                  <a:gd name="T3" fmla="*/ 308 h 363"/>
                  <a:gd name="T4" fmla="*/ 43 w 66"/>
                  <a:gd name="T5" fmla="*/ 324 h 363"/>
                  <a:gd name="T6" fmla="*/ 44 w 66"/>
                  <a:gd name="T7" fmla="*/ 337 h 363"/>
                  <a:gd name="T8" fmla="*/ 48 w 66"/>
                  <a:gd name="T9" fmla="*/ 347 h 363"/>
                  <a:gd name="T10" fmla="*/ 56 w 66"/>
                  <a:gd name="T11" fmla="*/ 356 h 363"/>
                  <a:gd name="T12" fmla="*/ 65 w 66"/>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0"/>
                    </a:moveTo>
                    <a:lnTo>
                      <a:pt x="40" y="308"/>
                    </a:lnTo>
                    <a:lnTo>
                      <a:pt x="43" y="324"/>
                    </a:lnTo>
                    <a:lnTo>
                      <a:pt x="44" y="337"/>
                    </a:lnTo>
                    <a:lnTo>
                      <a:pt x="48" y="347"/>
                    </a:lnTo>
                    <a:lnTo>
                      <a:pt x="56" y="356"/>
                    </a:lnTo>
                    <a:lnTo>
                      <a:pt x="65" y="362"/>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47" name="Freeform 115"/>
              <p:cNvSpPr>
                <a:spLocks/>
              </p:cNvSpPr>
              <p:nvPr/>
            </p:nvSpPr>
            <p:spPr bwMode="auto">
              <a:xfrm>
                <a:off x="3195736" y="4595714"/>
                <a:ext cx="313002" cy="841375"/>
              </a:xfrm>
              <a:custGeom>
                <a:avLst/>
                <a:gdLst>
                  <a:gd name="T0" fmla="*/ 0 w 182"/>
                  <a:gd name="T1" fmla="*/ 530 h 530"/>
                  <a:gd name="T2" fmla="*/ 14 w 182"/>
                  <a:gd name="T3" fmla="*/ 527 h 530"/>
                  <a:gd name="T4" fmla="*/ 24 w 182"/>
                  <a:gd name="T5" fmla="*/ 518 h 530"/>
                  <a:gd name="T6" fmla="*/ 28 w 182"/>
                  <a:gd name="T7" fmla="*/ 506 h 530"/>
                  <a:gd name="T8" fmla="*/ 31 w 182"/>
                  <a:gd name="T9" fmla="*/ 486 h 530"/>
                  <a:gd name="T10" fmla="*/ 85 w 182"/>
                  <a:gd name="T11" fmla="*/ 43 h 530"/>
                  <a:gd name="T12" fmla="*/ 90 w 182"/>
                  <a:gd name="T13" fmla="*/ 18 h 530"/>
                  <a:gd name="T14" fmla="*/ 95 w 182"/>
                  <a:gd name="T15" fmla="*/ 10 h 530"/>
                  <a:gd name="T16" fmla="*/ 106 w 182"/>
                  <a:gd name="T17" fmla="*/ 3 h 530"/>
                  <a:gd name="T18" fmla="*/ 115 w 182"/>
                  <a:gd name="T19" fmla="*/ 0 h 530"/>
                  <a:gd name="T20" fmla="*/ 126 w 182"/>
                  <a:gd name="T21" fmla="*/ 6 h 530"/>
                  <a:gd name="T22" fmla="*/ 134 w 182"/>
                  <a:gd name="T23" fmla="*/ 18 h 530"/>
                  <a:gd name="T24" fmla="*/ 182 w 182"/>
                  <a:gd name="T25" fmla="*/ 29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530">
                    <a:moveTo>
                      <a:pt x="0" y="530"/>
                    </a:moveTo>
                    <a:lnTo>
                      <a:pt x="14" y="527"/>
                    </a:lnTo>
                    <a:lnTo>
                      <a:pt x="24" y="518"/>
                    </a:lnTo>
                    <a:lnTo>
                      <a:pt x="28" y="506"/>
                    </a:lnTo>
                    <a:lnTo>
                      <a:pt x="31" y="486"/>
                    </a:lnTo>
                    <a:lnTo>
                      <a:pt x="85" y="43"/>
                    </a:lnTo>
                    <a:lnTo>
                      <a:pt x="90" y="18"/>
                    </a:lnTo>
                    <a:lnTo>
                      <a:pt x="95" y="10"/>
                    </a:lnTo>
                    <a:lnTo>
                      <a:pt x="106" y="3"/>
                    </a:lnTo>
                    <a:lnTo>
                      <a:pt x="115" y="0"/>
                    </a:lnTo>
                    <a:lnTo>
                      <a:pt x="126" y="6"/>
                    </a:lnTo>
                    <a:lnTo>
                      <a:pt x="134" y="18"/>
                    </a:lnTo>
                    <a:lnTo>
                      <a:pt x="182" y="29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48" name="Freeform 116"/>
              <p:cNvSpPr>
                <a:spLocks/>
              </p:cNvSpPr>
              <p:nvPr/>
            </p:nvSpPr>
            <p:spPr bwMode="auto">
              <a:xfrm>
                <a:off x="3519057" y="4598888"/>
                <a:ext cx="120385" cy="457200"/>
              </a:xfrm>
              <a:custGeom>
                <a:avLst/>
                <a:gdLst>
                  <a:gd name="T0" fmla="*/ 0 w 70"/>
                  <a:gd name="T1" fmla="*/ 288 h 288"/>
                  <a:gd name="T2" fmla="*/ 46 w 70"/>
                  <a:gd name="T3" fmla="*/ 40 h 288"/>
                  <a:gd name="T4" fmla="*/ 48 w 70"/>
                  <a:gd name="T5" fmla="*/ 28 h 288"/>
                  <a:gd name="T6" fmla="*/ 50 w 70"/>
                  <a:gd name="T7" fmla="*/ 19 h 288"/>
                  <a:gd name="T8" fmla="*/ 53 w 70"/>
                  <a:gd name="T9" fmla="*/ 11 h 288"/>
                  <a:gd name="T10" fmla="*/ 61 w 70"/>
                  <a:gd name="T11" fmla="*/ 4 h 288"/>
                  <a:gd name="T12" fmla="*/ 70 w 70"/>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70" h="288">
                    <a:moveTo>
                      <a:pt x="0" y="288"/>
                    </a:moveTo>
                    <a:lnTo>
                      <a:pt x="46" y="40"/>
                    </a:lnTo>
                    <a:lnTo>
                      <a:pt x="48" y="28"/>
                    </a:lnTo>
                    <a:lnTo>
                      <a:pt x="50" y="19"/>
                    </a:lnTo>
                    <a:lnTo>
                      <a:pt x="53" y="11"/>
                    </a:lnTo>
                    <a:lnTo>
                      <a:pt x="61" y="4"/>
                    </a:lnTo>
                    <a:lnTo>
                      <a:pt x="70"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49" name="Freeform 117"/>
              <p:cNvSpPr>
                <a:spLocks/>
              </p:cNvSpPr>
              <p:nvPr/>
            </p:nvSpPr>
            <p:spPr bwMode="auto">
              <a:xfrm>
                <a:off x="3642881" y="4600476"/>
                <a:ext cx="295804" cy="842962"/>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50" name="Freeform 118"/>
              <p:cNvSpPr>
                <a:spLocks/>
              </p:cNvSpPr>
              <p:nvPr/>
            </p:nvSpPr>
            <p:spPr bwMode="auto">
              <a:xfrm>
                <a:off x="3942125" y="4610001"/>
                <a:ext cx="110067" cy="430212"/>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51" name="Freeform 119"/>
              <p:cNvSpPr>
                <a:spLocks/>
              </p:cNvSpPr>
              <p:nvPr/>
            </p:nvSpPr>
            <p:spPr bwMode="auto">
              <a:xfrm>
                <a:off x="4057352" y="4606827"/>
                <a:ext cx="302683" cy="841375"/>
              </a:xfrm>
              <a:custGeom>
                <a:avLst/>
                <a:gdLst>
                  <a:gd name="T0" fmla="*/ 0 w 176"/>
                  <a:gd name="T1" fmla="*/ 0 h 708"/>
                  <a:gd name="T2" fmla="*/ 15 w 176"/>
                  <a:gd name="T3" fmla="*/ 4 h 708"/>
                  <a:gd name="T4" fmla="*/ 25 w 176"/>
                  <a:gd name="T5" fmla="*/ 16 h 708"/>
                  <a:gd name="T6" fmla="*/ 28 w 176"/>
                  <a:gd name="T7" fmla="*/ 33 h 708"/>
                  <a:gd name="T8" fmla="*/ 32 w 176"/>
                  <a:gd name="T9" fmla="*/ 59 h 708"/>
                  <a:gd name="T10" fmla="*/ 88 w 176"/>
                  <a:gd name="T11" fmla="*/ 650 h 708"/>
                  <a:gd name="T12" fmla="*/ 93 w 176"/>
                  <a:gd name="T13" fmla="*/ 683 h 708"/>
                  <a:gd name="T14" fmla="*/ 97 w 176"/>
                  <a:gd name="T15" fmla="*/ 693 h 708"/>
                  <a:gd name="T16" fmla="*/ 109 w 176"/>
                  <a:gd name="T17" fmla="*/ 703 h 708"/>
                  <a:gd name="T18" fmla="*/ 118 w 176"/>
                  <a:gd name="T19" fmla="*/ 707 h 708"/>
                  <a:gd name="T20" fmla="*/ 130 w 176"/>
                  <a:gd name="T21" fmla="*/ 699 h 708"/>
                  <a:gd name="T22" fmla="*/ 138 w 176"/>
                  <a:gd name="T23" fmla="*/ 683 h 708"/>
                  <a:gd name="T24" fmla="*/ 175 w 176"/>
                  <a:gd name="T25" fmla="*/ 37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708">
                    <a:moveTo>
                      <a:pt x="0" y="0"/>
                    </a:moveTo>
                    <a:lnTo>
                      <a:pt x="15" y="4"/>
                    </a:lnTo>
                    <a:lnTo>
                      <a:pt x="25" y="16"/>
                    </a:lnTo>
                    <a:lnTo>
                      <a:pt x="28" y="33"/>
                    </a:lnTo>
                    <a:lnTo>
                      <a:pt x="32" y="59"/>
                    </a:lnTo>
                    <a:lnTo>
                      <a:pt x="88" y="650"/>
                    </a:lnTo>
                    <a:lnTo>
                      <a:pt x="93" y="683"/>
                    </a:lnTo>
                    <a:lnTo>
                      <a:pt x="97" y="693"/>
                    </a:lnTo>
                    <a:lnTo>
                      <a:pt x="109" y="703"/>
                    </a:lnTo>
                    <a:lnTo>
                      <a:pt x="118" y="707"/>
                    </a:lnTo>
                    <a:lnTo>
                      <a:pt x="130" y="699"/>
                    </a:lnTo>
                    <a:lnTo>
                      <a:pt x="138" y="683"/>
                    </a:lnTo>
                    <a:lnTo>
                      <a:pt x="175" y="379"/>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52" name="Freeform 120"/>
              <p:cNvSpPr>
                <a:spLocks/>
              </p:cNvSpPr>
              <p:nvPr/>
            </p:nvSpPr>
            <p:spPr bwMode="auto">
              <a:xfrm>
                <a:off x="4361755" y="4616351"/>
                <a:ext cx="115227" cy="431800"/>
              </a:xfrm>
              <a:custGeom>
                <a:avLst/>
                <a:gdLst>
                  <a:gd name="T0" fmla="*/ 0 w 67"/>
                  <a:gd name="T1" fmla="*/ 362 h 363"/>
                  <a:gd name="T2" fmla="*/ 41 w 67"/>
                  <a:gd name="T3" fmla="*/ 54 h 363"/>
                  <a:gd name="T4" fmla="*/ 43 w 67"/>
                  <a:gd name="T5" fmla="*/ 38 h 363"/>
                  <a:gd name="T6" fmla="*/ 45 w 67"/>
                  <a:gd name="T7" fmla="*/ 25 h 363"/>
                  <a:gd name="T8" fmla="*/ 49 w 67"/>
                  <a:gd name="T9" fmla="*/ 15 h 363"/>
                  <a:gd name="T10" fmla="*/ 56 w 67"/>
                  <a:gd name="T11" fmla="*/ 6 h 363"/>
                  <a:gd name="T12" fmla="*/ 66 w 67"/>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7" h="363">
                    <a:moveTo>
                      <a:pt x="0" y="362"/>
                    </a:moveTo>
                    <a:lnTo>
                      <a:pt x="41" y="54"/>
                    </a:lnTo>
                    <a:lnTo>
                      <a:pt x="43" y="38"/>
                    </a:lnTo>
                    <a:lnTo>
                      <a:pt x="45" y="25"/>
                    </a:lnTo>
                    <a:lnTo>
                      <a:pt x="49" y="15"/>
                    </a:lnTo>
                    <a:lnTo>
                      <a:pt x="56" y="6"/>
                    </a:lnTo>
                    <a:lnTo>
                      <a:pt x="66"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53" name="Freeform 121"/>
              <p:cNvSpPr>
                <a:spLocks/>
              </p:cNvSpPr>
              <p:nvPr/>
            </p:nvSpPr>
            <p:spPr bwMode="auto">
              <a:xfrm>
                <a:off x="4483860" y="4614764"/>
                <a:ext cx="288925" cy="841375"/>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54" name="Freeform 122"/>
              <p:cNvSpPr>
                <a:spLocks/>
              </p:cNvSpPr>
              <p:nvPr/>
            </p:nvSpPr>
            <p:spPr bwMode="auto">
              <a:xfrm>
                <a:off x="4774504" y="4616351"/>
                <a:ext cx="118666" cy="431800"/>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55" name="Freeform 123"/>
              <p:cNvSpPr>
                <a:spLocks/>
              </p:cNvSpPr>
              <p:nvPr/>
            </p:nvSpPr>
            <p:spPr bwMode="auto">
              <a:xfrm>
                <a:off x="4898329" y="4611589"/>
                <a:ext cx="288925" cy="842963"/>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248956" name="Group 124"/>
              <p:cNvGrpSpPr>
                <a:grpSpLocks/>
              </p:cNvGrpSpPr>
              <p:nvPr/>
            </p:nvGrpSpPr>
            <p:grpSpPr bwMode="auto">
              <a:xfrm>
                <a:off x="5185535" y="4614763"/>
                <a:ext cx="404151" cy="846138"/>
                <a:chOff x="2898" y="3265"/>
                <a:chExt cx="235" cy="713"/>
              </a:xfrm>
            </p:grpSpPr>
            <p:sp>
              <p:nvSpPr>
                <p:cNvPr id="248957" name="Freeform 125"/>
                <p:cNvSpPr>
                  <a:spLocks/>
                </p:cNvSpPr>
                <p:nvPr/>
              </p:nvSpPr>
              <p:spPr bwMode="auto">
                <a:xfrm>
                  <a:off x="2898" y="3615"/>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0"/>
                      </a:moveTo>
                      <a:lnTo>
                        <a:pt x="39" y="308"/>
                      </a:lnTo>
                      <a:lnTo>
                        <a:pt x="41" y="324"/>
                      </a:lnTo>
                      <a:lnTo>
                        <a:pt x="43" y="337"/>
                      </a:lnTo>
                      <a:lnTo>
                        <a:pt x="46" y="347"/>
                      </a:lnTo>
                      <a:lnTo>
                        <a:pt x="54" y="356"/>
                      </a:lnTo>
                      <a:lnTo>
                        <a:pt x="63" y="362"/>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58" name="Freeform 126"/>
                <p:cNvSpPr>
                  <a:spLocks/>
                </p:cNvSpPr>
                <p:nvPr/>
              </p:nvSpPr>
              <p:spPr bwMode="auto">
                <a:xfrm>
                  <a:off x="2963" y="3265"/>
                  <a:ext cx="170" cy="709"/>
                </a:xfrm>
                <a:custGeom>
                  <a:avLst/>
                  <a:gdLst>
                    <a:gd name="T0" fmla="*/ 0 w 170"/>
                    <a:gd name="T1" fmla="*/ 708 h 709"/>
                    <a:gd name="T2" fmla="*/ 14 w 170"/>
                    <a:gd name="T3" fmla="*/ 704 h 709"/>
                    <a:gd name="T4" fmla="*/ 24 w 170"/>
                    <a:gd name="T5" fmla="*/ 692 h 709"/>
                    <a:gd name="T6" fmla="*/ 27 w 170"/>
                    <a:gd name="T7" fmla="*/ 675 h 709"/>
                    <a:gd name="T8" fmla="*/ 31 w 170"/>
                    <a:gd name="T9" fmla="*/ 649 h 709"/>
                    <a:gd name="T10" fmla="*/ 85 w 170"/>
                    <a:gd name="T11" fmla="*/ 57 h 709"/>
                    <a:gd name="T12" fmla="*/ 90 w 170"/>
                    <a:gd name="T13" fmla="*/ 24 h 709"/>
                    <a:gd name="T14" fmla="*/ 94 w 170"/>
                    <a:gd name="T15" fmla="*/ 14 h 709"/>
                    <a:gd name="T16" fmla="*/ 105 w 170"/>
                    <a:gd name="T17" fmla="*/ 4 h 709"/>
                    <a:gd name="T18" fmla="*/ 114 w 170"/>
                    <a:gd name="T19" fmla="*/ 0 h 709"/>
                    <a:gd name="T20" fmla="*/ 126 w 170"/>
                    <a:gd name="T21" fmla="*/ 8 h 709"/>
                    <a:gd name="T22" fmla="*/ 133 w 170"/>
                    <a:gd name="T23" fmla="*/ 24 h 709"/>
                    <a:gd name="T24" fmla="*/ 169 w 170"/>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709">
                      <a:moveTo>
                        <a:pt x="0" y="708"/>
                      </a:moveTo>
                      <a:lnTo>
                        <a:pt x="14" y="704"/>
                      </a:lnTo>
                      <a:lnTo>
                        <a:pt x="24" y="692"/>
                      </a:lnTo>
                      <a:lnTo>
                        <a:pt x="27" y="675"/>
                      </a:lnTo>
                      <a:lnTo>
                        <a:pt x="31" y="649"/>
                      </a:lnTo>
                      <a:lnTo>
                        <a:pt x="85" y="57"/>
                      </a:lnTo>
                      <a:lnTo>
                        <a:pt x="90" y="24"/>
                      </a:lnTo>
                      <a:lnTo>
                        <a:pt x="94" y="14"/>
                      </a:lnTo>
                      <a:lnTo>
                        <a:pt x="105" y="4"/>
                      </a:lnTo>
                      <a:lnTo>
                        <a:pt x="114" y="0"/>
                      </a:lnTo>
                      <a:lnTo>
                        <a:pt x="126" y="8"/>
                      </a:lnTo>
                      <a:lnTo>
                        <a:pt x="133" y="24"/>
                      </a:lnTo>
                      <a:lnTo>
                        <a:pt x="169" y="32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248959" name="Freeform 127"/>
              <p:cNvSpPr>
                <a:spLocks/>
              </p:cNvSpPr>
              <p:nvPr/>
            </p:nvSpPr>
            <p:spPr bwMode="auto">
              <a:xfrm>
                <a:off x="5587966" y="5014813"/>
                <a:ext cx="108346" cy="431800"/>
              </a:xfrm>
              <a:custGeom>
                <a:avLst/>
                <a:gdLst>
                  <a:gd name="T0" fmla="*/ 0 w 63"/>
                  <a:gd name="T1" fmla="*/ 0 h 363"/>
                  <a:gd name="T2" fmla="*/ 38 w 63"/>
                  <a:gd name="T3" fmla="*/ 308 h 363"/>
                  <a:gd name="T4" fmla="*/ 41 w 63"/>
                  <a:gd name="T5" fmla="*/ 324 h 363"/>
                  <a:gd name="T6" fmla="*/ 42 w 63"/>
                  <a:gd name="T7" fmla="*/ 337 h 363"/>
                  <a:gd name="T8" fmla="*/ 46 w 63"/>
                  <a:gd name="T9" fmla="*/ 347 h 363"/>
                  <a:gd name="T10" fmla="*/ 53 w 63"/>
                  <a:gd name="T11" fmla="*/ 356 h 363"/>
                  <a:gd name="T12" fmla="*/ 62 w 63"/>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3" h="363">
                    <a:moveTo>
                      <a:pt x="0" y="0"/>
                    </a:moveTo>
                    <a:lnTo>
                      <a:pt x="38" y="308"/>
                    </a:lnTo>
                    <a:lnTo>
                      <a:pt x="41" y="324"/>
                    </a:lnTo>
                    <a:lnTo>
                      <a:pt x="42" y="337"/>
                    </a:lnTo>
                    <a:lnTo>
                      <a:pt x="46" y="347"/>
                    </a:lnTo>
                    <a:lnTo>
                      <a:pt x="53" y="356"/>
                    </a:lnTo>
                    <a:lnTo>
                      <a:pt x="62" y="362"/>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60" name="Freeform 128"/>
              <p:cNvSpPr>
                <a:spLocks/>
              </p:cNvSpPr>
              <p:nvPr/>
            </p:nvSpPr>
            <p:spPr bwMode="auto">
              <a:xfrm>
                <a:off x="5698034" y="4614764"/>
                <a:ext cx="290644" cy="841375"/>
              </a:xfrm>
              <a:custGeom>
                <a:avLst/>
                <a:gdLst>
                  <a:gd name="T0" fmla="*/ 0 w 169"/>
                  <a:gd name="T1" fmla="*/ 708 h 709"/>
                  <a:gd name="T2" fmla="*/ 14 w 169"/>
                  <a:gd name="T3" fmla="*/ 704 h 709"/>
                  <a:gd name="T4" fmla="*/ 24 w 169"/>
                  <a:gd name="T5" fmla="*/ 692 h 709"/>
                  <a:gd name="T6" fmla="*/ 27 w 169"/>
                  <a:gd name="T7" fmla="*/ 675 h 709"/>
                  <a:gd name="T8" fmla="*/ 31 w 169"/>
                  <a:gd name="T9" fmla="*/ 649 h 709"/>
                  <a:gd name="T10" fmla="*/ 84 w 169"/>
                  <a:gd name="T11" fmla="*/ 57 h 709"/>
                  <a:gd name="T12" fmla="*/ 89 w 169"/>
                  <a:gd name="T13" fmla="*/ 24 h 709"/>
                  <a:gd name="T14" fmla="*/ 94 w 169"/>
                  <a:gd name="T15" fmla="*/ 14 h 709"/>
                  <a:gd name="T16" fmla="*/ 104 w 169"/>
                  <a:gd name="T17" fmla="*/ 4 h 709"/>
                  <a:gd name="T18" fmla="*/ 113 w 169"/>
                  <a:gd name="T19" fmla="*/ 0 h 709"/>
                  <a:gd name="T20" fmla="*/ 125 w 169"/>
                  <a:gd name="T21" fmla="*/ 8 h 709"/>
                  <a:gd name="T22" fmla="*/ 132 w 169"/>
                  <a:gd name="T23" fmla="*/ 24 h 709"/>
                  <a:gd name="T24" fmla="*/ 168 w 169"/>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248961" name="Group 129"/>
              <p:cNvGrpSpPr>
                <a:grpSpLocks/>
              </p:cNvGrpSpPr>
              <p:nvPr/>
            </p:nvGrpSpPr>
            <p:grpSpPr bwMode="auto">
              <a:xfrm>
                <a:off x="5988678" y="4603652"/>
                <a:ext cx="808302" cy="846137"/>
                <a:chOff x="3365" y="3256"/>
                <a:chExt cx="470" cy="713"/>
              </a:xfrm>
            </p:grpSpPr>
            <p:grpSp>
              <p:nvGrpSpPr>
                <p:cNvPr id="248962" name="Group 130"/>
                <p:cNvGrpSpPr>
                  <a:grpSpLocks/>
                </p:cNvGrpSpPr>
                <p:nvPr/>
              </p:nvGrpSpPr>
              <p:grpSpPr bwMode="auto">
                <a:xfrm>
                  <a:off x="3365" y="3256"/>
                  <a:ext cx="233" cy="713"/>
                  <a:chOff x="3365" y="3256"/>
                  <a:chExt cx="233" cy="713"/>
                </a:xfrm>
              </p:grpSpPr>
              <p:sp>
                <p:nvSpPr>
                  <p:cNvPr id="248963" name="Freeform 131"/>
                  <p:cNvSpPr>
                    <a:spLocks/>
                  </p:cNvSpPr>
                  <p:nvPr/>
                </p:nvSpPr>
                <p:spPr bwMode="auto">
                  <a:xfrm>
                    <a:off x="3365" y="3606"/>
                    <a:ext cx="66" cy="363"/>
                  </a:xfrm>
                  <a:custGeom>
                    <a:avLst/>
                    <a:gdLst>
                      <a:gd name="T0" fmla="*/ 0 w 66"/>
                      <a:gd name="T1" fmla="*/ 0 h 363"/>
                      <a:gd name="T2" fmla="*/ 40 w 66"/>
                      <a:gd name="T3" fmla="*/ 308 h 363"/>
                      <a:gd name="T4" fmla="*/ 43 w 66"/>
                      <a:gd name="T5" fmla="*/ 324 h 363"/>
                      <a:gd name="T6" fmla="*/ 44 w 66"/>
                      <a:gd name="T7" fmla="*/ 337 h 363"/>
                      <a:gd name="T8" fmla="*/ 48 w 66"/>
                      <a:gd name="T9" fmla="*/ 347 h 363"/>
                      <a:gd name="T10" fmla="*/ 56 w 66"/>
                      <a:gd name="T11" fmla="*/ 356 h 363"/>
                      <a:gd name="T12" fmla="*/ 65 w 66"/>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0"/>
                        </a:moveTo>
                        <a:lnTo>
                          <a:pt x="40" y="308"/>
                        </a:lnTo>
                        <a:lnTo>
                          <a:pt x="43" y="324"/>
                        </a:lnTo>
                        <a:lnTo>
                          <a:pt x="44" y="337"/>
                        </a:lnTo>
                        <a:lnTo>
                          <a:pt x="48" y="347"/>
                        </a:lnTo>
                        <a:lnTo>
                          <a:pt x="56" y="356"/>
                        </a:lnTo>
                        <a:lnTo>
                          <a:pt x="65" y="362"/>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64" name="Freeform 132"/>
                  <p:cNvSpPr>
                    <a:spLocks/>
                  </p:cNvSpPr>
                  <p:nvPr/>
                </p:nvSpPr>
                <p:spPr bwMode="auto">
                  <a:xfrm>
                    <a:off x="3432" y="3256"/>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nvGrpSpPr>
                <p:cNvPr id="248965" name="Group 133"/>
                <p:cNvGrpSpPr>
                  <a:grpSpLocks/>
                </p:cNvGrpSpPr>
                <p:nvPr/>
              </p:nvGrpSpPr>
              <p:grpSpPr bwMode="auto">
                <a:xfrm>
                  <a:off x="3600" y="3256"/>
                  <a:ext cx="235" cy="713"/>
                  <a:chOff x="3600" y="3256"/>
                  <a:chExt cx="235" cy="713"/>
                </a:xfrm>
              </p:grpSpPr>
              <p:sp>
                <p:nvSpPr>
                  <p:cNvPr id="248966" name="Freeform 134"/>
                  <p:cNvSpPr>
                    <a:spLocks/>
                  </p:cNvSpPr>
                  <p:nvPr/>
                </p:nvSpPr>
                <p:spPr bwMode="auto">
                  <a:xfrm>
                    <a:off x="3600" y="3606"/>
                    <a:ext cx="68" cy="363"/>
                  </a:xfrm>
                  <a:custGeom>
                    <a:avLst/>
                    <a:gdLst>
                      <a:gd name="T0" fmla="*/ 0 w 68"/>
                      <a:gd name="T1" fmla="*/ 0 h 363"/>
                      <a:gd name="T2" fmla="*/ 41 w 68"/>
                      <a:gd name="T3" fmla="*/ 308 h 363"/>
                      <a:gd name="T4" fmla="*/ 44 w 68"/>
                      <a:gd name="T5" fmla="*/ 324 h 363"/>
                      <a:gd name="T6" fmla="*/ 46 w 68"/>
                      <a:gd name="T7" fmla="*/ 337 h 363"/>
                      <a:gd name="T8" fmla="*/ 49 w 68"/>
                      <a:gd name="T9" fmla="*/ 347 h 363"/>
                      <a:gd name="T10" fmla="*/ 57 w 68"/>
                      <a:gd name="T11" fmla="*/ 356 h 363"/>
                      <a:gd name="T12" fmla="*/ 67 w 68"/>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8" h="363">
                        <a:moveTo>
                          <a:pt x="0" y="0"/>
                        </a:moveTo>
                        <a:lnTo>
                          <a:pt x="41" y="308"/>
                        </a:lnTo>
                        <a:lnTo>
                          <a:pt x="44" y="324"/>
                        </a:lnTo>
                        <a:lnTo>
                          <a:pt x="46" y="337"/>
                        </a:lnTo>
                        <a:lnTo>
                          <a:pt x="49" y="347"/>
                        </a:lnTo>
                        <a:lnTo>
                          <a:pt x="57" y="356"/>
                        </a:lnTo>
                        <a:lnTo>
                          <a:pt x="67" y="362"/>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67" name="Freeform 135"/>
                  <p:cNvSpPr>
                    <a:spLocks/>
                  </p:cNvSpPr>
                  <p:nvPr/>
                </p:nvSpPr>
                <p:spPr bwMode="auto">
                  <a:xfrm>
                    <a:off x="3669" y="3256"/>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grpSp>
            <p:nvGrpSpPr>
              <p:cNvPr id="248968" name="Group 136"/>
              <p:cNvGrpSpPr>
                <a:grpSpLocks/>
              </p:cNvGrpSpPr>
              <p:nvPr/>
            </p:nvGrpSpPr>
            <p:grpSpPr bwMode="auto">
              <a:xfrm>
                <a:off x="6793540" y="4592539"/>
                <a:ext cx="402431" cy="847725"/>
                <a:chOff x="3833" y="3247"/>
                <a:chExt cx="234" cy="713"/>
              </a:xfrm>
            </p:grpSpPr>
            <p:sp>
              <p:nvSpPr>
                <p:cNvPr id="248969" name="Freeform 137"/>
                <p:cNvSpPr>
                  <a:spLocks/>
                </p:cNvSpPr>
                <p:nvPr/>
              </p:nvSpPr>
              <p:spPr bwMode="auto">
                <a:xfrm>
                  <a:off x="3833" y="3597"/>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0"/>
                      </a:moveTo>
                      <a:lnTo>
                        <a:pt x="39" y="308"/>
                      </a:lnTo>
                      <a:lnTo>
                        <a:pt x="41" y="324"/>
                      </a:lnTo>
                      <a:lnTo>
                        <a:pt x="43" y="337"/>
                      </a:lnTo>
                      <a:lnTo>
                        <a:pt x="46" y="347"/>
                      </a:lnTo>
                      <a:lnTo>
                        <a:pt x="54" y="356"/>
                      </a:lnTo>
                      <a:lnTo>
                        <a:pt x="63" y="362"/>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70" name="Freeform 138"/>
                <p:cNvSpPr>
                  <a:spLocks/>
                </p:cNvSpPr>
                <p:nvPr/>
              </p:nvSpPr>
              <p:spPr bwMode="auto">
                <a:xfrm>
                  <a:off x="3898" y="3247"/>
                  <a:ext cx="169" cy="709"/>
                </a:xfrm>
                <a:custGeom>
                  <a:avLst/>
                  <a:gdLst>
                    <a:gd name="T0" fmla="*/ 0 w 169"/>
                    <a:gd name="T1" fmla="*/ 708 h 709"/>
                    <a:gd name="T2" fmla="*/ 14 w 169"/>
                    <a:gd name="T3" fmla="*/ 704 h 709"/>
                    <a:gd name="T4" fmla="*/ 24 w 169"/>
                    <a:gd name="T5" fmla="*/ 692 h 709"/>
                    <a:gd name="T6" fmla="*/ 27 w 169"/>
                    <a:gd name="T7" fmla="*/ 675 h 709"/>
                    <a:gd name="T8" fmla="*/ 31 w 169"/>
                    <a:gd name="T9" fmla="*/ 649 h 709"/>
                    <a:gd name="T10" fmla="*/ 84 w 169"/>
                    <a:gd name="T11" fmla="*/ 57 h 709"/>
                    <a:gd name="T12" fmla="*/ 89 w 169"/>
                    <a:gd name="T13" fmla="*/ 24 h 709"/>
                    <a:gd name="T14" fmla="*/ 94 w 169"/>
                    <a:gd name="T15" fmla="*/ 14 h 709"/>
                    <a:gd name="T16" fmla="*/ 104 w 169"/>
                    <a:gd name="T17" fmla="*/ 4 h 709"/>
                    <a:gd name="T18" fmla="*/ 113 w 169"/>
                    <a:gd name="T19" fmla="*/ 0 h 709"/>
                    <a:gd name="T20" fmla="*/ 125 w 169"/>
                    <a:gd name="T21" fmla="*/ 8 h 709"/>
                    <a:gd name="T22" fmla="*/ 132 w 169"/>
                    <a:gd name="T23" fmla="*/ 24 h 709"/>
                    <a:gd name="T24" fmla="*/ 168 w 169"/>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248971" name="Freeform 139"/>
              <p:cNvSpPr>
                <a:spLocks/>
              </p:cNvSpPr>
              <p:nvPr/>
            </p:nvSpPr>
            <p:spPr bwMode="auto">
              <a:xfrm>
                <a:off x="7197691" y="5008464"/>
                <a:ext cx="110067" cy="430213"/>
              </a:xfrm>
              <a:custGeom>
                <a:avLst/>
                <a:gdLst>
                  <a:gd name="T0" fmla="*/ 0 w 64"/>
                  <a:gd name="T1" fmla="*/ 0 h 271"/>
                  <a:gd name="T2" fmla="*/ 40 w 64"/>
                  <a:gd name="T3" fmla="*/ 231 h 271"/>
                  <a:gd name="T4" fmla="*/ 42 w 64"/>
                  <a:gd name="T5" fmla="*/ 243 h 271"/>
                  <a:gd name="T6" fmla="*/ 44 w 64"/>
                  <a:gd name="T7" fmla="*/ 253 h 271"/>
                  <a:gd name="T8" fmla="*/ 55 w 64"/>
                  <a:gd name="T9" fmla="*/ 267 h 271"/>
                  <a:gd name="T10" fmla="*/ 64 w 64"/>
                  <a:gd name="T11" fmla="*/ 271 h 271"/>
                </a:gdLst>
                <a:ahLst/>
                <a:cxnLst>
                  <a:cxn ang="0">
                    <a:pos x="T0" y="T1"/>
                  </a:cxn>
                  <a:cxn ang="0">
                    <a:pos x="T2" y="T3"/>
                  </a:cxn>
                  <a:cxn ang="0">
                    <a:pos x="T4" y="T5"/>
                  </a:cxn>
                  <a:cxn ang="0">
                    <a:pos x="T6" y="T7"/>
                  </a:cxn>
                  <a:cxn ang="0">
                    <a:pos x="T8" y="T9"/>
                  </a:cxn>
                  <a:cxn ang="0">
                    <a:pos x="T10" y="T11"/>
                  </a:cxn>
                </a:cxnLst>
                <a:rect l="0" t="0" r="r" b="b"/>
                <a:pathLst>
                  <a:path w="64" h="271">
                    <a:moveTo>
                      <a:pt x="0" y="0"/>
                    </a:moveTo>
                    <a:lnTo>
                      <a:pt x="40" y="231"/>
                    </a:lnTo>
                    <a:lnTo>
                      <a:pt x="42" y="243"/>
                    </a:lnTo>
                    <a:lnTo>
                      <a:pt x="44" y="253"/>
                    </a:lnTo>
                    <a:lnTo>
                      <a:pt x="55" y="267"/>
                    </a:lnTo>
                    <a:lnTo>
                      <a:pt x="64" y="271"/>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72" name="Freeform 140"/>
              <p:cNvSpPr>
                <a:spLocks/>
              </p:cNvSpPr>
              <p:nvPr/>
            </p:nvSpPr>
            <p:spPr bwMode="auto">
              <a:xfrm>
                <a:off x="7311198" y="4592539"/>
                <a:ext cx="304403" cy="841375"/>
              </a:xfrm>
              <a:custGeom>
                <a:avLst/>
                <a:gdLst>
                  <a:gd name="T0" fmla="*/ 0 w 177"/>
                  <a:gd name="T1" fmla="*/ 530 h 530"/>
                  <a:gd name="T2" fmla="*/ 14 w 177"/>
                  <a:gd name="T3" fmla="*/ 527 h 530"/>
                  <a:gd name="T4" fmla="*/ 24 w 177"/>
                  <a:gd name="T5" fmla="*/ 518 h 530"/>
                  <a:gd name="T6" fmla="*/ 27 w 177"/>
                  <a:gd name="T7" fmla="*/ 506 h 530"/>
                  <a:gd name="T8" fmla="*/ 31 w 177"/>
                  <a:gd name="T9" fmla="*/ 486 h 530"/>
                  <a:gd name="T10" fmla="*/ 84 w 177"/>
                  <a:gd name="T11" fmla="*/ 43 h 530"/>
                  <a:gd name="T12" fmla="*/ 89 w 177"/>
                  <a:gd name="T13" fmla="*/ 18 h 530"/>
                  <a:gd name="T14" fmla="*/ 94 w 177"/>
                  <a:gd name="T15" fmla="*/ 10 h 530"/>
                  <a:gd name="T16" fmla="*/ 104 w 177"/>
                  <a:gd name="T17" fmla="*/ 3 h 530"/>
                  <a:gd name="T18" fmla="*/ 113 w 177"/>
                  <a:gd name="T19" fmla="*/ 0 h 530"/>
                  <a:gd name="T20" fmla="*/ 125 w 177"/>
                  <a:gd name="T21" fmla="*/ 6 h 530"/>
                  <a:gd name="T22" fmla="*/ 132 w 177"/>
                  <a:gd name="T23" fmla="*/ 18 h 530"/>
                  <a:gd name="T24" fmla="*/ 177 w 177"/>
                  <a:gd name="T25" fmla="*/ 28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530">
                    <a:moveTo>
                      <a:pt x="0" y="530"/>
                    </a:moveTo>
                    <a:lnTo>
                      <a:pt x="14" y="527"/>
                    </a:lnTo>
                    <a:lnTo>
                      <a:pt x="24" y="518"/>
                    </a:lnTo>
                    <a:lnTo>
                      <a:pt x="27" y="506"/>
                    </a:lnTo>
                    <a:lnTo>
                      <a:pt x="31" y="486"/>
                    </a:lnTo>
                    <a:lnTo>
                      <a:pt x="84" y="43"/>
                    </a:lnTo>
                    <a:lnTo>
                      <a:pt x="89" y="18"/>
                    </a:lnTo>
                    <a:lnTo>
                      <a:pt x="94" y="10"/>
                    </a:lnTo>
                    <a:lnTo>
                      <a:pt x="104" y="3"/>
                    </a:lnTo>
                    <a:lnTo>
                      <a:pt x="113" y="0"/>
                    </a:lnTo>
                    <a:lnTo>
                      <a:pt x="125" y="6"/>
                    </a:lnTo>
                    <a:lnTo>
                      <a:pt x="132" y="18"/>
                    </a:lnTo>
                    <a:lnTo>
                      <a:pt x="177" y="2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248973" name="Group 141"/>
              <p:cNvGrpSpPr>
                <a:grpSpLocks/>
              </p:cNvGrpSpPr>
              <p:nvPr/>
            </p:nvGrpSpPr>
            <p:grpSpPr bwMode="auto">
              <a:xfrm>
                <a:off x="7625919" y="4595714"/>
                <a:ext cx="818621" cy="847725"/>
                <a:chOff x="4317" y="3250"/>
                <a:chExt cx="476" cy="713"/>
              </a:xfrm>
            </p:grpSpPr>
            <p:grpSp>
              <p:nvGrpSpPr>
                <p:cNvPr id="248974" name="Group 142"/>
                <p:cNvGrpSpPr>
                  <a:grpSpLocks/>
                </p:cNvGrpSpPr>
                <p:nvPr/>
              </p:nvGrpSpPr>
              <p:grpSpPr bwMode="auto">
                <a:xfrm>
                  <a:off x="4317" y="3250"/>
                  <a:ext cx="238" cy="713"/>
                  <a:chOff x="4317" y="3250"/>
                  <a:chExt cx="238" cy="713"/>
                </a:xfrm>
              </p:grpSpPr>
              <p:sp>
                <p:nvSpPr>
                  <p:cNvPr id="248975" name="Freeform 143"/>
                  <p:cNvSpPr>
                    <a:spLocks/>
                  </p:cNvSpPr>
                  <p:nvPr/>
                </p:nvSpPr>
                <p:spPr bwMode="auto">
                  <a:xfrm>
                    <a:off x="4317" y="325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76" name="Freeform 144"/>
                  <p:cNvSpPr>
                    <a:spLocks/>
                  </p:cNvSpPr>
                  <p:nvPr/>
                </p:nvSpPr>
                <p:spPr bwMode="auto">
                  <a:xfrm>
                    <a:off x="4383" y="3254"/>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nvGrpSpPr>
                <p:cNvPr id="248977" name="Group 145"/>
                <p:cNvGrpSpPr>
                  <a:grpSpLocks/>
                </p:cNvGrpSpPr>
                <p:nvPr/>
              </p:nvGrpSpPr>
              <p:grpSpPr bwMode="auto">
                <a:xfrm>
                  <a:off x="4557" y="3250"/>
                  <a:ext cx="236" cy="713"/>
                  <a:chOff x="4557" y="3250"/>
                  <a:chExt cx="236" cy="713"/>
                </a:xfrm>
              </p:grpSpPr>
              <p:sp>
                <p:nvSpPr>
                  <p:cNvPr id="248978" name="Freeform 146"/>
                  <p:cNvSpPr>
                    <a:spLocks/>
                  </p:cNvSpPr>
                  <p:nvPr/>
                </p:nvSpPr>
                <p:spPr bwMode="auto">
                  <a:xfrm>
                    <a:off x="4557" y="3250"/>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79" name="Freeform 147"/>
                  <p:cNvSpPr>
                    <a:spLocks/>
                  </p:cNvSpPr>
                  <p:nvPr/>
                </p:nvSpPr>
                <p:spPr bwMode="auto">
                  <a:xfrm>
                    <a:off x="4622" y="325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sp>
            <p:nvSpPr>
              <p:cNvPr id="248980" name="Freeform 148"/>
              <p:cNvSpPr>
                <a:spLocks/>
              </p:cNvSpPr>
              <p:nvPr/>
            </p:nvSpPr>
            <p:spPr bwMode="auto">
              <a:xfrm>
                <a:off x="8435941" y="4589363"/>
                <a:ext cx="122105" cy="490538"/>
              </a:xfrm>
              <a:custGeom>
                <a:avLst/>
                <a:gdLst>
                  <a:gd name="T0" fmla="*/ 0 w 71"/>
                  <a:gd name="T1" fmla="*/ 309 h 309"/>
                  <a:gd name="T2" fmla="*/ 46 w 71"/>
                  <a:gd name="T3" fmla="*/ 40 h 309"/>
                  <a:gd name="T4" fmla="*/ 48 w 71"/>
                  <a:gd name="T5" fmla="*/ 28 h 309"/>
                  <a:gd name="T6" fmla="*/ 50 w 71"/>
                  <a:gd name="T7" fmla="*/ 19 h 309"/>
                  <a:gd name="T8" fmla="*/ 54 w 71"/>
                  <a:gd name="T9" fmla="*/ 11 h 309"/>
                  <a:gd name="T10" fmla="*/ 61 w 71"/>
                  <a:gd name="T11" fmla="*/ 4 h 309"/>
                  <a:gd name="T12" fmla="*/ 71 w 71"/>
                  <a:gd name="T13" fmla="*/ 0 h 309"/>
                </a:gdLst>
                <a:ahLst/>
                <a:cxnLst>
                  <a:cxn ang="0">
                    <a:pos x="T0" y="T1"/>
                  </a:cxn>
                  <a:cxn ang="0">
                    <a:pos x="T2" y="T3"/>
                  </a:cxn>
                  <a:cxn ang="0">
                    <a:pos x="T4" y="T5"/>
                  </a:cxn>
                  <a:cxn ang="0">
                    <a:pos x="T6" y="T7"/>
                  </a:cxn>
                  <a:cxn ang="0">
                    <a:pos x="T8" y="T9"/>
                  </a:cxn>
                  <a:cxn ang="0">
                    <a:pos x="T10" y="T11"/>
                  </a:cxn>
                  <a:cxn ang="0">
                    <a:pos x="T12" y="T13"/>
                  </a:cxn>
                </a:cxnLst>
                <a:rect l="0" t="0" r="r" b="b"/>
                <a:pathLst>
                  <a:path w="71" h="309">
                    <a:moveTo>
                      <a:pt x="0" y="309"/>
                    </a:moveTo>
                    <a:lnTo>
                      <a:pt x="46" y="40"/>
                    </a:lnTo>
                    <a:lnTo>
                      <a:pt x="48" y="28"/>
                    </a:lnTo>
                    <a:lnTo>
                      <a:pt x="50" y="19"/>
                    </a:lnTo>
                    <a:lnTo>
                      <a:pt x="54" y="11"/>
                    </a:lnTo>
                    <a:lnTo>
                      <a:pt x="61" y="4"/>
                    </a:lnTo>
                    <a:lnTo>
                      <a:pt x="71"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81" name="Freeform 149"/>
              <p:cNvSpPr>
                <a:spLocks/>
              </p:cNvSpPr>
              <p:nvPr/>
            </p:nvSpPr>
            <p:spPr bwMode="auto">
              <a:xfrm>
                <a:off x="8561486" y="4594127"/>
                <a:ext cx="292365" cy="841375"/>
              </a:xfrm>
              <a:custGeom>
                <a:avLst/>
                <a:gdLst>
                  <a:gd name="T0" fmla="*/ 0 w 170"/>
                  <a:gd name="T1" fmla="*/ 0 h 530"/>
                  <a:gd name="T2" fmla="*/ 14 w 170"/>
                  <a:gd name="T3" fmla="*/ 3 h 530"/>
                  <a:gd name="T4" fmla="*/ 24 w 170"/>
                  <a:gd name="T5" fmla="*/ 12 h 530"/>
                  <a:gd name="T6" fmla="*/ 27 w 170"/>
                  <a:gd name="T7" fmla="*/ 25 h 530"/>
                  <a:gd name="T8" fmla="*/ 30 w 170"/>
                  <a:gd name="T9" fmla="*/ 44 h 530"/>
                  <a:gd name="T10" fmla="*/ 84 w 170"/>
                  <a:gd name="T11" fmla="*/ 488 h 530"/>
                  <a:gd name="T12" fmla="*/ 89 w 170"/>
                  <a:gd name="T13" fmla="*/ 512 h 530"/>
                  <a:gd name="T14" fmla="*/ 93 w 170"/>
                  <a:gd name="T15" fmla="*/ 520 h 530"/>
                  <a:gd name="T16" fmla="*/ 104 w 170"/>
                  <a:gd name="T17" fmla="*/ 527 h 530"/>
                  <a:gd name="T18" fmla="*/ 113 w 170"/>
                  <a:gd name="T19" fmla="*/ 530 h 530"/>
                  <a:gd name="T20" fmla="*/ 124 w 170"/>
                  <a:gd name="T21" fmla="*/ 524 h 530"/>
                  <a:gd name="T22" fmla="*/ 132 w 170"/>
                  <a:gd name="T23" fmla="*/ 512 h 530"/>
                  <a:gd name="T24" fmla="*/ 170 w 170"/>
                  <a:gd name="T25" fmla="*/ 267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7"/>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248982" name="Group 150"/>
              <p:cNvGrpSpPr>
                <a:grpSpLocks/>
              </p:cNvGrpSpPr>
              <p:nvPr/>
            </p:nvGrpSpPr>
            <p:grpSpPr bwMode="auto">
              <a:xfrm>
                <a:off x="8853851" y="4589364"/>
                <a:ext cx="409310" cy="847725"/>
                <a:chOff x="5031" y="3244"/>
                <a:chExt cx="238" cy="713"/>
              </a:xfrm>
            </p:grpSpPr>
            <p:sp>
              <p:nvSpPr>
                <p:cNvPr id="248983" name="Freeform 151"/>
                <p:cNvSpPr>
                  <a:spLocks/>
                </p:cNvSpPr>
                <p:nvPr/>
              </p:nvSpPr>
              <p:spPr bwMode="auto">
                <a:xfrm>
                  <a:off x="5031" y="3244"/>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84" name="Freeform 152"/>
                <p:cNvSpPr>
                  <a:spLocks/>
                </p:cNvSpPr>
                <p:nvPr/>
              </p:nvSpPr>
              <p:spPr bwMode="auto">
                <a:xfrm>
                  <a:off x="5101" y="3248"/>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sp>
          <p:nvSpPr>
            <p:cNvPr id="248985" name="Rectangle 153"/>
            <p:cNvSpPr>
              <a:spLocks noChangeArrowheads="1"/>
            </p:cNvSpPr>
            <p:nvPr/>
          </p:nvSpPr>
          <p:spPr bwMode="auto">
            <a:xfrm>
              <a:off x="200472" y="1557239"/>
              <a:ext cx="142026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2400" b="1" dirty="0">
                  <a:solidFill>
                    <a:srgbClr val="000099"/>
                  </a:solidFill>
                  <a:latin typeface="+mn-lt"/>
                  <a:ea typeface="黑体" pitchFamily="2" charset="-122"/>
                </a:rPr>
                <a:t>基带信号</a:t>
              </a:r>
            </a:p>
          </p:txBody>
        </p:sp>
        <p:sp>
          <p:nvSpPr>
            <p:cNvPr id="248986" name="Rectangle 154"/>
            <p:cNvSpPr>
              <a:spLocks noChangeArrowheads="1"/>
            </p:cNvSpPr>
            <p:nvPr/>
          </p:nvSpPr>
          <p:spPr bwMode="auto">
            <a:xfrm>
              <a:off x="819232" y="2570064"/>
              <a:ext cx="80150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2400" b="1">
                  <a:solidFill>
                    <a:srgbClr val="000099"/>
                  </a:solidFill>
                  <a:latin typeface="+mn-lt"/>
                  <a:ea typeface="黑体" pitchFamily="2" charset="-122"/>
                </a:rPr>
                <a:t>调幅</a:t>
              </a:r>
            </a:p>
          </p:txBody>
        </p:sp>
        <p:sp>
          <p:nvSpPr>
            <p:cNvPr id="248987" name="Rectangle 155"/>
            <p:cNvSpPr>
              <a:spLocks noChangeArrowheads="1"/>
            </p:cNvSpPr>
            <p:nvPr/>
          </p:nvSpPr>
          <p:spPr bwMode="auto">
            <a:xfrm>
              <a:off x="819232" y="3681314"/>
              <a:ext cx="80150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2400" b="1">
                  <a:solidFill>
                    <a:srgbClr val="000099"/>
                  </a:solidFill>
                  <a:latin typeface="+mn-lt"/>
                  <a:ea typeface="黑体" pitchFamily="2" charset="-122"/>
                </a:rPr>
                <a:t>调频</a:t>
              </a:r>
            </a:p>
          </p:txBody>
        </p:sp>
        <p:sp>
          <p:nvSpPr>
            <p:cNvPr id="248988" name="Rectangle 156"/>
            <p:cNvSpPr>
              <a:spLocks noChangeArrowheads="1"/>
            </p:cNvSpPr>
            <p:nvPr/>
          </p:nvSpPr>
          <p:spPr bwMode="auto">
            <a:xfrm>
              <a:off x="819232" y="4864002"/>
              <a:ext cx="80150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2400" b="1">
                  <a:solidFill>
                    <a:srgbClr val="000099"/>
                  </a:solidFill>
                  <a:latin typeface="+mn-lt"/>
                  <a:ea typeface="黑体" pitchFamily="2" charset="-122"/>
                </a:rPr>
                <a:t>调相</a:t>
              </a:r>
            </a:p>
          </p:txBody>
        </p:sp>
        <p:grpSp>
          <p:nvGrpSpPr>
            <p:cNvPr id="4" name="组合 3"/>
            <p:cNvGrpSpPr/>
            <p:nvPr/>
          </p:nvGrpSpPr>
          <p:grpSpPr>
            <a:xfrm>
              <a:off x="1856018" y="2290663"/>
              <a:ext cx="7401984" cy="852489"/>
              <a:chOff x="1856018" y="2290663"/>
              <a:chExt cx="7401984" cy="852489"/>
            </a:xfrm>
          </p:grpSpPr>
          <p:sp>
            <p:nvSpPr>
              <p:cNvPr id="248846" name="Freeform 14"/>
              <p:cNvSpPr>
                <a:spLocks/>
              </p:cNvSpPr>
              <p:nvPr/>
            </p:nvSpPr>
            <p:spPr bwMode="auto">
              <a:xfrm>
                <a:off x="1856018" y="2735163"/>
                <a:ext cx="816901" cy="1588"/>
              </a:xfrm>
              <a:custGeom>
                <a:avLst/>
                <a:gdLst>
                  <a:gd name="T0" fmla="*/ 0 w 475"/>
                  <a:gd name="T1" fmla="*/ 0 h 1"/>
                  <a:gd name="T2" fmla="*/ 475 w 475"/>
                  <a:gd name="T3" fmla="*/ 1 h 1"/>
                </a:gdLst>
                <a:ahLst/>
                <a:cxnLst>
                  <a:cxn ang="0">
                    <a:pos x="T0" y="T1"/>
                  </a:cxn>
                  <a:cxn ang="0">
                    <a:pos x="T2" y="T3"/>
                  </a:cxn>
                </a:cxnLst>
                <a:rect l="0" t="0" r="r" b="b"/>
                <a:pathLst>
                  <a:path w="475" h="1">
                    <a:moveTo>
                      <a:pt x="0" y="0"/>
                    </a:moveTo>
                    <a:lnTo>
                      <a:pt x="475" y="1"/>
                    </a:lnTo>
                  </a:path>
                </a:pathLst>
              </a:custGeom>
              <a:noFill/>
              <a:ln w="3810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itchFamily="2" charset="-122"/>
                </a:endParaRPr>
              </a:p>
            </p:txBody>
          </p:sp>
          <p:sp>
            <p:nvSpPr>
              <p:cNvPr id="248847" name="Freeform 15"/>
              <p:cNvSpPr>
                <a:spLocks/>
              </p:cNvSpPr>
              <p:nvPr/>
            </p:nvSpPr>
            <p:spPr bwMode="auto">
              <a:xfrm>
                <a:off x="3493260" y="2731989"/>
                <a:ext cx="1666478" cy="4763"/>
              </a:xfrm>
              <a:custGeom>
                <a:avLst/>
                <a:gdLst>
                  <a:gd name="T0" fmla="*/ 0 w 969"/>
                  <a:gd name="T1" fmla="*/ 3 h 3"/>
                  <a:gd name="T2" fmla="*/ 969 w 969"/>
                  <a:gd name="T3" fmla="*/ 0 h 3"/>
                </a:gdLst>
                <a:ahLst/>
                <a:cxnLst>
                  <a:cxn ang="0">
                    <a:pos x="T0" y="T1"/>
                  </a:cxn>
                  <a:cxn ang="0">
                    <a:pos x="T2" y="T3"/>
                  </a:cxn>
                </a:cxnLst>
                <a:rect l="0" t="0" r="r" b="b"/>
                <a:pathLst>
                  <a:path w="969" h="3">
                    <a:moveTo>
                      <a:pt x="0" y="3"/>
                    </a:moveTo>
                    <a:lnTo>
                      <a:pt x="969" y="0"/>
                    </a:lnTo>
                  </a:path>
                </a:pathLst>
              </a:custGeom>
              <a:noFill/>
              <a:ln w="38100"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itchFamily="2" charset="-122"/>
                </a:endParaRPr>
              </a:p>
            </p:txBody>
          </p:sp>
          <p:sp>
            <p:nvSpPr>
              <p:cNvPr id="248848" name="Line 16"/>
              <p:cNvSpPr>
                <a:spLocks noChangeShapeType="1"/>
              </p:cNvSpPr>
              <p:nvPr/>
            </p:nvSpPr>
            <p:spPr bwMode="auto">
              <a:xfrm>
                <a:off x="7629359" y="2735163"/>
                <a:ext cx="1628643"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itchFamily="2" charset="-122"/>
                </a:endParaRPr>
              </a:p>
            </p:txBody>
          </p:sp>
          <p:sp>
            <p:nvSpPr>
              <p:cNvPr id="248849" name="Freeform 17"/>
              <p:cNvSpPr>
                <a:spLocks/>
              </p:cNvSpPr>
              <p:nvPr/>
            </p:nvSpPr>
            <p:spPr bwMode="auto">
              <a:xfrm>
                <a:off x="6803858" y="2297013"/>
                <a:ext cx="56754"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50" name="Freeform 18"/>
              <p:cNvSpPr>
                <a:spLocks/>
              </p:cNvSpPr>
              <p:nvPr/>
            </p:nvSpPr>
            <p:spPr bwMode="auto">
              <a:xfrm>
                <a:off x="6860612" y="2301777"/>
                <a:ext cx="151342" cy="841375"/>
              </a:xfrm>
              <a:custGeom>
                <a:avLst/>
                <a:gdLst>
                  <a:gd name="T0" fmla="*/ 0 w 88"/>
                  <a:gd name="T1" fmla="*/ 0 h 530"/>
                  <a:gd name="T2" fmla="*/ 7 w 88"/>
                  <a:gd name="T3" fmla="*/ 3 h 530"/>
                  <a:gd name="T4" fmla="*/ 12 w 88"/>
                  <a:gd name="T5" fmla="*/ 12 h 530"/>
                  <a:gd name="T6" fmla="*/ 14 w 88"/>
                  <a:gd name="T7" fmla="*/ 25 h 530"/>
                  <a:gd name="T8" fmla="*/ 15 w 88"/>
                  <a:gd name="T9" fmla="*/ 44 h 530"/>
                  <a:gd name="T10" fmla="*/ 43 w 88"/>
                  <a:gd name="T11" fmla="*/ 488 h 530"/>
                  <a:gd name="T12" fmla="*/ 45 w 88"/>
                  <a:gd name="T13" fmla="*/ 512 h 530"/>
                  <a:gd name="T14" fmla="*/ 47 w 88"/>
                  <a:gd name="T15" fmla="*/ 520 h 530"/>
                  <a:gd name="T16" fmla="*/ 53 w 88"/>
                  <a:gd name="T17" fmla="*/ 527 h 530"/>
                  <a:gd name="T18" fmla="*/ 57 w 88"/>
                  <a:gd name="T19" fmla="*/ 530 h 530"/>
                  <a:gd name="T20" fmla="*/ 63 w 88"/>
                  <a:gd name="T21" fmla="*/ 524 h 530"/>
                  <a:gd name="T22" fmla="*/ 67 w 88"/>
                  <a:gd name="T23" fmla="*/ 512 h 530"/>
                  <a:gd name="T24" fmla="*/ 88 w 88"/>
                  <a:gd name="T25" fmla="*/ 27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8" y="271"/>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51" name="Freeform 19"/>
              <p:cNvSpPr>
                <a:spLocks/>
              </p:cNvSpPr>
              <p:nvPr/>
            </p:nvSpPr>
            <p:spPr bwMode="auto">
              <a:xfrm>
                <a:off x="7008514" y="2297013"/>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52" name="Freeform 20"/>
              <p:cNvSpPr>
                <a:spLocks/>
              </p:cNvSpPr>
              <p:nvPr/>
            </p:nvSpPr>
            <p:spPr bwMode="auto">
              <a:xfrm>
                <a:off x="7063547" y="2301777"/>
                <a:ext cx="144463" cy="841375"/>
              </a:xfrm>
              <a:custGeom>
                <a:avLst/>
                <a:gdLst>
                  <a:gd name="T0" fmla="*/ 0 w 84"/>
                  <a:gd name="T1" fmla="*/ 0 h 530"/>
                  <a:gd name="T2" fmla="*/ 7 w 84"/>
                  <a:gd name="T3" fmla="*/ 3 h 530"/>
                  <a:gd name="T4" fmla="*/ 12 w 84"/>
                  <a:gd name="T5" fmla="*/ 12 h 530"/>
                  <a:gd name="T6" fmla="*/ 14 w 84"/>
                  <a:gd name="T7" fmla="*/ 25 h 530"/>
                  <a:gd name="T8" fmla="*/ 15 w 84"/>
                  <a:gd name="T9" fmla="*/ 44 h 530"/>
                  <a:gd name="T10" fmla="*/ 42 w 84"/>
                  <a:gd name="T11" fmla="*/ 488 h 530"/>
                  <a:gd name="T12" fmla="*/ 45 w 84"/>
                  <a:gd name="T13" fmla="*/ 512 h 530"/>
                  <a:gd name="T14" fmla="*/ 47 w 84"/>
                  <a:gd name="T15" fmla="*/ 520 h 530"/>
                  <a:gd name="T16" fmla="*/ 52 w 84"/>
                  <a:gd name="T17" fmla="*/ 527 h 530"/>
                  <a:gd name="T18" fmla="*/ 57 w 84"/>
                  <a:gd name="T19" fmla="*/ 530 h 530"/>
                  <a:gd name="T20" fmla="*/ 62 w 84"/>
                  <a:gd name="T21" fmla="*/ 524 h 530"/>
                  <a:gd name="T22" fmla="*/ 66 w 84"/>
                  <a:gd name="T23" fmla="*/ 512 h 530"/>
                  <a:gd name="T24" fmla="*/ 84 w 84"/>
                  <a:gd name="T25" fmla="*/ 27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4" y="271"/>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248853" name="Group 21"/>
              <p:cNvGrpSpPr>
                <a:grpSpLocks/>
              </p:cNvGrpSpPr>
              <p:nvPr/>
            </p:nvGrpSpPr>
            <p:grpSpPr bwMode="auto">
              <a:xfrm>
                <a:off x="7209730" y="2290663"/>
                <a:ext cx="202935" cy="847725"/>
                <a:chOff x="4075" y="1309"/>
                <a:chExt cx="118" cy="713"/>
              </a:xfrm>
            </p:grpSpPr>
            <p:sp>
              <p:nvSpPr>
                <p:cNvPr id="248854" name="Freeform 22"/>
                <p:cNvSpPr>
                  <a:spLocks/>
                </p:cNvSpPr>
                <p:nvPr/>
              </p:nvSpPr>
              <p:spPr bwMode="auto">
                <a:xfrm>
                  <a:off x="4075"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55" name="Freeform 23"/>
                <p:cNvSpPr>
                  <a:spLocks/>
                </p:cNvSpPr>
                <p:nvPr/>
              </p:nvSpPr>
              <p:spPr bwMode="auto">
                <a:xfrm>
                  <a:off x="4109"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248856" name="Freeform 24"/>
              <p:cNvSpPr>
                <a:spLocks/>
              </p:cNvSpPr>
              <p:nvPr/>
            </p:nvSpPr>
            <p:spPr bwMode="auto">
              <a:xfrm>
                <a:off x="7412665" y="2290663"/>
                <a:ext cx="60193" cy="431800"/>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57" name="Freeform 25"/>
              <p:cNvSpPr>
                <a:spLocks/>
              </p:cNvSpPr>
              <p:nvPr/>
            </p:nvSpPr>
            <p:spPr bwMode="auto">
              <a:xfrm>
                <a:off x="7472858" y="2295427"/>
                <a:ext cx="142742" cy="841375"/>
              </a:xfrm>
              <a:custGeom>
                <a:avLst/>
                <a:gdLst>
                  <a:gd name="T0" fmla="*/ 0 w 83"/>
                  <a:gd name="T1" fmla="*/ 0 h 530"/>
                  <a:gd name="T2" fmla="*/ 7 w 83"/>
                  <a:gd name="T3" fmla="*/ 3 h 530"/>
                  <a:gd name="T4" fmla="*/ 12 w 83"/>
                  <a:gd name="T5" fmla="*/ 12 h 530"/>
                  <a:gd name="T6" fmla="*/ 13 w 83"/>
                  <a:gd name="T7" fmla="*/ 25 h 530"/>
                  <a:gd name="T8" fmla="*/ 15 w 83"/>
                  <a:gd name="T9" fmla="*/ 44 h 530"/>
                  <a:gd name="T10" fmla="*/ 42 w 83"/>
                  <a:gd name="T11" fmla="*/ 488 h 530"/>
                  <a:gd name="T12" fmla="*/ 44 w 83"/>
                  <a:gd name="T13" fmla="*/ 512 h 530"/>
                  <a:gd name="T14" fmla="*/ 46 w 83"/>
                  <a:gd name="T15" fmla="*/ 520 h 530"/>
                  <a:gd name="T16" fmla="*/ 52 w 83"/>
                  <a:gd name="T17" fmla="*/ 527 h 530"/>
                  <a:gd name="T18" fmla="*/ 56 w 83"/>
                  <a:gd name="T19" fmla="*/ 530 h 530"/>
                  <a:gd name="T20" fmla="*/ 62 w 83"/>
                  <a:gd name="T21" fmla="*/ 524 h 530"/>
                  <a:gd name="T22" fmla="*/ 65 w 83"/>
                  <a:gd name="T23" fmla="*/ 512 h 530"/>
                  <a:gd name="T24" fmla="*/ 83 w 83"/>
                  <a:gd name="T25" fmla="*/ 27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3" y="27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58" name="Freeform 26"/>
              <p:cNvSpPr>
                <a:spLocks/>
              </p:cNvSpPr>
              <p:nvPr/>
            </p:nvSpPr>
            <p:spPr bwMode="auto">
              <a:xfrm>
                <a:off x="5986958" y="2297013"/>
                <a:ext cx="56753"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59" name="Freeform 27"/>
              <p:cNvSpPr>
                <a:spLocks/>
              </p:cNvSpPr>
              <p:nvPr/>
            </p:nvSpPr>
            <p:spPr bwMode="auto">
              <a:xfrm>
                <a:off x="6043711" y="2301777"/>
                <a:ext cx="147902" cy="841375"/>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6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68"/>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60" name="Freeform 28"/>
              <p:cNvSpPr>
                <a:spLocks/>
              </p:cNvSpPr>
              <p:nvPr/>
            </p:nvSpPr>
            <p:spPr bwMode="auto">
              <a:xfrm>
                <a:off x="6191613" y="2297013"/>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61" name="Freeform 29"/>
              <p:cNvSpPr>
                <a:spLocks/>
              </p:cNvSpPr>
              <p:nvPr/>
            </p:nvSpPr>
            <p:spPr bwMode="auto">
              <a:xfrm>
                <a:off x="6246646" y="2301777"/>
                <a:ext cx="146183" cy="841375"/>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2 w 85"/>
                  <a:gd name="T11" fmla="*/ 488 h 530"/>
                  <a:gd name="T12" fmla="*/ 45 w 85"/>
                  <a:gd name="T13" fmla="*/ 512 h 530"/>
                  <a:gd name="T14" fmla="*/ 47 w 85"/>
                  <a:gd name="T15" fmla="*/ 520 h 530"/>
                  <a:gd name="T16" fmla="*/ 52 w 85"/>
                  <a:gd name="T17" fmla="*/ 527 h 530"/>
                  <a:gd name="T18" fmla="*/ 57 w 85"/>
                  <a:gd name="T19" fmla="*/ 530 h 530"/>
                  <a:gd name="T20" fmla="*/ 62 w 85"/>
                  <a:gd name="T21" fmla="*/ 524 h 530"/>
                  <a:gd name="T22" fmla="*/ 66 w 85"/>
                  <a:gd name="T23" fmla="*/ 512 h 530"/>
                  <a:gd name="T24" fmla="*/ 85 w 85"/>
                  <a:gd name="T25" fmla="*/ 27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71"/>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248862" name="Group 30"/>
              <p:cNvGrpSpPr>
                <a:grpSpLocks/>
              </p:cNvGrpSpPr>
              <p:nvPr/>
            </p:nvGrpSpPr>
            <p:grpSpPr bwMode="auto">
              <a:xfrm>
                <a:off x="6392829" y="2290663"/>
                <a:ext cx="407590" cy="847725"/>
                <a:chOff x="3600" y="1309"/>
                <a:chExt cx="237" cy="713"/>
              </a:xfrm>
            </p:grpSpPr>
            <p:grpSp>
              <p:nvGrpSpPr>
                <p:cNvPr id="248863" name="Group 31"/>
                <p:cNvGrpSpPr>
                  <a:grpSpLocks/>
                </p:cNvGrpSpPr>
                <p:nvPr/>
              </p:nvGrpSpPr>
              <p:grpSpPr bwMode="auto">
                <a:xfrm>
                  <a:off x="3600" y="1309"/>
                  <a:ext cx="118" cy="713"/>
                  <a:chOff x="3600" y="1309"/>
                  <a:chExt cx="118" cy="713"/>
                </a:xfrm>
              </p:grpSpPr>
              <p:sp>
                <p:nvSpPr>
                  <p:cNvPr id="248864" name="Freeform 32"/>
                  <p:cNvSpPr>
                    <a:spLocks/>
                  </p:cNvSpPr>
                  <p:nvPr/>
                </p:nvSpPr>
                <p:spPr bwMode="auto">
                  <a:xfrm>
                    <a:off x="3600"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65" name="Freeform 33"/>
                  <p:cNvSpPr>
                    <a:spLocks/>
                  </p:cNvSpPr>
                  <p:nvPr/>
                </p:nvSpPr>
                <p:spPr bwMode="auto">
                  <a:xfrm>
                    <a:off x="3634"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nvGrpSpPr>
                <p:cNvPr id="248866" name="Group 34"/>
                <p:cNvGrpSpPr>
                  <a:grpSpLocks/>
                </p:cNvGrpSpPr>
                <p:nvPr/>
              </p:nvGrpSpPr>
              <p:grpSpPr bwMode="auto">
                <a:xfrm>
                  <a:off x="3718" y="1309"/>
                  <a:ext cx="119" cy="713"/>
                  <a:chOff x="3718" y="1309"/>
                  <a:chExt cx="119" cy="713"/>
                </a:xfrm>
              </p:grpSpPr>
              <p:sp>
                <p:nvSpPr>
                  <p:cNvPr id="248867" name="Freeform 35"/>
                  <p:cNvSpPr>
                    <a:spLocks/>
                  </p:cNvSpPr>
                  <p:nvPr/>
                </p:nvSpPr>
                <p:spPr bwMode="auto">
                  <a:xfrm>
                    <a:off x="3718" y="130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68" name="Freeform 36"/>
                  <p:cNvSpPr>
                    <a:spLocks/>
                  </p:cNvSpPr>
                  <p:nvPr/>
                </p:nvSpPr>
                <p:spPr bwMode="auto">
                  <a:xfrm>
                    <a:off x="3753"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sp>
            <p:nvSpPr>
              <p:cNvPr id="248869" name="Freeform 37"/>
              <p:cNvSpPr>
                <a:spLocks/>
              </p:cNvSpPr>
              <p:nvPr/>
            </p:nvSpPr>
            <p:spPr bwMode="auto">
              <a:xfrm>
                <a:off x="5154579" y="2297013"/>
                <a:ext cx="56753"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70" name="Freeform 38"/>
              <p:cNvSpPr>
                <a:spLocks/>
              </p:cNvSpPr>
              <p:nvPr/>
            </p:nvSpPr>
            <p:spPr bwMode="auto">
              <a:xfrm>
                <a:off x="5211332" y="2301777"/>
                <a:ext cx="149622" cy="841375"/>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3 w 87"/>
                  <a:gd name="T11" fmla="*/ 488 h 530"/>
                  <a:gd name="T12" fmla="*/ 45 w 87"/>
                  <a:gd name="T13" fmla="*/ 512 h 530"/>
                  <a:gd name="T14" fmla="*/ 47 w 87"/>
                  <a:gd name="T15" fmla="*/ 520 h 530"/>
                  <a:gd name="T16" fmla="*/ 53 w 87"/>
                  <a:gd name="T17" fmla="*/ 527 h 530"/>
                  <a:gd name="T18" fmla="*/ 57 w 87"/>
                  <a:gd name="T19" fmla="*/ 530 h 530"/>
                  <a:gd name="T20" fmla="*/ 63 w 87"/>
                  <a:gd name="T21" fmla="*/ 524 h 530"/>
                  <a:gd name="T22" fmla="*/ 67 w 87"/>
                  <a:gd name="T23" fmla="*/ 512 h 530"/>
                  <a:gd name="T24" fmla="*/ 87 w 87"/>
                  <a:gd name="T25"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65"/>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71" name="Freeform 39"/>
              <p:cNvSpPr>
                <a:spLocks/>
              </p:cNvSpPr>
              <p:nvPr/>
            </p:nvSpPr>
            <p:spPr bwMode="auto">
              <a:xfrm>
                <a:off x="5359234" y="2297013"/>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72" name="Freeform 40"/>
              <p:cNvSpPr>
                <a:spLocks/>
              </p:cNvSpPr>
              <p:nvPr/>
            </p:nvSpPr>
            <p:spPr bwMode="auto">
              <a:xfrm>
                <a:off x="5414267" y="2301777"/>
                <a:ext cx="147902" cy="841375"/>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74"/>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248873" name="Group 41"/>
              <p:cNvGrpSpPr>
                <a:grpSpLocks/>
              </p:cNvGrpSpPr>
              <p:nvPr/>
            </p:nvGrpSpPr>
            <p:grpSpPr bwMode="auto">
              <a:xfrm>
                <a:off x="5562169" y="2290663"/>
                <a:ext cx="201216" cy="847725"/>
                <a:chOff x="3117" y="1309"/>
                <a:chExt cx="117" cy="713"/>
              </a:xfrm>
            </p:grpSpPr>
            <p:sp>
              <p:nvSpPr>
                <p:cNvPr id="248874" name="Freeform 42"/>
                <p:cNvSpPr>
                  <a:spLocks/>
                </p:cNvSpPr>
                <p:nvPr/>
              </p:nvSpPr>
              <p:spPr bwMode="auto">
                <a:xfrm>
                  <a:off x="3117" y="1309"/>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75" name="Freeform 43"/>
                <p:cNvSpPr>
                  <a:spLocks/>
                </p:cNvSpPr>
                <p:nvPr/>
              </p:nvSpPr>
              <p:spPr bwMode="auto">
                <a:xfrm>
                  <a:off x="3150"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248876" name="Freeform 44"/>
              <p:cNvSpPr>
                <a:spLocks/>
              </p:cNvSpPr>
              <p:nvPr/>
            </p:nvSpPr>
            <p:spPr bwMode="auto">
              <a:xfrm>
                <a:off x="5763385" y="2290663"/>
                <a:ext cx="60192" cy="431800"/>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877" name="Freeform 45"/>
              <p:cNvSpPr>
                <a:spLocks/>
              </p:cNvSpPr>
              <p:nvPr/>
            </p:nvSpPr>
            <p:spPr bwMode="auto">
              <a:xfrm>
                <a:off x="5823577" y="2295427"/>
                <a:ext cx="156502" cy="841375"/>
              </a:xfrm>
              <a:custGeom>
                <a:avLst/>
                <a:gdLst>
                  <a:gd name="T0" fmla="*/ 0 w 91"/>
                  <a:gd name="T1" fmla="*/ 0 h 530"/>
                  <a:gd name="T2" fmla="*/ 7 w 91"/>
                  <a:gd name="T3" fmla="*/ 3 h 530"/>
                  <a:gd name="T4" fmla="*/ 12 w 91"/>
                  <a:gd name="T5" fmla="*/ 12 h 530"/>
                  <a:gd name="T6" fmla="*/ 13 w 91"/>
                  <a:gd name="T7" fmla="*/ 25 h 530"/>
                  <a:gd name="T8" fmla="*/ 15 w 91"/>
                  <a:gd name="T9" fmla="*/ 44 h 530"/>
                  <a:gd name="T10" fmla="*/ 42 w 91"/>
                  <a:gd name="T11" fmla="*/ 488 h 530"/>
                  <a:gd name="T12" fmla="*/ 44 w 91"/>
                  <a:gd name="T13" fmla="*/ 512 h 530"/>
                  <a:gd name="T14" fmla="*/ 46 w 91"/>
                  <a:gd name="T15" fmla="*/ 520 h 530"/>
                  <a:gd name="T16" fmla="*/ 52 w 91"/>
                  <a:gd name="T17" fmla="*/ 527 h 530"/>
                  <a:gd name="T18" fmla="*/ 56 w 91"/>
                  <a:gd name="T19" fmla="*/ 530 h 530"/>
                  <a:gd name="T20" fmla="*/ 62 w 91"/>
                  <a:gd name="T21" fmla="*/ 524 h 530"/>
                  <a:gd name="T22" fmla="*/ 65 w 91"/>
                  <a:gd name="T23" fmla="*/ 512 h 530"/>
                  <a:gd name="T24" fmla="*/ 91 w 91"/>
                  <a:gd name="T25" fmla="*/ 28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1" y="281"/>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248989" name="Group 157"/>
              <p:cNvGrpSpPr>
                <a:grpSpLocks/>
              </p:cNvGrpSpPr>
              <p:nvPr/>
            </p:nvGrpSpPr>
            <p:grpSpPr bwMode="auto">
              <a:xfrm>
                <a:off x="2676358" y="2298601"/>
                <a:ext cx="818621" cy="844550"/>
                <a:chOff x="1439" y="1316"/>
                <a:chExt cx="476" cy="711"/>
              </a:xfrm>
            </p:grpSpPr>
            <p:grpSp>
              <p:nvGrpSpPr>
                <p:cNvPr id="248990" name="Group 158"/>
                <p:cNvGrpSpPr>
                  <a:grpSpLocks/>
                </p:cNvGrpSpPr>
                <p:nvPr/>
              </p:nvGrpSpPr>
              <p:grpSpPr bwMode="auto">
                <a:xfrm>
                  <a:off x="1439" y="1316"/>
                  <a:ext cx="239" cy="711"/>
                  <a:chOff x="1439" y="1316"/>
                  <a:chExt cx="239" cy="711"/>
                </a:xfrm>
              </p:grpSpPr>
              <p:sp>
                <p:nvSpPr>
                  <p:cNvPr id="248991" name="Freeform 159"/>
                  <p:cNvSpPr>
                    <a:spLocks/>
                  </p:cNvSpPr>
                  <p:nvPr/>
                </p:nvSpPr>
                <p:spPr bwMode="auto">
                  <a:xfrm>
                    <a:off x="1439"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92" name="Freeform 160"/>
                  <p:cNvSpPr>
                    <a:spLocks/>
                  </p:cNvSpPr>
                  <p:nvPr/>
                </p:nvSpPr>
                <p:spPr bwMode="auto">
                  <a:xfrm>
                    <a:off x="1472"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93" name="Freeform 161"/>
                  <p:cNvSpPr>
                    <a:spLocks/>
                  </p:cNvSpPr>
                  <p:nvPr/>
                </p:nvSpPr>
                <p:spPr bwMode="auto">
                  <a:xfrm>
                    <a:off x="1558"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94" name="Freeform 162"/>
                  <p:cNvSpPr>
                    <a:spLocks/>
                  </p:cNvSpPr>
                  <p:nvPr/>
                </p:nvSpPr>
                <p:spPr bwMode="auto">
                  <a:xfrm>
                    <a:off x="1592"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nvGrpSpPr>
                <p:cNvPr id="248995" name="Group 163"/>
                <p:cNvGrpSpPr>
                  <a:grpSpLocks/>
                </p:cNvGrpSpPr>
                <p:nvPr/>
              </p:nvGrpSpPr>
              <p:grpSpPr bwMode="auto">
                <a:xfrm>
                  <a:off x="1676" y="1316"/>
                  <a:ext cx="239" cy="711"/>
                  <a:chOff x="1676" y="1316"/>
                  <a:chExt cx="239" cy="711"/>
                </a:xfrm>
              </p:grpSpPr>
              <p:sp>
                <p:nvSpPr>
                  <p:cNvPr id="248996" name="Freeform 164"/>
                  <p:cNvSpPr>
                    <a:spLocks/>
                  </p:cNvSpPr>
                  <p:nvPr/>
                </p:nvSpPr>
                <p:spPr bwMode="auto">
                  <a:xfrm>
                    <a:off x="1676"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97" name="Freeform 165"/>
                  <p:cNvSpPr>
                    <a:spLocks/>
                  </p:cNvSpPr>
                  <p:nvPr/>
                </p:nvSpPr>
                <p:spPr bwMode="auto">
                  <a:xfrm>
                    <a:off x="1709"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98" name="Freeform 166"/>
                  <p:cNvSpPr>
                    <a:spLocks/>
                  </p:cNvSpPr>
                  <p:nvPr/>
                </p:nvSpPr>
                <p:spPr bwMode="auto">
                  <a:xfrm>
                    <a:off x="1795"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48999" name="Freeform 167"/>
                  <p:cNvSpPr>
                    <a:spLocks/>
                  </p:cNvSpPr>
                  <p:nvPr/>
                </p:nvSpPr>
                <p:spPr bwMode="auto">
                  <a:xfrm>
                    <a:off x="1829"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381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249000" name="Line 168"/>
                <p:cNvSpPr>
                  <a:spLocks noChangeShapeType="1"/>
                </p:cNvSpPr>
                <p:nvPr/>
              </p:nvSpPr>
              <p:spPr bwMode="auto">
                <a:xfrm flipV="1">
                  <a:off x="1674" y="1661"/>
                  <a:ext cx="3" cy="5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itchFamily="2" charset="-122"/>
                  </a:endParaRPr>
                </a:p>
              </p:txBody>
            </p:sp>
          </p:grpSp>
        </p:grpSp>
        <p:cxnSp>
          <p:nvCxnSpPr>
            <p:cNvPr id="6" name="直接连接符 5"/>
            <p:cNvCxnSpPr/>
            <p:nvPr/>
          </p:nvCxnSpPr>
          <p:spPr bwMode="auto">
            <a:xfrm>
              <a:off x="1644198" y="5043156"/>
              <a:ext cx="7773298"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5" name="直接连接符 174"/>
            <p:cNvCxnSpPr/>
            <p:nvPr/>
          </p:nvCxnSpPr>
          <p:spPr bwMode="auto">
            <a:xfrm>
              <a:off x="1644198" y="3880884"/>
              <a:ext cx="7773298"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6" name="直接连接符 175"/>
            <p:cNvCxnSpPr/>
            <p:nvPr/>
          </p:nvCxnSpPr>
          <p:spPr bwMode="auto">
            <a:xfrm>
              <a:off x="1644198" y="2728813"/>
              <a:ext cx="7773298"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8" name="矩形 7"/>
          <p:cNvSpPr/>
          <p:nvPr/>
        </p:nvSpPr>
        <p:spPr>
          <a:xfrm>
            <a:off x="3025029" y="5661248"/>
            <a:ext cx="4659528" cy="461665"/>
          </a:xfrm>
          <a:prstGeom prst="rect">
            <a:avLst/>
          </a:prstGeom>
        </p:spPr>
        <p:txBody>
          <a:bodyPr wrap="square">
            <a:spAutoFit/>
          </a:bodyPr>
          <a:lstStyle/>
          <a:p>
            <a:pPr algn="ctr"/>
            <a:r>
              <a:rPr lang="zh-CN" altLang="zh-CN" sz="2400" b="1" dirty="0" smtClean="0">
                <a:latin typeface="+mn-lt"/>
                <a:ea typeface="黑体" pitchFamily="2" charset="-122"/>
              </a:rPr>
              <a:t>最</a:t>
            </a:r>
            <a:r>
              <a:rPr lang="zh-CN" altLang="zh-CN" sz="2400" b="1" dirty="0">
                <a:latin typeface="+mn-lt"/>
                <a:ea typeface="黑体" pitchFamily="2" charset="-122"/>
              </a:rPr>
              <a:t>基本的三种调制方式</a:t>
            </a:r>
            <a:endParaRPr lang="zh-CN" altLang="en-US" sz="2400" b="1" dirty="0">
              <a:latin typeface="+mn-lt"/>
              <a:ea typeface="黑体" pitchFamily="2" charset="-122"/>
            </a:endParaRPr>
          </a:p>
        </p:txBody>
      </p:sp>
    </p:spTree>
    <p:extLst>
      <p:ext uri="{BB962C8B-B14F-4D97-AF65-F5344CB8AC3E}">
        <p14:creationId xmlns:p14="http://schemas.microsoft.com/office/powerpoint/2010/main" val="26043143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Grp="1" noChangeArrowheads="1"/>
          </p:cNvSpPr>
          <p:nvPr>
            <p:ph type="title"/>
          </p:nvPr>
        </p:nvSpPr>
        <p:spPr>
          <a:xfrm>
            <a:off x="495300" y="188641"/>
            <a:ext cx="9066212" cy="1475268"/>
          </a:xfrm>
        </p:spPr>
        <p:txBody>
          <a:bodyPr/>
          <a:lstStyle/>
          <a:p>
            <a:pPr algn="ctr"/>
            <a:r>
              <a:rPr lang="zh-CN" altLang="en-US" dirty="0"/>
              <a:t>正交振幅调制 </a:t>
            </a:r>
            <a:r>
              <a:rPr lang="en-US" altLang="zh-CN" dirty="0"/>
              <a:t>QAM</a:t>
            </a:r>
            <a:br>
              <a:rPr lang="en-US" altLang="zh-CN" dirty="0"/>
            </a:br>
            <a:r>
              <a:rPr lang="en-US" altLang="zh-CN" sz="3600" dirty="0"/>
              <a:t>(Quadrature Amplitude Modulation)</a:t>
            </a:r>
            <a:r>
              <a:rPr lang="en-US" altLang="zh-CN" dirty="0"/>
              <a:t> </a:t>
            </a:r>
          </a:p>
        </p:txBody>
      </p:sp>
      <p:grpSp>
        <p:nvGrpSpPr>
          <p:cNvPr id="3" name="组合 2"/>
          <p:cNvGrpSpPr/>
          <p:nvPr/>
        </p:nvGrpSpPr>
        <p:grpSpPr>
          <a:xfrm>
            <a:off x="560512" y="2207617"/>
            <a:ext cx="3221569" cy="2949575"/>
            <a:chOff x="584729" y="2640013"/>
            <a:chExt cx="2971800" cy="2584450"/>
          </a:xfrm>
        </p:grpSpPr>
        <p:sp>
          <p:nvSpPr>
            <p:cNvPr id="250884" name="Line 4"/>
            <p:cNvSpPr>
              <a:spLocks noChangeShapeType="1"/>
            </p:cNvSpPr>
            <p:nvPr/>
          </p:nvSpPr>
          <p:spPr bwMode="auto">
            <a:xfrm>
              <a:off x="2077508" y="2640013"/>
              <a:ext cx="0" cy="2584450"/>
            </a:xfrm>
            <a:prstGeom prst="line">
              <a:avLst/>
            </a:prstGeom>
            <a:noFill/>
            <a:ln w="28575">
              <a:solidFill>
                <a:srgbClr val="333399"/>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0885" name="Oval 5"/>
            <p:cNvSpPr>
              <a:spLocks noChangeArrowheads="1"/>
            </p:cNvSpPr>
            <p:nvPr/>
          </p:nvSpPr>
          <p:spPr bwMode="auto">
            <a:xfrm>
              <a:off x="1172898" y="4230688"/>
              <a:ext cx="80831" cy="74612"/>
            </a:xfrm>
            <a:prstGeom prst="ellipse">
              <a:avLst/>
            </a:prstGeom>
            <a:solidFill>
              <a:srgbClr val="33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0886" name="Oval 6"/>
            <p:cNvSpPr>
              <a:spLocks noChangeArrowheads="1"/>
            </p:cNvSpPr>
            <p:nvPr/>
          </p:nvSpPr>
          <p:spPr bwMode="auto">
            <a:xfrm>
              <a:off x="1172898" y="3151188"/>
              <a:ext cx="80831" cy="74612"/>
            </a:xfrm>
            <a:prstGeom prst="ellipse">
              <a:avLst/>
            </a:prstGeom>
            <a:solidFill>
              <a:srgbClr val="33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0887" name="Oval 7"/>
            <p:cNvSpPr>
              <a:spLocks noChangeArrowheads="1"/>
            </p:cNvSpPr>
            <p:nvPr/>
          </p:nvSpPr>
          <p:spPr bwMode="auto">
            <a:xfrm>
              <a:off x="2344076" y="3151188"/>
              <a:ext cx="80830" cy="74612"/>
            </a:xfrm>
            <a:prstGeom prst="ellipse">
              <a:avLst/>
            </a:prstGeom>
            <a:solidFill>
              <a:srgbClr val="33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0888" name="Oval 8"/>
            <p:cNvSpPr>
              <a:spLocks noChangeArrowheads="1"/>
            </p:cNvSpPr>
            <p:nvPr/>
          </p:nvSpPr>
          <p:spPr bwMode="auto">
            <a:xfrm>
              <a:off x="1749029" y="3151188"/>
              <a:ext cx="80830" cy="74612"/>
            </a:xfrm>
            <a:prstGeom prst="ellipse">
              <a:avLst/>
            </a:prstGeom>
            <a:solidFill>
              <a:srgbClr val="33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0889" name="Oval 9"/>
            <p:cNvSpPr>
              <a:spLocks noChangeArrowheads="1"/>
            </p:cNvSpPr>
            <p:nvPr/>
          </p:nvSpPr>
          <p:spPr bwMode="auto">
            <a:xfrm>
              <a:off x="1172898" y="3697288"/>
              <a:ext cx="80831" cy="74612"/>
            </a:xfrm>
            <a:prstGeom prst="ellipse">
              <a:avLst/>
            </a:prstGeom>
            <a:solidFill>
              <a:srgbClr val="33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0890" name="Oval 10"/>
            <p:cNvSpPr>
              <a:spLocks noChangeArrowheads="1"/>
            </p:cNvSpPr>
            <p:nvPr/>
          </p:nvSpPr>
          <p:spPr bwMode="auto">
            <a:xfrm>
              <a:off x="2345796" y="3695701"/>
              <a:ext cx="80831" cy="74613"/>
            </a:xfrm>
            <a:prstGeom prst="ellipse">
              <a:avLst/>
            </a:prstGeom>
            <a:solidFill>
              <a:srgbClr val="33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0891" name="Oval 11"/>
            <p:cNvSpPr>
              <a:spLocks noChangeArrowheads="1"/>
            </p:cNvSpPr>
            <p:nvPr/>
          </p:nvSpPr>
          <p:spPr bwMode="auto">
            <a:xfrm>
              <a:off x="1750748" y="3697288"/>
              <a:ext cx="80831" cy="74612"/>
            </a:xfrm>
            <a:prstGeom prst="ellipse">
              <a:avLst/>
            </a:prstGeom>
            <a:solidFill>
              <a:srgbClr val="33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0892" name="Oval 12"/>
            <p:cNvSpPr>
              <a:spLocks noChangeArrowheads="1"/>
            </p:cNvSpPr>
            <p:nvPr/>
          </p:nvSpPr>
          <p:spPr bwMode="auto">
            <a:xfrm>
              <a:off x="2918487" y="3151188"/>
              <a:ext cx="80830" cy="74612"/>
            </a:xfrm>
            <a:prstGeom prst="ellipse">
              <a:avLst/>
            </a:prstGeom>
            <a:solidFill>
              <a:srgbClr val="33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800" b="1">
                <a:solidFill>
                  <a:srgbClr val="C00000"/>
                </a:solidFill>
              </a:endParaRPr>
            </a:p>
          </p:txBody>
        </p:sp>
        <p:sp>
          <p:nvSpPr>
            <p:cNvPr id="250893" name="Oval 13"/>
            <p:cNvSpPr>
              <a:spLocks noChangeArrowheads="1"/>
            </p:cNvSpPr>
            <p:nvPr/>
          </p:nvSpPr>
          <p:spPr bwMode="auto">
            <a:xfrm>
              <a:off x="2345796" y="4229101"/>
              <a:ext cx="80831" cy="74613"/>
            </a:xfrm>
            <a:prstGeom prst="ellipse">
              <a:avLst/>
            </a:prstGeom>
            <a:solidFill>
              <a:srgbClr val="33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0894" name="Oval 14"/>
            <p:cNvSpPr>
              <a:spLocks noChangeArrowheads="1"/>
            </p:cNvSpPr>
            <p:nvPr/>
          </p:nvSpPr>
          <p:spPr bwMode="auto">
            <a:xfrm>
              <a:off x="1750748" y="4230688"/>
              <a:ext cx="80831" cy="74612"/>
            </a:xfrm>
            <a:prstGeom prst="ellipse">
              <a:avLst/>
            </a:prstGeom>
            <a:solidFill>
              <a:srgbClr val="33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0895" name="Oval 15"/>
            <p:cNvSpPr>
              <a:spLocks noChangeArrowheads="1"/>
            </p:cNvSpPr>
            <p:nvPr/>
          </p:nvSpPr>
          <p:spPr bwMode="auto">
            <a:xfrm>
              <a:off x="2918487" y="3695701"/>
              <a:ext cx="80830" cy="74613"/>
            </a:xfrm>
            <a:prstGeom prst="ellipse">
              <a:avLst/>
            </a:prstGeom>
            <a:solidFill>
              <a:srgbClr val="33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0896" name="Oval 16"/>
            <p:cNvSpPr>
              <a:spLocks noChangeArrowheads="1"/>
            </p:cNvSpPr>
            <p:nvPr/>
          </p:nvSpPr>
          <p:spPr bwMode="auto">
            <a:xfrm>
              <a:off x="2344076" y="4786313"/>
              <a:ext cx="80830" cy="74612"/>
            </a:xfrm>
            <a:prstGeom prst="ellipse">
              <a:avLst/>
            </a:prstGeom>
            <a:solidFill>
              <a:srgbClr val="33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0897" name="Oval 17"/>
            <p:cNvSpPr>
              <a:spLocks noChangeArrowheads="1"/>
            </p:cNvSpPr>
            <p:nvPr/>
          </p:nvSpPr>
          <p:spPr bwMode="auto">
            <a:xfrm>
              <a:off x="1172898" y="4786313"/>
              <a:ext cx="80831" cy="74612"/>
            </a:xfrm>
            <a:prstGeom prst="ellipse">
              <a:avLst/>
            </a:prstGeom>
            <a:solidFill>
              <a:srgbClr val="33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0898" name="Oval 18"/>
            <p:cNvSpPr>
              <a:spLocks noChangeArrowheads="1"/>
            </p:cNvSpPr>
            <p:nvPr/>
          </p:nvSpPr>
          <p:spPr bwMode="auto">
            <a:xfrm>
              <a:off x="2918487" y="4230688"/>
              <a:ext cx="80830" cy="74612"/>
            </a:xfrm>
            <a:prstGeom prst="ellipse">
              <a:avLst/>
            </a:prstGeom>
            <a:solidFill>
              <a:srgbClr val="33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0899" name="Oval 19"/>
            <p:cNvSpPr>
              <a:spLocks noChangeArrowheads="1"/>
            </p:cNvSpPr>
            <p:nvPr/>
          </p:nvSpPr>
          <p:spPr bwMode="auto">
            <a:xfrm>
              <a:off x="1749029" y="4786313"/>
              <a:ext cx="80830" cy="74612"/>
            </a:xfrm>
            <a:prstGeom prst="ellipse">
              <a:avLst/>
            </a:prstGeom>
            <a:solidFill>
              <a:srgbClr val="33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0900" name="Oval 20"/>
            <p:cNvSpPr>
              <a:spLocks noChangeArrowheads="1"/>
            </p:cNvSpPr>
            <p:nvPr/>
          </p:nvSpPr>
          <p:spPr bwMode="auto">
            <a:xfrm>
              <a:off x="2918487" y="4786313"/>
              <a:ext cx="80830" cy="74612"/>
            </a:xfrm>
            <a:prstGeom prst="ellipse">
              <a:avLst/>
            </a:prstGeom>
            <a:solidFill>
              <a:srgbClr val="3333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0901" name="Line 21"/>
            <p:cNvSpPr>
              <a:spLocks noChangeShapeType="1"/>
            </p:cNvSpPr>
            <p:nvPr/>
          </p:nvSpPr>
          <p:spPr bwMode="auto">
            <a:xfrm>
              <a:off x="584729" y="4011613"/>
              <a:ext cx="2641600"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0902" name="Line 22"/>
            <p:cNvSpPr>
              <a:spLocks noChangeShapeType="1"/>
            </p:cNvSpPr>
            <p:nvPr/>
          </p:nvSpPr>
          <p:spPr bwMode="auto">
            <a:xfrm>
              <a:off x="584729" y="4011613"/>
              <a:ext cx="2971800" cy="0"/>
            </a:xfrm>
            <a:prstGeom prst="line">
              <a:avLst/>
            </a:prstGeom>
            <a:noFill/>
            <a:ln w="28575">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0903" name="Line 23"/>
            <p:cNvSpPr>
              <a:spLocks noChangeShapeType="1"/>
            </p:cNvSpPr>
            <p:nvPr/>
          </p:nvSpPr>
          <p:spPr bwMode="auto">
            <a:xfrm flipV="1">
              <a:off x="2077508" y="3197225"/>
              <a:ext cx="297525" cy="808038"/>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0904" name="Freeform 24"/>
            <p:cNvSpPr>
              <a:spLocks/>
            </p:cNvSpPr>
            <p:nvPr/>
          </p:nvSpPr>
          <p:spPr bwMode="auto">
            <a:xfrm>
              <a:off x="2170378" y="3751263"/>
              <a:ext cx="189177" cy="260350"/>
            </a:xfrm>
            <a:custGeom>
              <a:avLst/>
              <a:gdLst>
                <a:gd name="T0" fmla="*/ 0 w 110"/>
                <a:gd name="T1" fmla="*/ 0 h 164"/>
                <a:gd name="T2" fmla="*/ 44 w 110"/>
                <a:gd name="T3" fmla="*/ 24 h 164"/>
                <a:gd name="T4" fmla="*/ 86 w 110"/>
                <a:gd name="T5" fmla="*/ 66 h 164"/>
                <a:gd name="T6" fmla="*/ 104 w 110"/>
                <a:gd name="T7" fmla="*/ 112 h 164"/>
                <a:gd name="T8" fmla="*/ 110 w 110"/>
                <a:gd name="T9" fmla="*/ 164 h 164"/>
              </a:gdLst>
              <a:ahLst/>
              <a:cxnLst>
                <a:cxn ang="0">
                  <a:pos x="T0" y="T1"/>
                </a:cxn>
                <a:cxn ang="0">
                  <a:pos x="T2" y="T3"/>
                </a:cxn>
                <a:cxn ang="0">
                  <a:pos x="T4" y="T5"/>
                </a:cxn>
                <a:cxn ang="0">
                  <a:pos x="T6" y="T7"/>
                </a:cxn>
                <a:cxn ang="0">
                  <a:pos x="T8" y="T9"/>
                </a:cxn>
              </a:cxnLst>
              <a:rect l="0" t="0" r="r" b="b"/>
              <a:pathLst>
                <a:path w="110" h="164">
                  <a:moveTo>
                    <a:pt x="0" y="0"/>
                  </a:moveTo>
                  <a:cubicBezTo>
                    <a:pt x="7" y="4"/>
                    <a:pt x="30" y="13"/>
                    <a:pt x="44" y="24"/>
                  </a:cubicBezTo>
                  <a:cubicBezTo>
                    <a:pt x="58" y="35"/>
                    <a:pt x="76" y="51"/>
                    <a:pt x="86" y="66"/>
                  </a:cubicBezTo>
                  <a:cubicBezTo>
                    <a:pt x="96" y="81"/>
                    <a:pt x="100" y="96"/>
                    <a:pt x="104" y="112"/>
                  </a:cubicBezTo>
                  <a:cubicBezTo>
                    <a:pt x="108" y="128"/>
                    <a:pt x="109" y="153"/>
                    <a:pt x="110" y="164"/>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0905" name="Text Box 25"/>
            <p:cNvSpPr txBox="1">
              <a:spLocks noChangeArrowheads="1"/>
            </p:cNvSpPr>
            <p:nvPr/>
          </p:nvSpPr>
          <p:spPr bwMode="auto">
            <a:xfrm>
              <a:off x="2044833" y="3319463"/>
              <a:ext cx="264987" cy="32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b="1" dirty="0">
                  <a:solidFill>
                    <a:srgbClr val="C00000"/>
                  </a:solidFill>
                  <a:latin typeface="Times New Roman" pitchFamily="18" charset="0"/>
                </a:rPr>
                <a:t>r</a:t>
              </a:r>
            </a:p>
          </p:txBody>
        </p:sp>
        <p:sp>
          <p:nvSpPr>
            <p:cNvPr id="250906" name="Text Box 26"/>
            <p:cNvSpPr txBox="1">
              <a:spLocks noChangeArrowheads="1"/>
            </p:cNvSpPr>
            <p:nvPr/>
          </p:nvSpPr>
          <p:spPr bwMode="auto">
            <a:xfrm>
              <a:off x="2287323" y="3646804"/>
              <a:ext cx="303226" cy="32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b="1" dirty="0">
                  <a:solidFill>
                    <a:srgbClr val="C00000"/>
                  </a:solidFill>
                  <a:latin typeface="Times New Roman" pitchFamily="18" charset="0"/>
                </a:rPr>
                <a:t>φ</a:t>
              </a:r>
            </a:p>
          </p:txBody>
        </p:sp>
        <p:sp>
          <p:nvSpPr>
            <p:cNvPr id="250907" name="Text Box 27"/>
            <p:cNvSpPr txBox="1">
              <a:spLocks noChangeArrowheads="1"/>
            </p:cNvSpPr>
            <p:nvPr/>
          </p:nvSpPr>
          <p:spPr bwMode="auto">
            <a:xfrm>
              <a:off x="2131880" y="2826579"/>
              <a:ext cx="626477" cy="32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b="1" dirty="0">
                  <a:solidFill>
                    <a:srgbClr val="C00000"/>
                  </a:solidFill>
                  <a:latin typeface="Times New Roman" pitchFamily="18" charset="0"/>
                  <a:sym typeface="Symbol" pitchFamily="18" charset="2"/>
                </a:rPr>
                <a:t>(r, φ)</a:t>
              </a:r>
              <a:endParaRPr kumimoji="1" lang="en-US" altLang="zh-CN" b="1" dirty="0">
                <a:solidFill>
                  <a:srgbClr val="C00000"/>
                </a:solidFill>
                <a:latin typeface="Times New Roman" pitchFamily="18" charset="0"/>
              </a:endParaRPr>
            </a:p>
          </p:txBody>
        </p:sp>
      </p:grpSp>
      <p:sp>
        <p:nvSpPr>
          <p:cNvPr id="250910" name="Text Box 30"/>
          <p:cNvSpPr txBox="1">
            <a:spLocks noChangeArrowheads="1"/>
          </p:cNvSpPr>
          <p:nvPr/>
        </p:nvSpPr>
        <p:spPr bwMode="auto">
          <a:xfrm>
            <a:off x="488505" y="5445224"/>
            <a:ext cx="9145016" cy="830997"/>
          </a:xfrm>
          <a:prstGeom prst="rect">
            <a:avLst/>
          </a:prstGeom>
          <a:solidFill>
            <a:srgbClr val="66FFFF"/>
          </a:solidFill>
          <a:ln>
            <a:solidFill>
              <a:srgbClr val="000066"/>
            </a:solidFill>
          </a:ln>
          <a:effectLst/>
        </p:spPr>
        <p:txBody>
          <a:bodyPr wrap="square">
            <a:spAutoFit/>
          </a:bodyPr>
          <a:lstStyle/>
          <a:p>
            <a:pPr algn="l"/>
            <a:r>
              <a:rPr lang="zh-CN" altLang="en-US" sz="2400" b="1" dirty="0" smtClean="0">
                <a:solidFill>
                  <a:srgbClr val="000066"/>
                </a:solidFill>
                <a:latin typeface="+mn-lt"/>
                <a:ea typeface="黑体" pitchFamily="2" charset="-122"/>
              </a:rPr>
              <a:t>不是码元越多越好。若</a:t>
            </a:r>
            <a:r>
              <a:rPr lang="zh-CN" altLang="en-US" sz="2400" b="1" dirty="0">
                <a:solidFill>
                  <a:srgbClr val="000066"/>
                </a:solidFill>
                <a:latin typeface="+mn-lt"/>
                <a:ea typeface="黑体" pitchFamily="2" charset="-122"/>
              </a:rPr>
              <a:t>每一个码元可表示的比特数越多，则在接收端</a:t>
            </a:r>
            <a:r>
              <a:rPr lang="zh-CN" altLang="en-US" sz="2400" b="1" dirty="0" smtClean="0">
                <a:solidFill>
                  <a:srgbClr val="000066"/>
                </a:solidFill>
                <a:latin typeface="+mn-lt"/>
                <a:ea typeface="黑体" pitchFamily="2" charset="-122"/>
              </a:rPr>
              <a:t>进行解调</a:t>
            </a:r>
            <a:r>
              <a:rPr lang="zh-CN" altLang="en-US" sz="2400" b="1" dirty="0">
                <a:solidFill>
                  <a:srgbClr val="000066"/>
                </a:solidFill>
                <a:latin typeface="+mn-lt"/>
                <a:ea typeface="黑体" pitchFamily="2" charset="-122"/>
              </a:rPr>
              <a:t>时要正确识别每一种状态就越</a:t>
            </a:r>
            <a:r>
              <a:rPr lang="zh-CN" altLang="en-US" sz="2400" b="1" dirty="0" smtClean="0">
                <a:solidFill>
                  <a:srgbClr val="000066"/>
                </a:solidFill>
                <a:latin typeface="+mn-lt"/>
                <a:ea typeface="黑体" pitchFamily="2" charset="-122"/>
              </a:rPr>
              <a:t>困难，出错率增加。 </a:t>
            </a:r>
            <a:endParaRPr lang="zh-CN" altLang="en-US" sz="2400" b="1" dirty="0">
              <a:solidFill>
                <a:srgbClr val="000066"/>
              </a:solidFill>
              <a:latin typeface="+mn-lt"/>
              <a:ea typeface="黑体" pitchFamily="2" charset="-122"/>
            </a:endParaRPr>
          </a:p>
        </p:txBody>
      </p:sp>
      <p:sp>
        <p:nvSpPr>
          <p:cNvPr id="250914" name="Text Box 34"/>
          <p:cNvSpPr txBox="1">
            <a:spLocks noChangeArrowheads="1"/>
          </p:cNvSpPr>
          <p:nvPr/>
        </p:nvSpPr>
        <p:spPr bwMode="auto">
          <a:xfrm>
            <a:off x="560512" y="1692097"/>
            <a:ext cx="1005403" cy="584775"/>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3200" b="1" dirty="0">
                <a:solidFill>
                  <a:srgbClr val="C00000"/>
                </a:solidFill>
                <a:latin typeface="+mn-lt"/>
                <a:ea typeface="黑体" pitchFamily="2" charset="-122"/>
              </a:rPr>
              <a:t>举例</a:t>
            </a:r>
          </a:p>
        </p:txBody>
      </p:sp>
      <p:sp>
        <p:nvSpPr>
          <p:cNvPr id="2" name="矩形 1"/>
          <p:cNvSpPr/>
          <p:nvPr/>
        </p:nvSpPr>
        <p:spPr>
          <a:xfrm>
            <a:off x="4088904" y="1702549"/>
            <a:ext cx="5472608" cy="1200329"/>
          </a:xfrm>
          <a:prstGeom prst="rect">
            <a:avLst/>
          </a:prstGeom>
          <a:solidFill>
            <a:srgbClr val="FFFF66"/>
          </a:solidFill>
          <a:ln>
            <a:solidFill>
              <a:srgbClr val="333399"/>
            </a:solidFill>
          </a:ln>
        </p:spPr>
        <p:txBody>
          <a:bodyPr wrap="square">
            <a:spAutoFit/>
          </a:bodyPr>
          <a:lstStyle/>
          <a:p>
            <a:r>
              <a:rPr lang="zh-CN" altLang="zh-CN" sz="2400" b="1" dirty="0">
                <a:latin typeface="+mn-lt"/>
                <a:ea typeface="黑体" pitchFamily="2" charset="-122"/>
              </a:rPr>
              <a:t>为了达到更高的信息传输速率，必须采用技术上更为复杂的多元制的振幅相位混合调制</a:t>
            </a:r>
            <a:r>
              <a:rPr lang="zh-CN" altLang="zh-CN" sz="2400" b="1" dirty="0" smtClean="0">
                <a:latin typeface="+mn-lt"/>
                <a:ea typeface="黑体" pitchFamily="2" charset="-122"/>
              </a:rPr>
              <a:t>方法</a:t>
            </a:r>
            <a:r>
              <a:rPr lang="zh-CN" altLang="en-US" sz="2400" b="1" dirty="0" smtClean="0">
                <a:latin typeface="+mn-lt"/>
                <a:ea typeface="黑体" pitchFamily="2" charset="-122"/>
              </a:rPr>
              <a:t>。</a:t>
            </a:r>
            <a:endParaRPr lang="zh-CN" altLang="en-US" sz="2400" b="1" dirty="0">
              <a:latin typeface="+mn-lt"/>
              <a:ea typeface="黑体" pitchFamily="2" charset="-122"/>
            </a:endParaRPr>
          </a:p>
        </p:txBody>
      </p:sp>
      <p:sp>
        <p:nvSpPr>
          <p:cNvPr id="4" name="TextBox 3"/>
          <p:cNvSpPr txBox="1"/>
          <p:nvPr/>
        </p:nvSpPr>
        <p:spPr>
          <a:xfrm>
            <a:off x="4088904" y="2982431"/>
            <a:ext cx="5472608" cy="2246769"/>
          </a:xfrm>
          <a:prstGeom prst="rect">
            <a:avLst/>
          </a:prstGeom>
          <a:noFill/>
        </p:spPr>
        <p:txBody>
          <a:bodyPr wrap="square" rtlCol="0">
            <a:spAutoFit/>
          </a:bodyPr>
          <a:lstStyle/>
          <a:p>
            <a:r>
              <a:rPr lang="zh-CN" altLang="en-US" sz="2000" b="1" dirty="0" smtClean="0">
                <a:solidFill>
                  <a:srgbClr val="000099"/>
                </a:solidFill>
                <a:latin typeface="+mn-lt"/>
                <a:ea typeface="黑体" pitchFamily="2" charset="-122"/>
              </a:rPr>
              <a:t>例如：</a:t>
            </a:r>
            <a:endParaRPr lang="en-US" altLang="zh-CN" sz="2000" b="1" dirty="0" smtClean="0">
              <a:solidFill>
                <a:srgbClr val="000099"/>
              </a:solidFill>
              <a:latin typeface="+mn-lt"/>
              <a:ea typeface="黑体" pitchFamily="2" charset="-122"/>
            </a:endParaRPr>
          </a:p>
          <a:p>
            <a:pPr marL="342900" indent="-342900">
              <a:buSzPct val="85000"/>
              <a:buFont typeface="Wingdings" pitchFamily="2" charset="2"/>
              <a:buChar char="n"/>
            </a:pPr>
            <a:r>
              <a:rPr lang="zh-CN" altLang="en-US" sz="2000" b="1" dirty="0" smtClean="0">
                <a:solidFill>
                  <a:srgbClr val="000099"/>
                </a:solidFill>
                <a:latin typeface="+mn-lt"/>
                <a:ea typeface="黑体" pitchFamily="2" charset="-122"/>
              </a:rPr>
              <a:t>可</a:t>
            </a:r>
            <a:r>
              <a:rPr lang="zh-CN" altLang="en-US" sz="2000" b="1" dirty="0">
                <a:solidFill>
                  <a:srgbClr val="000099"/>
                </a:solidFill>
                <a:latin typeface="+mn-lt"/>
                <a:ea typeface="黑体" pitchFamily="2" charset="-122"/>
              </a:rPr>
              <a:t>供选择的相位有 </a:t>
            </a:r>
            <a:r>
              <a:rPr lang="en-US" altLang="zh-CN" sz="2000" b="1" dirty="0">
                <a:solidFill>
                  <a:srgbClr val="000099"/>
                </a:solidFill>
                <a:latin typeface="+mn-lt"/>
                <a:ea typeface="黑体" pitchFamily="2" charset="-122"/>
              </a:rPr>
              <a:t>12 </a:t>
            </a:r>
            <a:r>
              <a:rPr lang="zh-CN" altLang="en-US" sz="2000" b="1" dirty="0">
                <a:solidFill>
                  <a:srgbClr val="000099"/>
                </a:solidFill>
                <a:latin typeface="+mn-lt"/>
                <a:ea typeface="黑体" pitchFamily="2" charset="-122"/>
              </a:rPr>
              <a:t>种</a:t>
            </a:r>
            <a:r>
              <a:rPr lang="zh-CN" altLang="en-US" sz="2000" b="1" dirty="0" smtClean="0">
                <a:solidFill>
                  <a:srgbClr val="000099"/>
                </a:solidFill>
                <a:latin typeface="+mn-lt"/>
                <a:ea typeface="黑体" pitchFamily="2" charset="-122"/>
              </a:rPr>
              <a:t>，而</a:t>
            </a:r>
            <a:r>
              <a:rPr lang="zh-CN" altLang="en-US" sz="2000" b="1" dirty="0">
                <a:solidFill>
                  <a:srgbClr val="000099"/>
                </a:solidFill>
                <a:latin typeface="+mn-lt"/>
                <a:ea typeface="黑体" pitchFamily="2" charset="-122"/>
              </a:rPr>
              <a:t>对于每一种相位有 </a:t>
            </a:r>
            <a:r>
              <a:rPr lang="en-US" altLang="zh-CN" sz="2000" b="1" dirty="0">
                <a:solidFill>
                  <a:srgbClr val="000099"/>
                </a:solidFill>
                <a:latin typeface="+mn-lt"/>
                <a:ea typeface="黑体" pitchFamily="2" charset="-122"/>
              </a:rPr>
              <a:t>1 </a:t>
            </a:r>
            <a:r>
              <a:rPr lang="zh-CN" altLang="en-US" sz="2000" b="1" dirty="0" smtClean="0">
                <a:solidFill>
                  <a:srgbClr val="000099"/>
                </a:solidFill>
                <a:latin typeface="+mn-lt"/>
                <a:ea typeface="黑体" pitchFamily="2" charset="-122"/>
              </a:rPr>
              <a:t>或 </a:t>
            </a:r>
            <a:r>
              <a:rPr lang="en-US" altLang="zh-CN" sz="2000" b="1" dirty="0" smtClean="0">
                <a:solidFill>
                  <a:srgbClr val="000099"/>
                </a:solidFill>
                <a:latin typeface="+mn-lt"/>
                <a:ea typeface="黑体" pitchFamily="2" charset="-122"/>
              </a:rPr>
              <a:t>2 </a:t>
            </a:r>
            <a:r>
              <a:rPr lang="zh-CN" altLang="en-US" sz="2000" b="1" dirty="0">
                <a:solidFill>
                  <a:srgbClr val="000099"/>
                </a:solidFill>
                <a:latin typeface="+mn-lt"/>
                <a:ea typeface="黑体" pitchFamily="2" charset="-122"/>
              </a:rPr>
              <a:t>种振幅可供选择</a:t>
            </a:r>
            <a:r>
              <a:rPr lang="zh-CN" altLang="en-US" sz="2000" b="1" dirty="0" smtClean="0">
                <a:solidFill>
                  <a:srgbClr val="000099"/>
                </a:solidFill>
                <a:latin typeface="+mn-lt"/>
                <a:ea typeface="黑体" pitchFamily="2" charset="-122"/>
              </a:rPr>
              <a:t>。总共有 </a:t>
            </a:r>
            <a:r>
              <a:rPr lang="en-US" altLang="zh-CN" sz="2000" b="1" dirty="0" smtClean="0">
                <a:solidFill>
                  <a:srgbClr val="000099"/>
                </a:solidFill>
                <a:latin typeface="+mn-lt"/>
                <a:ea typeface="黑体" pitchFamily="2" charset="-122"/>
              </a:rPr>
              <a:t>16 </a:t>
            </a:r>
            <a:r>
              <a:rPr lang="zh-CN" altLang="en-US" sz="2000" b="1" dirty="0" smtClean="0">
                <a:solidFill>
                  <a:srgbClr val="000099"/>
                </a:solidFill>
                <a:latin typeface="+mn-lt"/>
                <a:ea typeface="黑体" pitchFamily="2" charset="-122"/>
              </a:rPr>
              <a:t>种</a:t>
            </a:r>
            <a:r>
              <a:rPr lang="zh-CN" altLang="en-US" sz="2000" b="1" dirty="0">
                <a:solidFill>
                  <a:srgbClr val="000099"/>
                </a:solidFill>
                <a:latin typeface="+mn-lt"/>
                <a:ea typeface="黑体" pitchFamily="2" charset="-122"/>
              </a:rPr>
              <a:t>组</a:t>
            </a:r>
            <a:r>
              <a:rPr lang="zh-CN" altLang="en-US" sz="2000" b="1" dirty="0" smtClean="0">
                <a:solidFill>
                  <a:srgbClr val="000099"/>
                </a:solidFill>
                <a:latin typeface="+mn-lt"/>
                <a:ea typeface="黑体" pitchFamily="2" charset="-122"/>
              </a:rPr>
              <a:t>合，即 </a:t>
            </a:r>
            <a:r>
              <a:rPr lang="en-US" altLang="zh-CN" sz="2000" b="1" dirty="0" smtClean="0">
                <a:solidFill>
                  <a:srgbClr val="000099"/>
                </a:solidFill>
                <a:latin typeface="+mn-lt"/>
                <a:ea typeface="黑体" pitchFamily="2" charset="-122"/>
              </a:rPr>
              <a:t>16 </a:t>
            </a:r>
            <a:r>
              <a:rPr lang="zh-CN" altLang="en-US" sz="2000" b="1" dirty="0" smtClean="0">
                <a:solidFill>
                  <a:srgbClr val="000099"/>
                </a:solidFill>
                <a:latin typeface="+mn-lt"/>
                <a:ea typeface="黑体" pitchFamily="2" charset="-122"/>
              </a:rPr>
              <a:t>个码元。</a:t>
            </a:r>
            <a:endParaRPr lang="en-US" altLang="zh-CN" sz="2000" b="1" dirty="0" smtClean="0">
              <a:solidFill>
                <a:srgbClr val="000099"/>
              </a:solidFill>
              <a:latin typeface="+mn-lt"/>
              <a:ea typeface="黑体" pitchFamily="2" charset="-122"/>
            </a:endParaRPr>
          </a:p>
          <a:p>
            <a:pPr marL="342900" indent="-342900">
              <a:buSzPct val="85000"/>
              <a:buFont typeface="Wingdings" pitchFamily="2" charset="2"/>
              <a:buChar char="n"/>
            </a:pPr>
            <a:r>
              <a:rPr lang="zh-CN" altLang="en-US" sz="2000" b="1" dirty="0" smtClean="0">
                <a:solidFill>
                  <a:srgbClr val="000099"/>
                </a:solidFill>
                <a:latin typeface="+mn-lt"/>
                <a:ea typeface="黑体" pitchFamily="2" charset="-122"/>
              </a:rPr>
              <a:t>由于 </a:t>
            </a:r>
            <a:r>
              <a:rPr lang="en-US" altLang="zh-CN" sz="2000" b="1" dirty="0" smtClean="0">
                <a:solidFill>
                  <a:srgbClr val="000099"/>
                </a:solidFill>
                <a:latin typeface="+mn-lt"/>
                <a:ea typeface="黑体" pitchFamily="2" charset="-122"/>
              </a:rPr>
              <a:t>4 </a:t>
            </a:r>
            <a:r>
              <a:rPr lang="en-US" altLang="zh-CN" sz="2000" b="1" dirty="0">
                <a:solidFill>
                  <a:srgbClr val="000099"/>
                </a:solidFill>
                <a:latin typeface="+mn-lt"/>
                <a:ea typeface="黑体" pitchFamily="2" charset="-122"/>
              </a:rPr>
              <a:t>bit </a:t>
            </a:r>
            <a:r>
              <a:rPr lang="zh-CN" altLang="en-US" sz="2000" b="1" dirty="0">
                <a:solidFill>
                  <a:srgbClr val="000099"/>
                </a:solidFill>
                <a:latin typeface="+mn-lt"/>
                <a:ea typeface="黑体" pitchFamily="2" charset="-122"/>
              </a:rPr>
              <a:t>编码</a:t>
            </a:r>
            <a:r>
              <a:rPr lang="zh-CN" altLang="en-US" sz="2000" b="1" dirty="0" smtClean="0">
                <a:solidFill>
                  <a:srgbClr val="000099"/>
                </a:solidFill>
                <a:latin typeface="+mn-lt"/>
                <a:ea typeface="黑体" pitchFamily="2" charset="-122"/>
              </a:rPr>
              <a:t>共有 </a:t>
            </a:r>
            <a:r>
              <a:rPr lang="en-US" altLang="zh-CN" sz="2000" b="1" dirty="0" smtClean="0">
                <a:solidFill>
                  <a:srgbClr val="000099"/>
                </a:solidFill>
                <a:latin typeface="+mn-lt"/>
                <a:ea typeface="黑体" pitchFamily="2" charset="-122"/>
              </a:rPr>
              <a:t>16 </a:t>
            </a:r>
            <a:r>
              <a:rPr lang="zh-CN" altLang="en-US" sz="2000" b="1" dirty="0">
                <a:solidFill>
                  <a:srgbClr val="000099"/>
                </a:solidFill>
                <a:latin typeface="+mn-lt"/>
                <a:ea typeface="黑体" pitchFamily="2" charset="-122"/>
              </a:rPr>
              <a:t>种不同</a:t>
            </a:r>
            <a:r>
              <a:rPr lang="zh-CN" altLang="en-US" sz="2000" b="1" dirty="0" smtClean="0">
                <a:solidFill>
                  <a:srgbClr val="000099"/>
                </a:solidFill>
                <a:latin typeface="+mn-lt"/>
                <a:ea typeface="黑体" pitchFamily="2" charset="-122"/>
              </a:rPr>
              <a:t>的组合</a:t>
            </a:r>
            <a:r>
              <a:rPr lang="zh-CN" altLang="en-US" sz="2000" b="1" dirty="0">
                <a:solidFill>
                  <a:srgbClr val="000099"/>
                </a:solidFill>
                <a:latin typeface="+mn-lt"/>
                <a:ea typeface="黑体" pitchFamily="2" charset="-122"/>
              </a:rPr>
              <a:t>，因此这 </a:t>
            </a:r>
            <a:r>
              <a:rPr lang="en-US" altLang="zh-CN" sz="2000" b="1" dirty="0">
                <a:solidFill>
                  <a:srgbClr val="000099"/>
                </a:solidFill>
                <a:latin typeface="+mn-lt"/>
                <a:ea typeface="黑体" pitchFamily="2" charset="-122"/>
              </a:rPr>
              <a:t>16 </a:t>
            </a:r>
            <a:r>
              <a:rPr lang="zh-CN" altLang="en-US" sz="2000" b="1" dirty="0">
                <a:solidFill>
                  <a:srgbClr val="000099"/>
                </a:solidFill>
                <a:latin typeface="+mn-lt"/>
                <a:ea typeface="黑体" pitchFamily="2" charset="-122"/>
              </a:rPr>
              <a:t>个点中的</a:t>
            </a:r>
            <a:r>
              <a:rPr lang="zh-CN" altLang="en-US" sz="2000" b="1" dirty="0" smtClean="0">
                <a:solidFill>
                  <a:srgbClr val="000099"/>
                </a:solidFill>
                <a:latin typeface="+mn-lt"/>
                <a:ea typeface="黑体" pitchFamily="2" charset="-122"/>
              </a:rPr>
              <a:t>每个点</a:t>
            </a:r>
            <a:r>
              <a:rPr lang="zh-CN" altLang="en-US" sz="2000" b="1" dirty="0">
                <a:solidFill>
                  <a:srgbClr val="000099"/>
                </a:solidFill>
                <a:latin typeface="+mn-lt"/>
                <a:ea typeface="黑体" pitchFamily="2" charset="-122"/>
              </a:rPr>
              <a:t>可对应于一种 </a:t>
            </a:r>
            <a:r>
              <a:rPr lang="en-US" altLang="zh-CN" sz="2000" b="1" dirty="0" smtClean="0">
                <a:solidFill>
                  <a:srgbClr val="000099"/>
                </a:solidFill>
                <a:latin typeface="+mn-lt"/>
                <a:ea typeface="黑体" pitchFamily="2" charset="-122"/>
              </a:rPr>
              <a:t>4 </a:t>
            </a:r>
            <a:r>
              <a:rPr lang="en-US" altLang="zh-CN" sz="2000" b="1" dirty="0">
                <a:solidFill>
                  <a:srgbClr val="000099"/>
                </a:solidFill>
                <a:latin typeface="+mn-lt"/>
                <a:ea typeface="黑体" pitchFamily="2" charset="-122"/>
              </a:rPr>
              <a:t>bit </a:t>
            </a:r>
            <a:r>
              <a:rPr lang="zh-CN" altLang="en-US" sz="2000" b="1" dirty="0">
                <a:solidFill>
                  <a:srgbClr val="000099"/>
                </a:solidFill>
                <a:latin typeface="+mn-lt"/>
                <a:ea typeface="黑体" pitchFamily="2" charset="-122"/>
              </a:rPr>
              <a:t>的编码</a:t>
            </a:r>
            <a:r>
              <a:rPr lang="zh-CN" altLang="en-US" sz="2000" b="1" dirty="0" smtClean="0">
                <a:solidFill>
                  <a:srgbClr val="000099"/>
                </a:solidFill>
                <a:latin typeface="+mn-lt"/>
                <a:ea typeface="黑体" pitchFamily="2" charset="-122"/>
              </a:rPr>
              <a:t>。数据传输率可提高 </a:t>
            </a:r>
            <a:r>
              <a:rPr lang="en-US" altLang="zh-CN" sz="2000" b="1" dirty="0" smtClean="0">
                <a:solidFill>
                  <a:srgbClr val="000099"/>
                </a:solidFill>
                <a:latin typeface="+mn-lt"/>
                <a:ea typeface="黑体" pitchFamily="2" charset="-122"/>
              </a:rPr>
              <a:t>4 </a:t>
            </a:r>
            <a:r>
              <a:rPr lang="zh-CN" altLang="en-US" sz="2000" b="1" dirty="0" smtClean="0">
                <a:solidFill>
                  <a:srgbClr val="000099"/>
                </a:solidFill>
                <a:latin typeface="+mn-lt"/>
                <a:ea typeface="黑体" pitchFamily="2" charset="-122"/>
              </a:rPr>
              <a:t>倍。 </a:t>
            </a:r>
            <a:endParaRPr lang="zh-CN" altLang="en-US" sz="2000" b="1" dirty="0">
              <a:solidFill>
                <a:srgbClr val="000099"/>
              </a:solidFill>
              <a:latin typeface="+mn-lt"/>
              <a:ea typeface="黑体" pitchFamily="2" charset="-122"/>
            </a:endParaRPr>
          </a:p>
        </p:txBody>
      </p:sp>
    </p:spTree>
    <p:extLst>
      <p:ext uri="{BB962C8B-B14F-4D97-AF65-F5344CB8AC3E}">
        <p14:creationId xmlns:p14="http://schemas.microsoft.com/office/powerpoint/2010/main" val="366687778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常用</a:t>
            </a:r>
            <a:r>
              <a:rPr lang="zh-CN" altLang="en-US" dirty="0" smtClean="0"/>
              <a:t>的基带</a:t>
            </a:r>
            <a:r>
              <a:rPr lang="zh-CN" altLang="en-US" dirty="0" smtClean="0"/>
              <a:t>编码方式</a:t>
            </a:r>
            <a:endParaRPr lang="zh-CN" altLang="en-US" dirty="0"/>
          </a:p>
        </p:txBody>
      </p:sp>
      <p:sp>
        <p:nvSpPr>
          <p:cNvPr id="3" name="内容占位符 2"/>
          <p:cNvSpPr>
            <a:spLocks noGrp="1"/>
          </p:cNvSpPr>
          <p:nvPr>
            <p:ph idx="1"/>
          </p:nvPr>
        </p:nvSpPr>
        <p:spPr/>
        <p:txBody>
          <a:bodyPr/>
          <a:lstStyle/>
          <a:p>
            <a:r>
              <a:rPr lang="zh-CN" altLang="zh-CN" dirty="0">
                <a:solidFill>
                  <a:srgbClr val="FF0000"/>
                </a:solidFill>
              </a:rPr>
              <a:t>不归零制：</a:t>
            </a:r>
            <a:r>
              <a:rPr lang="zh-CN" altLang="zh-CN" dirty="0"/>
              <a:t>正电平</a:t>
            </a:r>
            <a:r>
              <a:rPr lang="zh-CN" altLang="zh-CN" dirty="0" smtClean="0"/>
              <a:t>代表</a:t>
            </a:r>
            <a:r>
              <a:rPr lang="en-US" altLang="zh-CN" dirty="0" smtClean="0"/>
              <a:t> 1</a:t>
            </a:r>
            <a:r>
              <a:rPr lang="zh-CN" altLang="zh-CN" dirty="0"/>
              <a:t>，负电</a:t>
            </a:r>
            <a:r>
              <a:rPr lang="zh-CN" altLang="zh-CN" dirty="0" smtClean="0"/>
              <a:t>平代表</a:t>
            </a:r>
            <a:r>
              <a:rPr lang="en-US" altLang="zh-CN" dirty="0" smtClean="0"/>
              <a:t> 0</a:t>
            </a:r>
            <a:r>
              <a:rPr lang="zh-CN" altLang="zh-CN" dirty="0"/>
              <a:t>。</a:t>
            </a:r>
          </a:p>
          <a:p>
            <a:r>
              <a:rPr lang="zh-CN" altLang="zh-CN" dirty="0">
                <a:solidFill>
                  <a:srgbClr val="FF0000"/>
                </a:solidFill>
              </a:rPr>
              <a:t>归零制：</a:t>
            </a:r>
            <a:r>
              <a:rPr lang="zh-CN" altLang="zh-CN" dirty="0"/>
              <a:t>正脉冲</a:t>
            </a:r>
            <a:r>
              <a:rPr lang="zh-CN" altLang="zh-CN" dirty="0" smtClean="0"/>
              <a:t>代表</a:t>
            </a:r>
            <a:r>
              <a:rPr lang="en-US" altLang="zh-CN" dirty="0" smtClean="0"/>
              <a:t> 1</a:t>
            </a:r>
            <a:r>
              <a:rPr lang="zh-CN" altLang="zh-CN" dirty="0"/>
              <a:t>，负脉冲</a:t>
            </a:r>
            <a:r>
              <a:rPr lang="zh-CN" altLang="zh-CN" dirty="0" smtClean="0"/>
              <a:t>代表</a:t>
            </a:r>
            <a:r>
              <a:rPr lang="en-US" altLang="zh-CN" dirty="0" smtClean="0"/>
              <a:t> 0</a:t>
            </a:r>
            <a:r>
              <a:rPr lang="zh-CN" altLang="zh-CN" dirty="0"/>
              <a:t>。</a:t>
            </a:r>
          </a:p>
          <a:p>
            <a:r>
              <a:rPr lang="zh-CN" altLang="zh-CN" dirty="0">
                <a:solidFill>
                  <a:srgbClr val="FF0000"/>
                </a:solidFill>
              </a:rPr>
              <a:t>曼彻斯特编码：</a:t>
            </a:r>
            <a:r>
              <a:rPr lang="zh-CN" altLang="zh-CN" dirty="0"/>
              <a:t>位周期中心的向上跳变</a:t>
            </a:r>
            <a:r>
              <a:rPr lang="zh-CN" altLang="zh-CN" dirty="0" smtClean="0"/>
              <a:t>代表</a:t>
            </a:r>
            <a:r>
              <a:rPr lang="en-US" altLang="zh-CN" dirty="0" smtClean="0"/>
              <a:t> 0</a:t>
            </a:r>
            <a:r>
              <a:rPr lang="zh-CN" altLang="zh-CN" dirty="0"/>
              <a:t>，位周期中心的向下跳变</a:t>
            </a:r>
            <a:r>
              <a:rPr lang="zh-CN" altLang="zh-CN" dirty="0" smtClean="0"/>
              <a:t>代表</a:t>
            </a:r>
            <a:r>
              <a:rPr lang="en-US" altLang="zh-CN" dirty="0" smtClean="0"/>
              <a:t> 1</a:t>
            </a:r>
            <a:r>
              <a:rPr lang="zh-CN" altLang="zh-CN" dirty="0"/>
              <a:t>。但也可反过来定义。</a:t>
            </a:r>
          </a:p>
          <a:p>
            <a:r>
              <a:rPr lang="zh-CN" altLang="zh-CN" dirty="0">
                <a:solidFill>
                  <a:srgbClr val="FF0000"/>
                </a:solidFill>
              </a:rPr>
              <a:t>差分曼彻斯特编码：</a:t>
            </a:r>
            <a:r>
              <a:rPr lang="zh-CN" altLang="zh-CN" dirty="0"/>
              <a:t>在每一位的中心处始终都有跳变。位开始边界有跳变</a:t>
            </a:r>
            <a:r>
              <a:rPr lang="zh-CN" altLang="zh-CN" dirty="0" smtClean="0"/>
              <a:t>代表</a:t>
            </a:r>
            <a:r>
              <a:rPr lang="en-US" altLang="zh-CN" dirty="0" smtClean="0"/>
              <a:t> 0</a:t>
            </a:r>
            <a:r>
              <a:rPr lang="zh-CN" altLang="zh-CN" dirty="0"/>
              <a:t>，而位开始边界没有跳变</a:t>
            </a:r>
            <a:r>
              <a:rPr lang="zh-CN" altLang="zh-CN" dirty="0" smtClean="0"/>
              <a:t>代表</a:t>
            </a:r>
            <a:r>
              <a:rPr lang="en-US" altLang="zh-CN" dirty="0" smtClean="0"/>
              <a:t> 1</a:t>
            </a:r>
            <a:r>
              <a:rPr lang="zh-CN" altLang="zh-CN" dirty="0"/>
              <a:t>。</a:t>
            </a:r>
          </a:p>
          <a:p>
            <a:endParaRPr lang="zh-CN" altLang="en-US" dirty="0"/>
          </a:p>
        </p:txBody>
      </p:sp>
    </p:spTree>
    <p:extLst>
      <p:ext uri="{BB962C8B-B14F-4D97-AF65-F5344CB8AC3E}">
        <p14:creationId xmlns:p14="http://schemas.microsoft.com/office/powerpoint/2010/main" val="97642434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常用编码方式</a:t>
            </a:r>
            <a:endParaRPr lang="zh-CN" altLang="en-US" dirty="0"/>
          </a:p>
        </p:txBody>
      </p:sp>
      <p:grpSp>
        <p:nvGrpSpPr>
          <p:cNvPr id="67" name="组合 66"/>
          <p:cNvGrpSpPr/>
          <p:nvPr/>
        </p:nvGrpSpPr>
        <p:grpSpPr>
          <a:xfrm>
            <a:off x="581859" y="1380600"/>
            <a:ext cx="8979653" cy="4208640"/>
            <a:chOff x="581859" y="1380600"/>
            <a:chExt cx="8979653" cy="4208640"/>
          </a:xfrm>
        </p:grpSpPr>
        <p:sp>
          <p:nvSpPr>
            <p:cNvPr id="5" name="Rectangle 6"/>
            <p:cNvSpPr>
              <a:spLocks noChangeArrowheads="1"/>
            </p:cNvSpPr>
            <p:nvPr/>
          </p:nvSpPr>
          <p:spPr bwMode="auto">
            <a:xfrm>
              <a:off x="581859" y="2326798"/>
              <a:ext cx="1450719"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2400" b="1" dirty="0" smtClean="0">
                  <a:solidFill>
                    <a:srgbClr val="000099"/>
                  </a:solidFill>
                  <a:latin typeface="+mn-lt"/>
                  <a:ea typeface="黑体" pitchFamily="2" charset="-122"/>
                </a:rPr>
                <a:t>不归零制</a:t>
              </a:r>
              <a:endParaRPr kumimoji="1" lang="zh-CN" altLang="en-US" sz="2400" b="1" dirty="0">
                <a:solidFill>
                  <a:srgbClr val="000099"/>
                </a:solidFill>
                <a:latin typeface="+mn-lt"/>
                <a:ea typeface="黑体" pitchFamily="2" charset="-122"/>
              </a:endParaRPr>
            </a:p>
          </p:txBody>
        </p:sp>
        <p:sp>
          <p:nvSpPr>
            <p:cNvPr id="6" name="Rectangle 7"/>
            <p:cNvSpPr>
              <a:spLocks noChangeArrowheads="1"/>
            </p:cNvSpPr>
            <p:nvPr/>
          </p:nvSpPr>
          <p:spPr bwMode="auto">
            <a:xfrm>
              <a:off x="612316" y="4122038"/>
              <a:ext cx="142026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2400" b="1" dirty="0">
                  <a:solidFill>
                    <a:srgbClr val="000099"/>
                  </a:solidFill>
                  <a:latin typeface="+mn-lt"/>
                  <a:ea typeface="黑体" pitchFamily="2" charset="-122"/>
                </a:rPr>
                <a:t>曼彻斯特</a:t>
              </a:r>
            </a:p>
          </p:txBody>
        </p:sp>
        <p:sp>
          <p:nvSpPr>
            <p:cNvPr id="7" name="Rectangle 8"/>
            <p:cNvSpPr>
              <a:spLocks noChangeArrowheads="1"/>
            </p:cNvSpPr>
            <p:nvPr/>
          </p:nvSpPr>
          <p:spPr bwMode="auto">
            <a:xfrm>
              <a:off x="8098451" y="1430383"/>
              <a:ext cx="720633" cy="4070349"/>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8" name="Rectangle 9"/>
            <p:cNvSpPr>
              <a:spLocks noChangeArrowheads="1"/>
            </p:cNvSpPr>
            <p:nvPr/>
          </p:nvSpPr>
          <p:spPr bwMode="auto">
            <a:xfrm>
              <a:off x="3579275" y="1430383"/>
              <a:ext cx="751616" cy="4070349"/>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9" name="Rectangle 10"/>
            <p:cNvSpPr>
              <a:spLocks noChangeArrowheads="1"/>
            </p:cNvSpPr>
            <p:nvPr/>
          </p:nvSpPr>
          <p:spPr bwMode="auto">
            <a:xfrm>
              <a:off x="5090095" y="1425619"/>
              <a:ext cx="731598" cy="4077429"/>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10" name="Rectangle 11"/>
            <p:cNvSpPr>
              <a:spLocks noChangeArrowheads="1"/>
            </p:cNvSpPr>
            <p:nvPr/>
          </p:nvSpPr>
          <p:spPr bwMode="auto">
            <a:xfrm>
              <a:off x="6604736" y="1425619"/>
              <a:ext cx="713017" cy="4077429"/>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11" name="Rectangle 12"/>
            <p:cNvSpPr>
              <a:spLocks noChangeArrowheads="1"/>
            </p:cNvSpPr>
            <p:nvPr/>
          </p:nvSpPr>
          <p:spPr bwMode="auto">
            <a:xfrm>
              <a:off x="2094102" y="1418724"/>
              <a:ext cx="720123" cy="4082008"/>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12" name="Rectangle 13"/>
            <p:cNvSpPr>
              <a:spLocks noChangeArrowheads="1"/>
            </p:cNvSpPr>
            <p:nvPr/>
          </p:nvSpPr>
          <p:spPr bwMode="auto">
            <a:xfrm>
              <a:off x="2267281" y="1490708"/>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latin typeface="Arial Rounded MT Bold" pitchFamily="34" charset="0"/>
                </a:rPr>
                <a:t>1</a:t>
              </a:r>
            </a:p>
          </p:txBody>
        </p:sp>
        <p:sp>
          <p:nvSpPr>
            <p:cNvPr id="13" name="Rectangle 14"/>
            <p:cNvSpPr>
              <a:spLocks noChangeArrowheads="1"/>
            </p:cNvSpPr>
            <p:nvPr/>
          </p:nvSpPr>
          <p:spPr bwMode="auto">
            <a:xfrm>
              <a:off x="9004886" y="1490708"/>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latin typeface="Arial Rounded MT Bold" pitchFamily="34" charset="0"/>
                </a:rPr>
                <a:t>1</a:t>
              </a:r>
            </a:p>
          </p:txBody>
        </p:sp>
        <p:sp>
          <p:nvSpPr>
            <p:cNvPr id="14" name="Rectangle 15"/>
            <p:cNvSpPr>
              <a:spLocks noChangeArrowheads="1"/>
            </p:cNvSpPr>
            <p:nvPr/>
          </p:nvSpPr>
          <p:spPr bwMode="auto">
            <a:xfrm>
              <a:off x="5307467" y="1490708"/>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Arial Rounded MT Bold" pitchFamily="34" charset="0"/>
                </a:rPr>
                <a:t>1</a:t>
              </a:r>
            </a:p>
          </p:txBody>
        </p:sp>
        <p:sp>
          <p:nvSpPr>
            <p:cNvPr id="15" name="Rectangle 16"/>
            <p:cNvSpPr>
              <a:spLocks noChangeArrowheads="1"/>
            </p:cNvSpPr>
            <p:nvPr/>
          </p:nvSpPr>
          <p:spPr bwMode="auto">
            <a:xfrm>
              <a:off x="8249377" y="1490708"/>
              <a:ext cx="298450"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2000" b="1">
                  <a:latin typeface="Arial Rounded MT Bold" pitchFamily="34" charset="0"/>
                </a:rPr>
                <a:t>1</a:t>
              </a:r>
            </a:p>
          </p:txBody>
        </p:sp>
        <p:sp>
          <p:nvSpPr>
            <p:cNvPr id="16" name="Rectangle 17"/>
            <p:cNvSpPr>
              <a:spLocks noChangeArrowheads="1"/>
            </p:cNvSpPr>
            <p:nvPr/>
          </p:nvSpPr>
          <p:spPr bwMode="auto">
            <a:xfrm>
              <a:off x="7539715" y="1490708"/>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Arial Rounded MT Bold" pitchFamily="34" charset="0"/>
                </a:rPr>
                <a:t>1</a:t>
              </a:r>
            </a:p>
          </p:txBody>
        </p:sp>
        <p:sp>
          <p:nvSpPr>
            <p:cNvPr id="17" name="Rectangle 18"/>
            <p:cNvSpPr>
              <a:spLocks noChangeArrowheads="1"/>
            </p:cNvSpPr>
            <p:nvPr/>
          </p:nvSpPr>
          <p:spPr bwMode="auto">
            <a:xfrm>
              <a:off x="3028222" y="1490708"/>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Arial Rounded MT Bold" pitchFamily="34" charset="0"/>
                </a:rPr>
                <a:t>0</a:t>
              </a:r>
            </a:p>
          </p:txBody>
        </p:sp>
        <p:sp>
          <p:nvSpPr>
            <p:cNvPr id="18" name="Rectangle 19"/>
            <p:cNvSpPr>
              <a:spLocks noChangeArrowheads="1"/>
            </p:cNvSpPr>
            <p:nvPr/>
          </p:nvSpPr>
          <p:spPr bwMode="auto">
            <a:xfrm>
              <a:off x="3820310" y="1490708"/>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a:latin typeface="Arial Rounded MT Bold" pitchFamily="34" charset="0"/>
                </a:rPr>
                <a:t>0</a:t>
              </a:r>
            </a:p>
          </p:txBody>
        </p:sp>
        <p:sp>
          <p:nvSpPr>
            <p:cNvPr id="19" name="Rectangle 20"/>
            <p:cNvSpPr>
              <a:spLocks noChangeArrowheads="1"/>
            </p:cNvSpPr>
            <p:nvPr/>
          </p:nvSpPr>
          <p:spPr bwMode="auto">
            <a:xfrm>
              <a:off x="4540390" y="1490708"/>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Arial Rounded MT Bold" pitchFamily="34" charset="0"/>
                </a:rPr>
                <a:t>0</a:t>
              </a:r>
            </a:p>
          </p:txBody>
        </p:sp>
        <p:sp>
          <p:nvSpPr>
            <p:cNvPr id="20" name="Rectangle 21"/>
            <p:cNvSpPr>
              <a:spLocks noChangeArrowheads="1"/>
            </p:cNvSpPr>
            <p:nvPr/>
          </p:nvSpPr>
          <p:spPr bwMode="auto">
            <a:xfrm>
              <a:off x="6052558" y="1490708"/>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Arial Rounded MT Bold" pitchFamily="34" charset="0"/>
                </a:rPr>
                <a:t>0</a:t>
              </a:r>
            </a:p>
          </p:txBody>
        </p:sp>
        <p:sp>
          <p:nvSpPr>
            <p:cNvPr id="21" name="Rectangle 22"/>
            <p:cNvSpPr>
              <a:spLocks noChangeArrowheads="1"/>
            </p:cNvSpPr>
            <p:nvPr/>
          </p:nvSpPr>
          <p:spPr bwMode="auto">
            <a:xfrm>
              <a:off x="6772638" y="1490708"/>
              <a:ext cx="335029"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2000" b="1" dirty="0">
                  <a:latin typeface="Arial Rounded MT Bold" pitchFamily="34" charset="0"/>
                </a:rPr>
                <a:t>0</a:t>
              </a:r>
            </a:p>
          </p:txBody>
        </p:sp>
        <p:grpSp>
          <p:nvGrpSpPr>
            <p:cNvPr id="66" name="组合 65"/>
            <p:cNvGrpSpPr/>
            <p:nvPr/>
          </p:nvGrpSpPr>
          <p:grpSpPr>
            <a:xfrm>
              <a:off x="2060906" y="2145700"/>
              <a:ext cx="7475110" cy="704406"/>
              <a:chOff x="2060906" y="2145700"/>
              <a:chExt cx="7475110" cy="704406"/>
            </a:xfrm>
          </p:grpSpPr>
          <p:sp>
            <p:nvSpPr>
              <p:cNvPr id="23" name="Freeform 24"/>
              <p:cNvSpPr>
                <a:spLocks/>
              </p:cNvSpPr>
              <p:nvPr/>
            </p:nvSpPr>
            <p:spPr bwMode="auto">
              <a:xfrm>
                <a:off x="2060906" y="2154468"/>
                <a:ext cx="7475110" cy="695638"/>
              </a:xfrm>
              <a:custGeom>
                <a:avLst/>
                <a:gdLst>
                  <a:gd name="T0" fmla="*/ 0 w 4728"/>
                  <a:gd name="T1" fmla="*/ 0 h 953"/>
                  <a:gd name="T2" fmla="*/ 486 w 4728"/>
                  <a:gd name="T3" fmla="*/ 0 h 953"/>
                  <a:gd name="T4" fmla="*/ 486 w 4728"/>
                  <a:gd name="T5" fmla="*/ 952 h 953"/>
                  <a:gd name="T6" fmla="*/ 1924 w 4728"/>
                  <a:gd name="T7" fmla="*/ 952 h 953"/>
                  <a:gd name="T8" fmla="*/ 1924 w 4728"/>
                  <a:gd name="T9" fmla="*/ 0 h 953"/>
                  <a:gd name="T10" fmla="*/ 2410 w 4728"/>
                  <a:gd name="T11" fmla="*/ 0 h 953"/>
                  <a:gd name="T12" fmla="*/ 2410 w 4728"/>
                  <a:gd name="T13" fmla="*/ 952 h 953"/>
                  <a:gd name="T14" fmla="*/ 3372 w 4728"/>
                  <a:gd name="T15" fmla="*/ 952 h 953"/>
                  <a:gd name="T16" fmla="*/ 3372 w 4728"/>
                  <a:gd name="T17" fmla="*/ 0 h 953"/>
                  <a:gd name="T18" fmla="*/ 4727 w 4728"/>
                  <a:gd name="T19" fmla="*/ 0 h 953"/>
                  <a:gd name="connsiteX0" fmla="*/ 0 w 10079"/>
                  <a:gd name="connsiteY0" fmla="*/ 0 h 9990"/>
                  <a:gd name="connsiteX1" fmla="*/ 1028 w 10079"/>
                  <a:gd name="connsiteY1" fmla="*/ 0 h 9990"/>
                  <a:gd name="connsiteX2" fmla="*/ 1028 w 10079"/>
                  <a:gd name="connsiteY2" fmla="*/ 9990 h 9990"/>
                  <a:gd name="connsiteX3" fmla="*/ 4069 w 10079"/>
                  <a:gd name="connsiteY3" fmla="*/ 9990 h 9990"/>
                  <a:gd name="connsiteX4" fmla="*/ 4069 w 10079"/>
                  <a:gd name="connsiteY4" fmla="*/ 0 h 9990"/>
                  <a:gd name="connsiteX5" fmla="*/ 5097 w 10079"/>
                  <a:gd name="connsiteY5" fmla="*/ 0 h 9990"/>
                  <a:gd name="connsiteX6" fmla="*/ 5097 w 10079"/>
                  <a:gd name="connsiteY6" fmla="*/ 9990 h 9990"/>
                  <a:gd name="connsiteX7" fmla="*/ 7132 w 10079"/>
                  <a:gd name="connsiteY7" fmla="*/ 9990 h 9990"/>
                  <a:gd name="connsiteX8" fmla="*/ 7132 w 10079"/>
                  <a:gd name="connsiteY8" fmla="*/ 0 h 9990"/>
                  <a:gd name="connsiteX9" fmla="*/ 10079 w 10079"/>
                  <a:gd name="connsiteY9" fmla="*/ 0 h 9990"/>
                  <a:gd name="connsiteX0" fmla="*/ 0 w 10020"/>
                  <a:gd name="connsiteY0" fmla="*/ 0 h 10000"/>
                  <a:gd name="connsiteX1" fmla="*/ 1020 w 10020"/>
                  <a:gd name="connsiteY1" fmla="*/ 0 h 10000"/>
                  <a:gd name="connsiteX2" fmla="*/ 1020 w 10020"/>
                  <a:gd name="connsiteY2" fmla="*/ 10000 h 10000"/>
                  <a:gd name="connsiteX3" fmla="*/ 4037 w 10020"/>
                  <a:gd name="connsiteY3" fmla="*/ 10000 h 10000"/>
                  <a:gd name="connsiteX4" fmla="*/ 4037 w 10020"/>
                  <a:gd name="connsiteY4" fmla="*/ 0 h 10000"/>
                  <a:gd name="connsiteX5" fmla="*/ 5057 w 10020"/>
                  <a:gd name="connsiteY5" fmla="*/ 0 h 10000"/>
                  <a:gd name="connsiteX6" fmla="*/ 5057 w 10020"/>
                  <a:gd name="connsiteY6" fmla="*/ 10000 h 10000"/>
                  <a:gd name="connsiteX7" fmla="*/ 7076 w 10020"/>
                  <a:gd name="connsiteY7" fmla="*/ 10000 h 10000"/>
                  <a:gd name="connsiteX8" fmla="*/ 7076 w 10020"/>
                  <a:gd name="connsiteY8" fmla="*/ 0 h 10000"/>
                  <a:gd name="connsiteX9" fmla="*/ 10020 w 10020"/>
                  <a:gd name="connsiteY9"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20" h="10000">
                    <a:moveTo>
                      <a:pt x="0" y="0"/>
                    </a:moveTo>
                    <a:lnTo>
                      <a:pt x="1020" y="0"/>
                    </a:lnTo>
                    <a:lnTo>
                      <a:pt x="1020" y="10000"/>
                    </a:lnTo>
                    <a:lnTo>
                      <a:pt x="4037" y="10000"/>
                    </a:lnTo>
                    <a:lnTo>
                      <a:pt x="4037" y="0"/>
                    </a:lnTo>
                    <a:lnTo>
                      <a:pt x="5057" y="0"/>
                    </a:lnTo>
                    <a:lnTo>
                      <a:pt x="5057" y="10000"/>
                    </a:lnTo>
                    <a:lnTo>
                      <a:pt x="7076" y="10000"/>
                    </a:lnTo>
                    <a:lnTo>
                      <a:pt x="7076" y="0"/>
                    </a:lnTo>
                    <a:lnTo>
                      <a:pt x="10020"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p>
            </p:txBody>
          </p:sp>
          <p:sp>
            <p:nvSpPr>
              <p:cNvPr id="24" name="Line 25"/>
              <p:cNvSpPr>
                <a:spLocks noChangeShapeType="1"/>
              </p:cNvSpPr>
              <p:nvPr/>
            </p:nvSpPr>
            <p:spPr bwMode="auto">
              <a:xfrm flipV="1">
                <a:off x="6583655" y="2778465"/>
                <a:ext cx="0" cy="642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5" name="Line 26"/>
              <p:cNvSpPr>
                <a:spLocks noChangeShapeType="1"/>
              </p:cNvSpPr>
              <p:nvPr/>
            </p:nvSpPr>
            <p:spPr bwMode="auto">
              <a:xfrm flipV="1">
                <a:off x="8078714" y="2145700"/>
                <a:ext cx="0" cy="642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6" name="Line 27"/>
              <p:cNvSpPr>
                <a:spLocks noChangeShapeType="1"/>
              </p:cNvSpPr>
              <p:nvPr/>
            </p:nvSpPr>
            <p:spPr bwMode="auto">
              <a:xfrm flipV="1">
                <a:off x="8828592" y="2155199"/>
                <a:ext cx="0" cy="642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7" name="Line 28"/>
              <p:cNvSpPr>
                <a:spLocks noChangeShapeType="1"/>
              </p:cNvSpPr>
              <p:nvPr/>
            </p:nvSpPr>
            <p:spPr bwMode="auto">
              <a:xfrm flipV="1">
                <a:off x="4330891" y="2777004"/>
                <a:ext cx="0" cy="642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28" name="Line 29"/>
              <p:cNvSpPr>
                <a:spLocks noChangeShapeType="1"/>
              </p:cNvSpPr>
              <p:nvPr/>
            </p:nvSpPr>
            <p:spPr bwMode="auto">
              <a:xfrm flipV="1">
                <a:off x="3570055" y="2777734"/>
                <a:ext cx="0" cy="642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grpSp>
        <p:sp>
          <p:nvSpPr>
            <p:cNvPr id="29" name="Freeform 30"/>
            <p:cNvSpPr>
              <a:spLocks/>
            </p:cNvSpPr>
            <p:nvPr/>
          </p:nvSpPr>
          <p:spPr bwMode="auto">
            <a:xfrm>
              <a:off x="2062492" y="3988564"/>
              <a:ext cx="7473339" cy="690711"/>
            </a:xfrm>
            <a:custGeom>
              <a:avLst/>
              <a:gdLst>
                <a:gd name="T0" fmla="*/ 0 w 4401"/>
                <a:gd name="T1" fmla="*/ 0 h 245"/>
                <a:gd name="T2" fmla="*/ 222 w 4401"/>
                <a:gd name="T3" fmla="*/ 0 h 245"/>
                <a:gd name="T4" fmla="*/ 222 w 4401"/>
                <a:gd name="T5" fmla="*/ 245 h 245"/>
                <a:gd name="T6" fmla="*/ 676 w 4401"/>
                <a:gd name="T7" fmla="*/ 245 h 245"/>
                <a:gd name="T8" fmla="*/ 676 w 4401"/>
                <a:gd name="T9" fmla="*/ 0 h 245"/>
                <a:gd name="T10" fmla="*/ 898 w 4401"/>
                <a:gd name="T11" fmla="*/ 0 h 245"/>
                <a:gd name="T12" fmla="*/ 898 w 4401"/>
                <a:gd name="T13" fmla="*/ 245 h 245"/>
                <a:gd name="T14" fmla="*/ 1129 w 4401"/>
                <a:gd name="T15" fmla="*/ 245 h 245"/>
                <a:gd name="T16" fmla="*/ 1129 w 4401"/>
                <a:gd name="T17" fmla="*/ 0 h 245"/>
                <a:gd name="T18" fmla="*/ 1351 w 4401"/>
                <a:gd name="T19" fmla="*/ 0 h 245"/>
                <a:gd name="T20" fmla="*/ 1351 w 4401"/>
                <a:gd name="T21" fmla="*/ 245 h 245"/>
                <a:gd name="T22" fmla="*/ 1573 w 4401"/>
                <a:gd name="T23" fmla="*/ 245 h 245"/>
                <a:gd name="T24" fmla="*/ 1573 w 4401"/>
                <a:gd name="T25" fmla="*/ 0 h 245"/>
                <a:gd name="T26" fmla="*/ 2027 w 4401"/>
                <a:gd name="T27" fmla="*/ 0 h 245"/>
                <a:gd name="T28" fmla="*/ 2027 w 4401"/>
                <a:gd name="T29" fmla="*/ 245 h 245"/>
                <a:gd name="T30" fmla="*/ 2471 w 4401"/>
                <a:gd name="T31" fmla="*/ 245 h 245"/>
                <a:gd name="T32" fmla="*/ 2471 w 4401"/>
                <a:gd name="T33" fmla="*/ 3 h 245"/>
                <a:gd name="T34" fmla="*/ 2693 w 4401"/>
                <a:gd name="T35" fmla="*/ 0 h 245"/>
                <a:gd name="T36" fmla="*/ 2693 w 4401"/>
                <a:gd name="T37" fmla="*/ 245 h 245"/>
                <a:gd name="T38" fmla="*/ 2915 w 4401"/>
                <a:gd name="T39" fmla="*/ 245 h 245"/>
                <a:gd name="T40" fmla="*/ 2915 w 4401"/>
                <a:gd name="T41" fmla="*/ 0 h 245"/>
                <a:gd name="T42" fmla="*/ 3368 w 4401"/>
                <a:gd name="T43" fmla="*/ 0 h 245"/>
                <a:gd name="T44" fmla="*/ 3368 w 4401"/>
                <a:gd name="T45" fmla="*/ 245 h 245"/>
                <a:gd name="T46" fmla="*/ 3590 w 4401"/>
                <a:gd name="T47" fmla="*/ 245 h 245"/>
                <a:gd name="T48" fmla="*/ 3590 w 4401"/>
                <a:gd name="T49" fmla="*/ 0 h 245"/>
                <a:gd name="T50" fmla="*/ 3812 w 4401"/>
                <a:gd name="T51" fmla="*/ 0 h 245"/>
                <a:gd name="T52" fmla="*/ 3812 w 4401"/>
                <a:gd name="T53" fmla="*/ 245 h 245"/>
                <a:gd name="T54" fmla="*/ 4034 w 4401"/>
                <a:gd name="T55" fmla="*/ 245 h 245"/>
                <a:gd name="T56" fmla="*/ 4034 w 4401"/>
                <a:gd name="T57" fmla="*/ 0 h 245"/>
                <a:gd name="T58" fmla="*/ 4256 w 4401"/>
                <a:gd name="T59" fmla="*/ 0 h 245"/>
                <a:gd name="T60" fmla="*/ 4256 w 4401"/>
                <a:gd name="T61" fmla="*/ 245 h 245"/>
                <a:gd name="T62" fmla="*/ 4401 w 4401"/>
                <a:gd name="T63" fmla="*/ 245 h 245"/>
                <a:gd name="connsiteX0" fmla="*/ 0 w 10122"/>
                <a:gd name="connsiteY0" fmla="*/ 0 h 10000"/>
                <a:gd name="connsiteX1" fmla="*/ 504 w 10122"/>
                <a:gd name="connsiteY1" fmla="*/ 0 h 10000"/>
                <a:gd name="connsiteX2" fmla="*/ 504 w 10122"/>
                <a:gd name="connsiteY2" fmla="*/ 10000 h 10000"/>
                <a:gd name="connsiteX3" fmla="*/ 1536 w 10122"/>
                <a:gd name="connsiteY3" fmla="*/ 10000 h 10000"/>
                <a:gd name="connsiteX4" fmla="*/ 1536 w 10122"/>
                <a:gd name="connsiteY4" fmla="*/ 0 h 10000"/>
                <a:gd name="connsiteX5" fmla="*/ 2040 w 10122"/>
                <a:gd name="connsiteY5" fmla="*/ 0 h 10000"/>
                <a:gd name="connsiteX6" fmla="*/ 2040 w 10122"/>
                <a:gd name="connsiteY6" fmla="*/ 10000 h 10000"/>
                <a:gd name="connsiteX7" fmla="*/ 2565 w 10122"/>
                <a:gd name="connsiteY7" fmla="*/ 10000 h 10000"/>
                <a:gd name="connsiteX8" fmla="*/ 2565 w 10122"/>
                <a:gd name="connsiteY8" fmla="*/ 0 h 10000"/>
                <a:gd name="connsiteX9" fmla="*/ 3070 w 10122"/>
                <a:gd name="connsiteY9" fmla="*/ 0 h 10000"/>
                <a:gd name="connsiteX10" fmla="*/ 3070 w 10122"/>
                <a:gd name="connsiteY10" fmla="*/ 10000 h 10000"/>
                <a:gd name="connsiteX11" fmla="*/ 3574 w 10122"/>
                <a:gd name="connsiteY11" fmla="*/ 10000 h 10000"/>
                <a:gd name="connsiteX12" fmla="*/ 3574 w 10122"/>
                <a:gd name="connsiteY12" fmla="*/ 0 h 10000"/>
                <a:gd name="connsiteX13" fmla="*/ 4606 w 10122"/>
                <a:gd name="connsiteY13" fmla="*/ 0 h 10000"/>
                <a:gd name="connsiteX14" fmla="*/ 4606 w 10122"/>
                <a:gd name="connsiteY14" fmla="*/ 10000 h 10000"/>
                <a:gd name="connsiteX15" fmla="*/ 5615 w 10122"/>
                <a:gd name="connsiteY15" fmla="*/ 10000 h 10000"/>
                <a:gd name="connsiteX16" fmla="*/ 5615 w 10122"/>
                <a:gd name="connsiteY16" fmla="*/ 122 h 10000"/>
                <a:gd name="connsiteX17" fmla="*/ 6119 w 10122"/>
                <a:gd name="connsiteY17" fmla="*/ 0 h 10000"/>
                <a:gd name="connsiteX18" fmla="*/ 6119 w 10122"/>
                <a:gd name="connsiteY18" fmla="*/ 10000 h 10000"/>
                <a:gd name="connsiteX19" fmla="*/ 6623 w 10122"/>
                <a:gd name="connsiteY19" fmla="*/ 10000 h 10000"/>
                <a:gd name="connsiteX20" fmla="*/ 6623 w 10122"/>
                <a:gd name="connsiteY20" fmla="*/ 0 h 10000"/>
                <a:gd name="connsiteX21" fmla="*/ 7653 w 10122"/>
                <a:gd name="connsiteY21" fmla="*/ 0 h 10000"/>
                <a:gd name="connsiteX22" fmla="*/ 7653 w 10122"/>
                <a:gd name="connsiteY22" fmla="*/ 10000 h 10000"/>
                <a:gd name="connsiteX23" fmla="*/ 8157 w 10122"/>
                <a:gd name="connsiteY23" fmla="*/ 10000 h 10000"/>
                <a:gd name="connsiteX24" fmla="*/ 8157 w 10122"/>
                <a:gd name="connsiteY24" fmla="*/ 0 h 10000"/>
                <a:gd name="connsiteX25" fmla="*/ 8662 w 10122"/>
                <a:gd name="connsiteY25" fmla="*/ 0 h 10000"/>
                <a:gd name="connsiteX26" fmla="*/ 8662 w 10122"/>
                <a:gd name="connsiteY26" fmla="*/ 10000 h 10000"/>
                <a:gd name="connsiteX27" fmla="*/ 9166 w 10122"/>
                <a:gd name="connsiteY27" fmla="*/ 10000 h 10000"/>
                <a:gd name="connsiteX28" fmla="*/ 9166 w 10122"/>
                <a:gd name="connsiteY28" fmla="*/ 0 h 10000"/>
                <a:gd name="connsiteX29" fmla="*/ 9671 w 10122"/>
                <a:gd name="connsiteY29" fmla="*/ 0 h 10000"/>
                <a:gd name="connsiteX30" fmla="*/ 9671 w 10122"/>
                <a:gd name="connsiteY30" fmla="*/ 10000 h 10000"/>
                <a:gd name="connsiteX31" fmla="*/ 10122 w 10122"/>
                <a:gd name="connsiteY3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22" h="10000">
                  <a:moveTo>
                    <a:pt x="0" y="0"/>
                  </a:moveTo>
                  <a:lnTo>
                    <a:pt x="504" y="0"/>
                  </a:lnTo>
                  <a:lnTo>
                    <a:pt x="504" y="10000"/>
                  </a:lnTo>
                  <a:lnTo>
                    <a:pt x="1536" y="10000"/>
                  </a:lnTo>
                  <a:lnTo>
                    <a:pt x="1536" y="0"/>
                  </a:lnTo>
                  <a:lnTo>
                    <a:pt x="2040" y="0"/>
                  </a:lnTo>
                  <a:lnTo>
                    <a:pt x="2040" y="10000"/>
                  </a:lnTo>
                  <a:lnTo>
                    <a:pt x="2565" y="10000"/>
                  </a:lnTo>
                  <a:lnTo>
                    <a:pt x="2565" y="0"/>
                  </a:lnTo>
                  <a:lnTo>
                    <a:pt x="3070" y="0"/>
                  </a:lnTo>
                  <a:lnTo>
                    <a:pt x="3070" y="10000"/>
                  </a:lnTo>
                  <a:lnTo>
                    <a:pt x="3574" y="10000"/>
                  </a:lnTo>
                  <a:lnTo>
                    <a:pt x="3574" y="0"/>
                  </a:lnTo>
                  <a:lnTo>
                    <a:pt x="4606" y="0"/>
                  </a:lnTo>
                  <a:lnTo>
                    <a:pt x="4606" y="10000"/>
                  </a:lnTo>
                  <a:lnTo>
                    <a:pt x="5615" y="10000"/>
                  </a:lnTo>
                  <a:lnTo>
                    <a:pt x="5615" y="122"/>
                  </a:lnTo>
                  <a:lnTo>
                    <a:pt x="6119" y="0"/>
                  </a:lnTo>
                  <a:lnTo>
                    <a:pt x="6119" y="10000"/>
                  </a:lnTo>
                  <a:lnTo>
                    <a:pt x="6623" y="10000"/>
                  </a:lnTo>
                  <a:lnTo>
                    <a:pt x="6623" y="0"/>
                  </a:lnTo>
                  <a:lnTo>
                    <a:pt x="7653" y="0"/>
                  </a:lnTo>
                  <a:lnTo>
                    <a:pt x="7653" y="10000"/>
                  </a:lnTo>
                  <a:lnTo>
                    <a:pt x="8157" y="10000"/>
                  </a:lnTo>
                  <a:lnTo>
                    <a:pt x="8157" y="0"/>
                  </a:lnTo>
                  <a:lnTo>
                    <a:pt x="8662" y="0"/>
                  </a:lnTo>
                  <a:lnTo>
                    <a:pt x="8662" y="10000"/>
                  </a:lnTo>
                  <a:lnTo>
                    <a:pt x="9166" y="10000"/>
                  </a:lnTo>
                  <a:lnTo>
                    <a:pt x="9166" y="0"/>
                  </a:lnTo>
                  <a:lnTo>
                    <a:pt x="9671" y="0"/>
                  </a:lnTo>
                  <a:lnTo>
                    <a:pt x="9671" y="10000"/>
                  </a:lnTo>
                  <a:lnTo>
                    <a:pt x="10122" y="1000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p>
          </p:txBody>
        </p:sp>
        <p:sp>
          <p:nvSpPr>
            <p:cNvPr id="30" name="Line 32"/>
            <p:cNvSpPr>
              <a:spLocks noChangeShapeType="1"/>
            </p:cNvSpPr>
            <p:nvPr/>
          </p:nvSpPr>
          <p:spPr bwMode="auto">
            <a:xfrm flipH="1" flipV="1">
              <a:off x="2067107" y="1399876"/>
              <a:ext cx="3175" cy="4103381"/>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itchFamily="2" charset="-122"/>
              </a:endParaRPr>
            </a:p>
          </p:txBody>
        </p:sp>
        <p:sp>
          <p:nvSpPr>
            <p:cNvPr id="31" name="Line 33"/>
            <p:cNvSpPr>
              <a:spLocks noChangeShapeType="1"/>
            </p:cNvSpPr>
            <p:nvPr/>
          </p:nvSpPr>
          <p:spPr bwMode="auto">
            <a:xfrm flipV="1">
              <a:off x="2817167" y="1380600"/>
              <a:ext cx="0" cy="412265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2" name="Line 34"/>
            <p:cNvSpPr>
              <a:spLocks noChangeShapeType="1"/>
            </p:cNvSpPr>
            <p:nvPr/>
          </p:nvSpPr>
          <p:spPr bwMode="auto">
            <a:xfrm flipV="1">
              <a:off x="3564285" y="1399876"/>
              <a:ext cx="0" cy="4103381"/>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3" name="Line 35"/>
            <p:cNvSpPr>
              <a:spLocks noChangeShapeType="1"/>
            </p:cNvSpPr>
            <p:nvPr/>
          </p:nvSpPr>
          <p:spPr bwMode="auto">
            <a:xfrm flipH="1" flipV="1">
              <a:off x="4326393" y="1399876"/>
              <a:ext cx="0" cy="411735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4" name="Line 36"/>
            <p:cNvSpPr>
              <a:spLocks noChangeShapeType="1"/>
            </p:cNvSpPr>
            <p:nvPr/>
          </p:nvSpPr>
          <p:spPr bwMode="auto">
            <a:xfrm flipV="1">
              <a:off x="5075808" y="1399876"/>
              <a:ext cx="0" cy="4103381"/>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5" name="Line 37"/>
            <p:cNvSpPr>
              <a:spLocks noChangeShapeType="1"/>
            </p:cNvSpPr>
            <p:nvPr/>
          </p:nvSpPr>
          <p:spPr bwMode="auto">
            <a:xfrm flipV="1">
              <a:off x="5838561" y="1399876"/>
              <a:ext cx="0" cy="4103381"/>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6" name="Line 38"/>
            <p:cNvSpPr>
              <a:spLocks noChangeShapeType="1"/>
            </p:cNvSpPr>
            <p:nvPr/>
          </p:nvSpPr>
          <p:spPr bwMode="auto">
            <a:xfrm flipV="1">
              <a:off x="6591563" y="1399876"/>
              <a:ext cx="0" cy="4103381"/>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7" name="Line 39"/>
            <p:cNvSpPr>
              <a:spLocks noChangeShapeType="1"/>
            </p:cNvSpPr>
            <p:nvPr/>
          </p:nvSpPr>
          <p:spPr bwMode="auto">
            <a:xfrm flipV="1">
              <a:off x="7332743" y="1399876"/>
              <a:ext cx="0" cy="4103381"/>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8" name="Line 40"/>
            <p:cNvSpPr>
              <a:spLocks noChangeShapeType="1"/>
            </p:cNvSpPr>
            <p:nvPr/>
          </p:nvSpPr>
          <p:spPr bwMode="auto">
            <a:xfrm flipH="1" flipV="1">
              <a:off x="8084212" y="1399876"/>
              <a:ext cx="1587" cy="4103381"/>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39" name="Line 41"/>
            <p:cNvSpPr>
              <a:spLocks noChangeShapeType="1"/>
            </p:cNvSpPr>
            <p:nvPr/>
          </p:nvSpPr>
          <p:spPr bwMode="auto">
            <a:xfrm flipV="1">
              <a:off x="8811941" y="1402285"/>
              <a:ext cx="14287" cy="410097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sp>
          <p:nvSpPr>
            <p:cNvPr id="40" name="Rectangle 42"/>
            <p:cNvSpPr>
              <a:spLocks noChangeArrowheads="1"/>
            </p:cNvSpPr>
            <p:nvPr/>
          </p:nvSpPr>
          <p:spPr bwMode="auto">
            <a:xfrm>
              <a:off x="697274" y="1498645"/>
              <a:ext cx="1335304"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2400" b="1" dirty="0" smtClean="0">
                  <a:solidFill>
                    <a:srgbClr val="000099"/>
                  </a:solidFill>
                  <a:latin typeface="+mn-lt"/>
                  <a:ea typeface="黑体" pitchFamily="2" charset="-122"/>
                </a:rPr>
                <a:t>比特</a:t>
              </a:r>
              <a:r>
                <a:rPr kumimoji="1" lang="zh-CN" altLang="en-US" sz="2400" b="1" dirty="0">
                  <a:solidFill>
                    <a:srgbClr val="000099"/>
                  </a:solidFill>
                  <a:latin typeface="+mn-lt"/>
                  <a:ea typeface="黑体" pitchFamily="2" charset="-122"/>
                </a:rPr>
                <a:t>流</a:t>
              </a:r>
            </a:p>
          </p:txBody>
        </p:sp>
        <p:grpSp>
          <p:nvGrpSpPr>
            <p:cNvPr id="41" name="Group 66"/>
            <p:cNvGrpSpPr>
              <a:grpSpLocks/>
            </p:cNvGrpSpPr>
            <p:nvPr/>
          </p:nvGrpSpPr>
          <p:grpSpPr bwMode="auto">
            <a:xfrm>
              <a:off x="2062493" y="3067440"/>
              <a:ext cx="7499019" cy="705100"/>
              <a:chOff x="1260" y="3138"/>
              <a:chExt cx="4470" cy="192"/>
            </a:xfrm>
          </p:grpSpPr>
          <p:sp>
            <p:nvSpPr>
              <p:cNvPr id="42" name="Freeform 46"/>
              <p:cNvSpPr>
                <a:spLocks/>
              </p:cNvSpPr>
              <p:nvPr/>
            </p:nvSpPr>
            <p:spPr bwMode="auto">
              <a:xfrm>
                <a:off x="126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p>
            </p:txBody>
          </p:sp>
          <p:sp>
            <p:nvSpPr>
              <p:cNvPr id="43" name="Freeform 47"/>
              <p:cNvSpPr>
                <a:spLocks/>
              </p:cNvSpPr>
              <p:nvPr/>
            </p:nvSpPr>
            <p:spPr bwMode="auto">
              <a:xfrm>
                <a:off x="3036"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p>
            </p:txBody>
          </p:sp>
          <p:sp>
            <p:nvSpPr>
              <p:cNvPr id="44" name="Freeform 48"/>
              <p:cNvSpPr>
                <a:spLocks/>
              </p:cNvSpPr>
              <p:nvPr/>
            </p:nvSpPr>
            <p:spPr bwMode="auto">
              <a:xfrm>
                <a:off x="4386"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p>
            </p:txBody>
          </p:sp>
          <p:sp>
            <p:nvSpPr>
              <p:cNvPr id="45" name="Freeform 49"/>
              <p:cNvSpPr>
                <a:spLocks/>
              </p:cNvSpPr>
              <p:nvPr/>
            </p:nvSpPr>
            <p:spPr bwMode="auto">
              <a:xfrm>
                <a:off x="483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p>
            </p:txBody>
          </p:sp>
          <p:sp>
            <p:nvSpPr>
              <p:cNvPr id="46" name="Freeform 50"/>
              <p:cNvSpPr>
                <a:spLocks/>
              </p:cNvSpPr>
              <p:nvPr/>
            </p:nvSpPr>
            <p:spPr bwMode="auto">
              <a:xfrm>
                <a:off x="525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p>
            </p:txBody>
          </p:sp>
          <p:sp>
            <p:nvSpPr>
              <p:cNvPr id="47" name="Freeform 51"/>
              <p:cNvSpPr>
                <a:spLocks/>
              </p:cNvSpPr>
              <p:nvPr/>
            </p:nvSpPr>
            <p:spPr bwMode="auto">
              <a:xfrm flipV="1">
                <a:off x="1692"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p>
            </p:txBody>
          </p:sp>
          <p:sp>
            <p:nvSpPr>
              <p:cNvPr id="48" name="Freeform 52"/>
              <p:cNvSpPr>
                <a:spLocks/>
              </p:cNvSpPr>
              <p:nvPr/>
            </p:nvSpPr>
            <p:spPr bwMode="auto">
              <a:xfrm flipV="1">
                <a:off x="2130"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p>
            </p:txBody>
          </p:sp>
          <p:sp>
            <p:nvSpPr>
              <p:cNvPr id="49" name="Freeform 53"/>
              <p:cNvSpPr>
                <a:spLocks/>
              </p:cNvSpPr>
              <p:nvPr/>
            </p:nvSpPr>
            <p:spPr bwMode="auto">
              <a:xfrm flipV="1">
                <a:off x="2592"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p>
            </p:txBody>
          </p:sp>
          <p:sp>
            <p:nvSpPr>
              <p:cNvPr id="50" name="Freeform 54"/>
              <p:cNvSpPr>
                <a:spLocks/>
              </p:cNvSpPr>
              <p:nvPr/>
            </p:nvSpPr>
            <p:spPr bwMode="auto">
              <a:xfrm flipV="1">
                <a:off x="3486"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p>
            </p:txBody>
          </p:sp>
          <p:sp>
            <p:nvSpPr>
              <p:cNvPr id="51" name="Freeform 55"/>
              <p:cNvSpPr>
                <a:spLocks/>
              </p:cNvSpPr>
              <p:nvPr/>
            </p:nvSpPr>
            <p:spPr bwMode="auto">
              <a:xfrm flipV="1">
                <a:off x="3936"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p>
            </p:txBody>
          </p:sp>
        </p:grpSp>
        <p:grpSp>
          <p:nvGrpSpPr>
            <p:cNvPr id="52" name="Group 65"/>
            <p:cNvGrpSpPr>
              <a:grpSpLocks/>
            </p:cNvGrpSpPr>
            <p:nvPr/>
          </p:nvGrpSpPr>
          <p:grpSpPr bwMode="auto">
            <a:xfrm>
              <a:off x="2072017" y="4810021"/>
              <a:ext cx="7483921" cy="690711"/>
              <a:chOff x="1264" y="2804"/>
              <a:chExt cx="4461" cy="258"/>
            </a:xfrm>
          </p:grpSpPr>
          <p:sp>
            <p:nvSpPr>
              <p:cNvPr id="53" name="Freeform 63"/>
              <p:cNvSpPr>
                <a:spLocks/>
              </p:cNvSpPr>
              <p:nvPr/>
            </p:nvSpPr>
            <p:spPr bwMode="auto">
              <a:xfrm>
                <a:off x="1264" y="2804"/>
                <a:ext cx="2909" cy="258"/>
              </a:xfrm>
              <a:custGeom>
                <a:avLst/>
                <a:gdLst>
                  <a:gd name="T0" fmla="*/ 0 w 2909"/>
                  <a:gd name="T1" fmla="*/ 0 h 258"/>
                  <a:gd name="T2" fmla="*/ 223 w 2909"/>
                  <a:gd name="T3" fmla="*/ 0 h 258"/>
                  <a:gd name="T4" fmla="*/ 223 w 2909"/>
                  <a:gd name="T5" fmla="*/ 258 h 258"/>
                  <a:gd name="T6" fmla="*/ 446 w 2909"/>
                  <a:gd name="T7" fmla="*/ 258 h 258"/>
                  <a:gd name="T8" fmla="*/ 446 w 2909"/>
                  <a:gd name="T9" fmla="*/ 5 h 258"/>
                  <a:gd name="T10" fmla="*/ 681 w 2909"/>
                  <a:gd name="T11" fmla="*/ 5 h 258"/>
                  <a:gd name="T12" fmla="*/ 681 w 2909"/>
                  <a:gd name="T13" fmla="*/ 258 h 258"/>
                  <a:gd name="T14" fmla="*/ 887 w 2909"/>
                  <a:gd name="T15" fmla="*/ 258 h 258"/>
                  <a:gd name="T16" fmla="*/ 887 w 2909"/>
                  <a:gd name="T17" fmla="*/ 0 h 258"/>
                  <a:gd name="T18" fmla="*/ 1111 w 2909"/>
                  <a:gd name="T19" fmla="*/ 0 h 258"/>
                  <a:gd name="T20" fmla="*/ 1111 w 2909"/>
                  <a:gd name="T21" fmla="*/ 258 h 258"/>
                  <a:gd name="T22" fmla="*/ 1340 w 2909"/>
                  <a:gd name="T23" fmla="*/ 258 h 258"/>
                  <a:gd name="T24" fmla="*/ 1340 w 2909"/>
                  <a:gd name="T25" fmla="*/ 0 h 258"/>
                  <a:gd name="T26" fmla="*/ 1563 w 2909"/>
                  <a:gd name="T27" fmla="*/ 0 h 258"/>
                  <a:gd name="T28" fmla="*/ 1563 w 2909"/>
                  <a:gd name="T29" fmla="*/ 258 h 258"/>
                  <a:gd name="T30" fmla="*/ 2010 w 2909"/>
                  <a:gd name="T31" fmla="*/ 258 h 258"/>
                  <a:gd name="T32" fmla="*/ 2010 w 2909"/>
                  <a:gd name="T33" fmla="*/ 0 h 258"/>
                  <a:gd name="T34" fmla="*/ 2245 w 2909"/>
                  <a:gd name="T35" fmla="*/ 0 h 258"/>
                  <a:gd name="T36" fmla="*/ 2245 w 2909"/>
                  <a:gd name="T37" fmla="*/ 258 h 258"/>
                  <a:gd name="T38" fmla="*/ 2462 w 2909"/>
                  <a:gd name="T39" fmla="*/ 258 h 258"/>
                  <a:gd name="T40" fmla="*/ 2462 w 2909"/>
                  <a:gd name="T41" fmla="*/ 0 h 258"/>
                  <a:gd name="T42" fmla="*/ 2686 w 2909"/>
                  <a:gd name="T43" fmla="*/ 0 h 258"/>
                  <a:gd name="T44" fmla="*/ 2686 w 2909"/>
                  <a:gd name="T45" fmla="*/ 258 h 258"/>
                  <a:gd name="T46" fmla="*/ 2909 w 2909"/>
                  <a:gd name="T47" fmla="*/ 258 h 258"/>
                  <a:gd name="T48" fmla="*/ 2909 w 2909"/>
                  <a:gd name="T4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9" h="258">
                    <a:moveTo>
                      <a:pt x="0" y="0"/>
                    </a:moveTo>
                    <a:lnTo>
                      <a:pt x="223" y="0"/>
                    </a:lnTo>
                    <a:lnTo>
                      <a:pt x="223" y="258"/>
                    </a:lnTo>
                    <a:lnTo>
                      <a:pt x="446" y="258"/>
                    </a:lnTo>
                    <a:lnTo>
                      <a:pt x="446" y="5"/>
                    </a:lnTo>
                    <a:lnTo>
                      <a:pt x="681" y="5"/>
                    </a:lnTo>
                    <a:lnTo>
                      <a:pt x="681" y="258"/>
                    </a:lnTo>
                    <a:lnTo>
                      <a:pt x="887" y="258"/>
                    </a:lnTo>
                    <a:lnTo>
                      <a:pt x="887" y="0"/>
                    </a:lnTo>
                    <a:lnTo>
                      <a:pt x="1111" y="0"/>
                    </a:lnTo>
                    <a:lnTo>
                      <a:pt x="1111" y="258"/>
                    </a:lnTo>
                    <a:lnTo>
                      <a:pt x="1340" y="258"/>
                    </a:lnTo>
                    <a:lnTo>
                      <a:pt x="1340" y="0"/>
                    </a:lnTo>
                    <a:lnTo>
                      <a:pt x="1563" y="0"/>
                    </a:lnTo>
                    <a:lnTo>
                      <a:pt x="1563" y="258"/>
                    </a:lnTo>
                    <a:lnTo>
                      <a:pt x="2010" y="258"/>
                    </a:lnTo>
                    <a:lnTo>
                      <a:pt x="2010" y="0"/>
                    </a:lnTo>
                    <a:lnTo>
                      <a:pt x="2245" y="0"/>
                    </a:lnTo>
                    <a:lnTo>
                      <a:pt x="2245" y="258"/>
                    </a:lnTo>
                    <a:lnTo>
                      <a:pt x="2462" y="258"/>
                    </a:lnTo>
                    <a:lnTo>
                      <a:pt x="2462" y="0"/>
                    </a:lnTo>
                    <a:lnTo>
                      <a:pt x="2686" y="0"/>
                    </a:lnTo>
                    <a:lnTo>
                      <a:pt x="2686" y="258"/>
                    </a:lnTo>
                    <a:lnTo>
                      <a:pt x="2909" y="258"/>
                    </a:lnTo>
                    <a:lnTo>
                      <a:pt x="2909" y="0"/>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p>
            </p:txBody>
          </p:sp>
          <p:sp>
            <p:nvSpPr>
              <p:cNvPr id="54" name="Freeform 64"/>
              <p:cNvSpPr>
                <a:spLocks/>
              </p:cNvSpPr>
              <p:nvPr/>
            </p:nvSpPr>
            <p:spPr bwMode="auto">
              <a:xfrm>
                <a:off x="4173" y="2804"/>
                <a:ext cx="1552" cy="258"/>
              </a:xfrm>
              <a:custGeom>
                <a:avLst/>
                <a:gdLst>
                  <a:gd name="T0" fmla="*/ 0 w 1552"/>
                  <a:gd name="T1" fmla="*/ 0 h 258"/>
                  <a:gd name="T2" fmla="*/ 453 w 1552"/>
                  <a:gd name="T3" fmla="*/ 0 h 258"/>
                  <a:gd name="T4" fmla="*/ 453 w 1552"/>
                  <a:gd name="T5" fmla="*/ 258 h 258"/>
                  <a:gd name="T6" fmla="*/ 905 w 1552"/>
                  <a:gd name="T7" fmla="*/ 258 h 258"/>
                  <a:gd name="T8" fmla="*/ 905 w 1552"/>
                  <a:gd name="T9" fmla="*/ 0 h 258"/>
                  <a:gd name="T10" fmla="*/ 1329 w 1552"/>
                  <a:gd name="T11" fmla="*/ 0 h 258"/>
                  <a:gd name="T12" fmla="*/ 1329 w 1552"/>
                  <a:gd name="T13" fmla="*/ 258 h 258"/>
                  <a:gd name="T14" fmla="*/ 1552 w 1552"/>
                  <a:gd name="T15" fmla="*/ 258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2" h="258">
                    <a:moveTo>
                      <a:pt x="0" y="0"/>
                    </a:moveTo>
                    <a:lnTo>
                      <a:pt x="453" y="0"/>
                    </a:lnTo>
                    <a:lnTo>
                      <a:pt x="453" y="258"/>
                    </a:lnTo>
                    <a:lnTo>
                      <a:pt x="905" y="258"/>
                    </a:lnTo>
                    <a:lnTo>
                      <a:pt x="905" y="0"/>
                    </a:lnTo>
                    <a:lnTo>
                      <a:pt x="1329" y="0"/>
                    </a:lnTo>
                    <a:lnTo>
                      <a:pt x="1329" y="258"/>
                    </a:lnTo>
                    <a:lnTo>
                      <a:pt x="1552" y="258"/>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p>
            </p:txBody>
          </p:sp>
        </p:grpSp>
        <p:sp>
          <p:nvSpPr>
            <p:cNvPr id="55" name="Rectangle 68"/>
            <p:cNvSpPr>
              <a:spLocks noChangeArrowheads="1"/>
            </p:cNvSpPr>
            <p:nvPr/>
          </p:nvSpPr>
          <p:spPr bwMode="auto">
            <a:xfrm>
              <a:off x="612316" y="4760808"/>
              <a:ext cx="1420262" cy="828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2400" b="1" dirty="0" smtClean="0">
                  <a:solidFill>
                    <a:srgbClr val="000099"/>
                  </a:solidFill>
                  <a:latin typeface="+mn-lt"/>
                  <a:ea typeface="黑体" pitchFamily="2" charset="-122"/>
                </a:rPr>
                <a:t>差分</a:t>
              </a:r>
              <a:endParaRPr kumimoji="1" lang="en-US" altLang="zh-CN" sz="2400" b="1" dirty="0" smtClean="0">
                <a:solidFill>
                  <a:srgbClr val="000099"/>
                </a:solidFill>
                <a:latin typeface="+mn-lt"/>
                <a:ea typeface="黑体" pitchFamily="2" charset="-122"/>
              </a:endParaRPr>
            </a:p>
            <a:p>
              <a:pPr algn="r" defTabSz="762000" eaLnBrk="0" hangingPunct="0"/>
              <a:r>
                <a:rPr kumimoji="1" lang="zh-CN" altLang="en-US" sz="2400" b="1" dirty="0" smtClean="0">
                  <a:solidFill>
                    <a:srgbClr val="000099"/>
                  </a:solidFill>
                  <a:latin typeface="+mn-lt"/>
                  <a:ea typeface="黑体" pitchFamily="2" charset="-122"/>
                </a:rPr>
                <a:t>曼彻斯特</a:t>
              </a:r>
              <a:endParaRPr kumimoji="1" lang="zh-CN" altLang="en-US" sz="2400" b="1" dirty="0">
                <a:solidFill>
                  <a:srgbClr val="000099"/>
                </a:solidFill>
                <a:latin typeface="+mn-lt"/>
                <a:ea typeface="黑体" pitchFamily="2" charset="-122"/>
              </a:endParaRPr>
            </a:p>
          </p:txBody>
        </p:sp>
        <p:sp>
          <p:nvSpPr>
            <p:cNvPr id="56" name="Rectangle 69"/>
            <p:cNvSpPr>
              <a:spLocks noChangeArrowheads="1"/>
            </p:cNvSpPr>
            <p:nvPr/>
          </p:nvSpPr>
          <p:spPr bwMode="auto">
            <a:xfrm>
              <a:off x="666816" y="3208850"/>
              <a:ext cx="1365762" cy="45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2400" b="1" dirty="0" smtClean="0">
                  <a:solidFill>
                    <a:srgbClr val="000099"/>
                  </a:solidFill>
                  <a:latin typeface="+mn-lt"/>
                  <a:ea typeface="黑体" pitchFamily="2" charset="-122"/>
                </a:rPr>
                <a:t>归零制</a:t>
              </a:r>
              <a:endParaRPr kumimoji="1" lang="zh-CN" altLang="en-US" sz="2400" b="1" dirty="0">
                <a:solidFill>
                  <a:srgbClr val="000099"/>
                </a:solidFill>
                <a:latin typeface="+mn-lt"/>
                <a:ea typeface="黑体" pitchFamily="2" charset="-122"/>
              </a:endParaRPr>
            </a:p>
          </p:txBody>
        </p:sp>
        <p:cxnSp>
          <p:nvCxnSpPr>
            <p:cNvPr id="60" name="直接连接符 59"/>
            <p:cNvCxnSpPr/>
            <p:nvPr/>
          </p:nvCxnSpPr>
          <p:spPr bwMode="auto">
            <a:xfrm>
              <a:off x="2060839" y="5167044"/>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 name="直接连接符 60"/>
            <p:cNvCxnSpPr/>
            <p:nvPr/>
          </p:nvCxnSpPr>
          <p:spPr bwMode="auto">
            <a:xfrm>
              <a:off x="2060839" y="4333919"/>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2" name="直接连接符 61"/>
            <p:cNvCxnSpPr/>
            <p:nvPr/>
          </p:nvCxnSpPr>
          <p:spPr bwMode="auto">
            <a:xfrm>
              <a:off x="2060839" y="3422871"/>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直接连接符 62"/>
            <p:cNvCxnSpPr/>
            <p:nvPr/>
          </p:nvCxnSpPr>
          <p:spPr bwMode="auto">
            <a:xfrm>
              <a:off x="2060839" y="2505690"/>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5" name="Line 41"/>
            <p:cNvSpPr>
              <a:spLocks noChangeShapeType="1"/>
            </p:cNvSpPr>
            <p:nvPr/>
          </p:nvSpPr>
          <p:spPr bwMode="auto">
            <a:xfrm flipV="1">
              <a:off x="9541651" y="1402285"/>
              <a:ext cx="14287" cy="4100972"/>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p>
          </p:txBody>
        </p:sp>
      </p:grpSp>
      <p:sp>
        <p:nvSpPr>
          <p:cNvPr id="68" name="矩形 67"/>
          <p:cNvSpPr/>
          <p:nvPr/>
        </p:nvSpPr>
        <p:spPr>
          <a:xfrm>
            <a:off x="2997944" y="5775647"/>
            <a:ext cx="4979392" cy="461665"/>
          </a:xfrm>
          <a:prstGeom prst="rect">
            <a:avLst/>
          </a:prstGeom>
        </p:spPr>
        <p:txBody>
          <a:bodyPr wrap="square">
            <a:spAutoFit/>
          </a:bodyPr>
          <a:lstStyle/>
          <a:p>
            <a:pPr algn="ctr"/>
            <a:r>
              <a:rPr lang="zh-CN" altLang="zh-CN" sz="2400" b="1" dirty="0" smtClean="0">
                <a:latin typeface="+mn-lt"/>
                <a:ea typeface="黑体" pitchFamily="2" charset="-122"/>
              </a:rPr>
              <a:t>数字信号</a:t>
            </a:r>
            <a:r>
              <a:rPr lang="zh-CN" altLang="zh-CN" sz="2400" b="1" dirty="0">
                <a:latin typeface="+mn-lt"/>
                <a:ea typeface="黑体" pitchFamily="2" charset="-122"/>
              </a:rPr>
              <a:t>常用的编码方式</a:t>
            </a:r>
            <a:endParaRPr lang="zh-CN" altLang="en-US" sz="2400" b="1" dirty="0">
              <a:latin typeface="+mn-lt"/>
              <a:ea typeface="黑体" pitchFamily="2" charset="-122"/>
            </a:endParaRPr>
          </a:p>
        </p:txBody>
      </p:sp>
    </p:spTree>
    <p:extLst>
      <p:ext uri="{BB962C8B-B14F-4D97-AF65-F5344CB8AC3E}">
        <p14:creationId xmlns:p14="http://schemas.microsoft.com/office/powerpoint/2010/main" val="320505641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algn="ctr"/>
            <a:r>
              <a:rPr lang="zh-CN" altLang="en-US" dirty="0"/>
              <a:t>常用编码方式</a:t>
            </a:r>
          </a:p>
        </p:txBody>
      </p:sp>
      <p:sp>
        <p:nvSpPr>
          <p:cNvPr id="4" name="内容占位符 3"/>
          <p:cNvSpPr>
            <a:spLocks noGrp="1"/>
          </p:cNvSpPr>
          <p:nvPr>
            <p:ph idx="1"/>
          </p:nvPr>
        </p:nvSpPr>
        <p:spPr/>
        <p:txBody>
          <a:bodyPr/>
          <a:lstStyle/>
          <a:p>
            <a:r>
              <a:rPr lang="zh-CN" altLang="zh-CN" dirty="0"/>
              <a:t>从信号波形中可以看出，</a:t>
            </a:r>
            <a:r>
              <a:rPr lang="zh-CN" altLang="zh-CN" dirty="0" smtClean="0"/>
              <a:t>曼彻斯特</a:t>
            </a:r>
            <a:r>
              <a:rPr lang="en-US" altLang="zh-CN" dirty="0" smtClean="0"/>
              <a:t> (</a:t>
            </a:r>
            <a:r>
              <a:rPr lang="en-US" altLang="zh-CN" dirty="0"/>
              <a:t>Manchester</a:t>
            </a:r>
            <a:r>
              <a:rPr lang="en-US" altLang="zh-CN" dirty="0" smtClean="0"/>
              <a:t>) </a:t>
            </a:r>
            <a:r>
              <a:rPr lang="zh-CN" altLang="zh-CN" dirty="0" smtClean="0"/>
              <a:t>编码</a:t>
            </a:r>
            <a:r>
              <a:rPr lang="zh-CN" altLang="en-US" dirty="0" smtClean="0"/>
              <a:t>和差分</a:t>
            </a:r>
            <a:r>
              <a:rPr lang="zh-CN" altLang="zh-CN" dirty="0" smtClean="0"/>
              <a:t>曼彻斯特</a:t>
            </a:r>
            <a:r>
              <a:rPr lang="zh-CN" altLang="en-US" dirty="0" smtClean="0"/>
              <a:t>编码</a:t>
            </a:r>
            <a:r>
              <a:rPr lang="zh-CN" altLang="zh-CN" dirty="0" smtClean="0"/>
              <a:t>产生</a:t>
            </a:r>
            <a:r>
              <a:rPr lang="zh-CN" altLang="zh-CN" dirty="0"/>
              <a:t>的信号频率比不归零制高</a:t>
            </a:r>
            <a:r>
              <a:rPr lang="zh-CN" altLang="zh-CN" dirty="0" smtClean="0"/>
              <a:t>。</a:t>
            </a:r>
            <a:endParaRPr lang="en-US" altLang="zh-CN" dirty="0" smtClean="0"/>
          </a:p>
          <a:p>
            <a:r>
              <a:rPr lang="zh-CN" altLang="zh-CN" dirty="0" smtClean="0"/>
              <a:t>从</a:t>
            </a:r>
            <a:r>
              <a:rPr lang="zh-CN" altLang="zh-CN" dirty="0"/>
              <a:t>自同步能力来看，不归零制不能从信号波形本身中提取信号时钟频率（这</a:t>
            </a:r>
            <a:r>
              <a:rPr lang="zh-CN" altLang="zh-CN" dirty="0" smtClean="0"/>
              <a:t>叫</a:t>
            </a:r>
            <a:r>
              <a:rPr lang="zh-CN" altLang="en-US" dirty="0" smtClean="0"/>
              <a:t>作</a:t>
            </a:r>
            <a:r>
              <a:rPr lang="zh-CN" altLang="zh-CN" dirty="0" smtClean="0"/>
              <a:t>没有</a:t>
            </a:r>
            <a:r>
              <a:rPr lang="zh-CN" altLang="zh-CN" dirty="0"/>
              <a:t>自同步能力），</a:t>
            </a:r>
            <a:r>
              <a:rPr lang="zh-CN" altLang="zh-CN" dirty="0">
                <a:solidFill>
                  <a:srgbClr val="0000FF"/>
                </a:solidFill>
              </a:rPr>
              <a:t>而</a:t>
            </a:r>
            <a:r>
              <a:rPr lang="zh-CN" altLang="zh-CN" dirty="0" smtClean="0">
                <a:solidFill>
                  <a:srgbClr val="0000FF"/>
                </a:solidFill>
              </a:rPr>
              <a:t>曼彻斯特编码</a:t>
            </a:r>
            <a:r>
              <a:rPr lang="zh-CN" altLang="en-US" dirty="0">
                <a:solidFill>
                  <a:srgbClr val="0000FF"/>
                </a:solidFill>
              </a:rPr>
              <a:t>和差分</a:t>
            </a:r>
            <a:r>
              <a:rPr lang="zh-CN" altLang="zh-CN" dirty="0">
                <a:solidFill>
                  <a:srgbClr val="0000FF"/>
                </a:solidFill>
              </a:rPr>
              <a:t>曼彻斯特</a:t>
            </a:r>
            <a:r>
              <a:rPr lang="zh-CN" altLang="en-US" dirty="0">
                <a:solidFill>
                  <a:srgbClr val="0000FF"/>
                </a:solidFill>
              </a:rPr>
              <a:t>编码</a:t>
            </a:r>
            <a:r>
              <a:rPr lang="zh-CN" altLang="zh-CN" dirty="0" smtClean="0">
                <a:solidFill>
                  <a:srgbClr val="0000FF"/>
                </a:solidFill>
              </a:rPr>
              <a:t>具有</a:t>
            </a:r>
            <a:r>
              <a:rPr lang="zh-CN" altLang="zh-CN" dirty="0">
                <a:solidFill>
                  <a:srgbClr val="FF0000"/>
                </a:solidFill>
              </a:rPr>
              <a:t>自同步能力。</a:t>
            </a:r>
          </a:p>
          <a:p>
            <a:endParaRPr lang="zh-CN" altLang="en-US" dirty="0"/>
          </a:p>
        </p:txBody>
      </p:sp>
    </p:spTree>
    <p:extLst>
      <p:ext uri="{BB962C8B-B14F-4D97-AF65-F5344CB8AC3E}">
        <p14:creationId xmlns:p14="http://schemas.microsoft.com/office/powerpoint/2010/main" val="125432815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altLang="zh-CN" dirty="0"/>
              <a:t>2.2.3  </a:t>
            </a:r>
            <a:r>
              <a:rPr lang="zh-CN" altLang="en-US" dirty="0"/>
              <a:t>信道的极限容量 </a:t>
            </a:r>
          </a:p>
        </p:txBody>
      </p:sp>
      <p:sp>
        <p:nvSpPr>
          <p:cNvPr id="31747" name="Rectangle 3"/>
          <p:cNvSpPr>
            <a:spLocks noGrp="1" noChangeArrowheads="1"/>
          </p:cNvSpPr>
          <p:nvPr>
            <p:ph idx="1"/>
          </p:nvPr>
        </p:nvSpPr>
        <p:spPr/>
        <p:txBody>
          <a:bodyPr/>
          <a:lstStyle/>
          <a:p>
            <a:r>
              <a:rPr lang="zh-CN" altLang="en-US" dirty="0"/>
              <a:t>任何实际的信道都不是理想的，在传输信号时会产生各种失真以及带来多种干扰。</a:t>
            </a:r>
            <a:r>
              <a:rPr lang="zh-CN" altLang="en-US" sz="3600" dirty="0"/>
              <a:t> </a:t>
            </a:r>
          </a:p>
          <a:p>
            <a:r>
              <a:rPr lang="zh-CN" altLang="en-US" dirty="0"/>
              <a:t>香农</a:t>
            </a:r>
            <a:r>
              <a:rPr lang="zh-CN" altLang="en-US" dirty="0"/>
              <a:t>定律指</a:t>
            </a:r>
            <a:r>
              <a:rPr lang="zh-CN" altLang="en-US" dirty="0"/>
              <a:t>出</a:t>
            </a:r>
            <a:r>
              <a:rPr lang="zh-CN" altLang="en-US" dirty="0"/>
              <a:t>在</a:t>
            </a:r>
            <a:r>
              <a:rPr lang="zh-CN" altLang="en-US" dirty="0"/>
              <a:t>带宽受限且有高斯白噪声干扰的信道</a:t>
            </a:r>
            <a:r>
              <a:rPr lang="zh-CN" altLang="en-US" dirty="0"/>
              <a:t>中</a:t>
            </a:r>
            <a:r>
              <a:rPr lang="zh-CN" altLang="en-US" dirty="0"/>
              <a:t>无差错的信息</a:t>
            </a:r>
            <a:r>
              <a:rPr lang="zh-CN" altLang="en-US" dirty="0"/>
              <a:t>的极限</a:t>
            </a:r>
            <a:r>
              <a:rPr lang="zh-CN" altLang="en-US" dirty="0"/>
              <a:t>速率</a:t>
            </a:r>
            <a:r>
              <a:rPr lang="en-US" altLang="zh-CN" i="1" dirty="0"/>
              <a:t>C </a:t>
            </a:r>
            <a:r>
              <a:rPr lang="zh-CN" altLang="en-US" dirty="0"/>
              <a:t>可表达</a:t>
            </a:r>
            <a:r>
              <a:rPr lang="zh-CN" altLang="en-US" dirty="0"/>
              <a:t>为</a:t>
            </a:r>
            <a:r>
              <a:rPr lang="zh-CN" altLang="en-US" dirty="0"/>
              <a:t>：</a:t>
            </a:r>
          </a:p>
          <a:p>
            <a:pPr marL="0" indent="0">
              <a:spcBef>
                <a:spcPct val="25000"/>
              </a:spcBef>
              <a:spcAft>
                <a:spcPct val="25000"/>
              </a:spcAft>
              <a:buNone/>
            </a:pPr>
            <a:r>
              <a:rPr lang="en-US" altLang="zh-CN" i="1" dirty="0"/>
              <a:t>		</a:t>
            </a:r>
            <a:r>
              <a:rPr lang="en-US" altLang="zh-CN" i="1" dirty="0">
                <a:solidFill>
                  <a:srgbClr val="0000CC"/>
                </a:solidFill>
              </a:rPr>
              <a:t>C</a:t>
            </a:r>
            <a:r>
              <a:rPr lang="en-US" altLang="zh-CN" dirty="0">
                <a:solidFill>
                  <a:srgbClr val="0000CC"/>
                </a:solidFill>
              </a:rPr>
              <a:t> </a:t>
            </a:r>
            <a:r>
              <a:rPr lang="en-US" altLang="zh-CN" dirty="0">
                <a:solidFill>
                  <a:srgbClr val="0000CC"/>
                </a:solidFill>
              </a:rPr>
              <a:t>= </a:t>
            </a:r>
            <a:r>
              <a:rPr lang="en-US" altLang="zh-CN" i="1" dirty="0">
                <a:solidFill>
                  <a:srgbClr val="0000CC"/>
                </a:solidFill>
              </a:rPr>
              <a:t>W</a:t>
            </a:r>
            <a:r>
              <a:rPr lang="en-US" altLang="zh-CN" dirty="0">
                <a:solidFill>
                  <a:srgbClr val="0000CC"/>
                </a:solidFill>
              </a:rPr>
              <a:t> log</a:t>
            </a:r>
            <a:r>
              <a:rPr lang="en-US" altLang="zh-CN" baseline="-25000" dirty="0">
                <a:solidFill>
                  <a:srgbClr val="0000CC"/>
                </a:solidFill>
              </a:rPr>
              <a:t>2</a:t>
            </a:r>
            <a:r>
              <a:rPr lang="en-US" altLang="zh-CN" dirty="0">
                <a:solidFill>
                  <a:srgbClr val="0000CC"/>
                </a:solidFill>
              </a:rPr>
              <a:t>(1+</a:t>
            </a:r>
            <a:r>
              <a:rPr lang="en-US" altLang="zh-CN" i="1" dirty="0">
                <a:solidFill>
                  <a:srgbClr val="0000CC"/>
                </a:solidFill>
              </a:rPr>
              <a:t>S</a:t>
            </a:r>
            <a:r>
              <a:rPr lang="en-US" altLang="zh-CN" dirty="0">
                <a:solidFill>
                  <a:srgbClr val="0000CC"/>
                </a:solidFill>
              </a:rPr>
              <a:t>/</a:t>
            </a:r>
            <a:r>
              <a:rPr lang="en-US" altLang="zh-CN" i="1" dirty="0">
                <a:solidFill>
                  <a:srgbClr val="0000CC"/>
                </a:solidFill>
              </a:rPr>
              <a:t>N</a:t>
            </a:r>
            <a:r>
              <a:rPr lang="en-US" altLang="zh-CN" dirty="0">
                <a:solidFill>
                  <a:srgbClr val="0000CC"/>
                </a:solidFill>
              </a:rPr>
              <a:t>) </a:t>
            </a:r>
            <a:r>
              <a:rPr lang="en-US" altLang="zh-CN" dirty="0">
                <a:solidFill>
                  <a:srgbClr val="0000CC"/>
                </a:solidFill>
              </a:rPr>
              <a:t>   </a:t>
            </a:r>
            <a:r>
              <a:rPr lang="en-US" altLang="zh-CN" dirty="0">
                <a:solidFill>
                  <a:srgbClr val="0000CC"/>
                </a:solidFill>
              </a:rPr>
              <a:t>(</a:t>
            </a:r>
            <a:r>
              <a:rPr lang="en-US" altLang="zh-CN" dirty="0">
                <a:solidFill>
                  <a:srgbClr val="0000CC"/>
                </a:solidFill>
              </a:rPr>
              <a:t>bit/s) </a:t>
            </a:r>
            <a:endParaRPr lang="en-US" altLang="zh-CN" dirty="0">
              <a:solidFill>
                <a:srgbClr val="0000CC"/>
              </a:solidFill>
            </a:endParaRPr>
          </a:p>
          <a:p>
            <a:pPr marL="457200" lvl="1" indent="0">
              <a:buNone/>
            </a:pPr>
            <a:r>
              <a:rPr lang="zh-CN" altLang="en-US" dirty="0">
                <a:solidFill>
                  <a:srgbClr val="000099"/>
                </a:solidFill>
                <a:latin typeface="Arial" charset="0"/>
              </a:rPr>
              <a:t>其中：</a:t>
            </a:r>
            <a:r>
              <a:rPr lang="en-US" altLang="zh-CN" dirty="0">
                <a:solidFill>
                  <a:srgbClr val="000099"/>
                </a:solidFill>
                <a:latin typeface="Arial" charset="0"/>
              </a:rPr>
              <a:t>	</a:t>
            </a:r>
            <a:r>
              <a:rPr lang="en-US" altLang="zh-CN" i="1" dirty="0">
                <a:solidFill>
                  <a:srgbClr val="000099"/>
                </a:solidFill>
                <a:latin typeface="Arial" charset="0"/>
              </a:rPr>
              <a:t>W </a:t>
            </a:r>
            <a:r>
              <a:rPr lang="zh-CN" altLang="en-US" dirty="0">
                <a:solidFill>
                  <a:srgbClr val="000099"/>
                </a:solidFill>
                <a:latin typeface="Arial" charset="0"/>
              </a:rPr>
              <a:t>为信道的带宽（以 </a:t>
            </a:r>
            <a:r>
              <a:rPr lang="en-US" altLang="zh-CN" dirty="0">
                <a:solidFill>
                  <a:srgbClr val="000099"/>
                </a:solidFill>
                <a:latin typeface="Arial" charset="0"/>
              </a:rPr>
              <a:t>Hz </a:t>
            </a:r>
            <a:r>
              <a:rPr lang="zh-CN" altLang="en-US" dirty="0">
                <a:solidFill>
                  <a:srgbClr val="000099"/>
                </a:solidFill>
                <a:latin typeface="Arial" charset="0"/>
              </a:rPr>
              <a:t>为单位）；</a:t>
            </a:r>
          </a:p>
          <a:p>
            <a:pPr marL="457200" lvl="1" indent="0">
              <a:buNone/>
            </a:pPr>
            <a:r>
              <a:rPr lang="en-US" altLang="zh-CN" i="1" dirty="0">
                <a:solidFill>
                  <a:srgbClr val="000099"/>
                </a:solidFill>
                <a:latin typeface="Arial" charset="0"/>
              </a:rPr>
              <a:t>		S </a:t>
            </a:r>
            <a:r>
              <a:rPr lang="zh-CN" altLang="en-US" dirty="0">
                <a:solidFill>
                  <a:srgbClr val="000099"/>
                </a:solidFill>
                <a:latin typeface="Arial" charset="0"/>
              </a:rPr>
              <a:t>为信道内所传信号的平均功率；</a:t>
            </a:r>
          </a:p>
          <a:p>
            <a:pPr marL="457200" lvl="1" indent="0">
              <a:buNone/>
            </a:pPr>
            <a:r>
              <a:rPr lang="en-US" altLang="zh-CN" i="1" dirty="0">
                <a:solidFill>
                  <a:srgbClr val="000099"/>
                </a:solidFill>
                <a:latin typeface="Arial" charset="0"/>
              </a:rPr>
              <a:t>		N </a:t>
            </a:r>
            <a:r>
              <a:rPr lang="zh-CN" altLang="en-US" dirty="0">
                <a:solidFill>
                  <a:srgbClr val="000099"/>
                </a:solidFill>
                <a:latin typeface="Arial" charset="0"/>
              </a:rPr>
              <a:t>为</a:t>
            </a:r>
            <a:r>
              <a:rPr lang="zh-CN" altLang="en-US" dirty="0">
                <a:solidFill>
                  <a:srgbClr val="000099"/>
                </a:solidFill>
                <a:latin typeface="Arial" charset="0"/>
              </a:rPr>
              <a:t>信道内部的高斯噪声功率。</a:t>
            </a:r>
            <a:endParaRPr lang="zh-CN" altLang="en-US" dirty="0"/>
          </a:p>
        </p:txBody>
      </p:sp>
    </p:spTree>
    <p:extLst>
      <p:ext uri="{BB962C8B-B14F-4D97-AF65-F5344CB8AC3E}">
        <p14:creationId xmlns:p14="http://schemas.microsoft.com/office/powerpoint/2010/main" val="389762200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dirty="0"/>
              <a:t>2.3 </a:t>
            </a:r>
            <a:r>
              <a:rPr lang="en-US" altLang="zh-CN" dirty="0" smtClean="0"/>
              <a:t> </a:t>
            </a:r>
            <a:r>
              <a:rPr lang="zh-CN" altLang="zh-CN" dirty="0" smtClean="0"/>
              <a:t>物理层</a:t>
            </a:r>
            <a:r>
              <a:rPr lang="zh-CN" altLang="zh-CN" dirty="0"/>
              <a:t>下面的传输媒体</a:t>
            </a:r>
            <a:endParaRPr lang="zh-CN" altLang="en-US" dirty="0"/>
          </a:p>
        </p:txBody>
      </p:sp>
      <p:sp>
        <p:nvSpPr>
          <p:cNvPr id="26627" name="Rectangle 3"/>
          <p:cNvSpPr>
            <a:spLocks noGrp="1" noChangeArrowheads="1"/>
          </p:cNvSpPr>
          <p:nvPr>
            <p:ph idx="1"/>
          </p:nvPr>
        </p:nvSpPr>
        <p:spPr/>
        <p:txBody>
          <a:bodyPr/>
          <a:lstStyle/>
          <a:p>
            <a:r>
              <a:rPr lang="en-US" altLang="zh-CN" dirty="0"/>
              <a:t>2.3.1 </a:t>
            </a:r>
            <a:r>
              <a:rPr lang="en-US" altLang="zh-CN" dirty="0" smtClean="0"/>
              <a:t> </a:t>
            </a:r>
            <a:r>
              <a:rPr lang="zh-CN" altLang="zh-CN" dirty="0" smtClean="0"/>
              <a:t>导引</a:t>
            </a:r>
            <a:r>
              <a:rPr lang="zh-CN" altLang="zh-CN" dirty="0"/>
              <a:t>型传输媒体</a:t>
            </a:r>
          </a:p>
          <a:p>
            <a:r>
              <a:rPr lang="en-US" altLang="zh-CN" dirty="0"/>
              <a:t>2.3.2 </a:t>
            </a:r>
            <a:r>
              <a:rPr lang="en-US" altLang="zh-CN" dirty="0" smtClean="0"/>
              <a:t> </a:t>
            </a:r>
            <a:r>
              <a:rPr lang="zh-CN" altLang="zh-CN" dirty="0" smtClean="0"/>
              <a:t>非</a:t>
            </a:r>
            <a:r>
              <a:rPr lang="zh-CN" altLang="zh-CN" dirty="0"/>
              <a:t>导引型传输媒体</a:t>
            </a:r>
          </a:p>
        </p:txBody>
      </p:sp>
    </p:spTree>
    <p:extLst>
      <p:ext uri="{BB962C8B-B14F-4D97-AF65-F5344CB8AC3E}">
        <p14:creationId xmlns:p14="http://schemas.microsoft.com/office/powerpoint/2010/main" val="225872307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dirty="0"/>
              <a:t>2.3 </a:t>
            </a:r>
            <a:r>
              <a:rPr lang="en-US" altLang="zh-CN" dirty="0" smtClean="0"/>
              <a:t> </a:t>
            </a:r>
            <a:r>
              <a:rPr lang="zh-CN" altLang="zh-CN" dirty="0" smtClean="0"/>
              <a:t>物理层</a:t>
            </a:r>
            <a:r>
              <a:rPr lang="zh-CN" altLang="zh-CN" dirty="0"/>
              <a:t>下面的传输媒体</a:t>
            </a:r>
            <a:endParaRPr lang="zh-CN" altLang="en-US" dirty="0"/>
          </a:p>
        </p:txBody>
      </p:sp>
      <p:sp>
        <p:nvSpPr>
          <p:cNvPr id="26627" name="Rectangle 3"/>
          <p:cNvSpPr>
            <a:spLocks noGrp="1" noChangeArrowheads="1"/>
          </p:cNvSpPr>
          <p:nvPr>
            <p:ph idx="1"/>
          </p:nvPr>
        </p:nvSpPr>
        <p:spPr/>
        <p:txBody>
          <a:bodyPr/>
          <a:lstStyle/>
          <a:p>
            <a:pPr>
              <a:lnSpc>
                <a:spcPct val="100000"/>
              </a:lnSpc>
            </a:pPr>
            <a:r>
              <a:rPr lang="zh-CN" altLang="zh-CN" dirty="0">
                <a:solidFill>
                  <a:srgbClr val="FF0000"/>
                </a:solidFill>
              </a:rPr>
              <a:t>传输媒体也称为传输介质或传输媒介，</a:t>
            </a:r>
            <a:r>
              <a:rPr lang="zh-CN" altLang="zh-CN" dirty="0"/>
              <a:t>它就是数据传输系统中在发送器和接收器之间的物理</a:t>
            </a:r>
            <a:r>
              <a:rPr lang="zh-CN" altLang="zh-CN" dirty="0" smtClean="0"/>
              <a:t>通路</a:t>
            </a:r>
            <a:r>
              <a:rPr lang="zh-CN" altLang="en-US" dirty="0" smtClean="0"/>
              <a:t>。</a:t>
            </a:r>
            <a:endParaRPr lang="en-US" altLang="zh-CN" dirty="0" smtClean="0"/>
          </a:p>
          <a:p>
            <a:pPr>
              <a:lnSpc>
                <a:spcPct val="100000"/>
              </a:lnSpc>
            </a:pPr>
            <a:r>
              <a:rPr lang="zh-CN" altLang="zh-CN" dirty="0"/>
              <a:t>传输媒体可分为两大类，即导引型传输媒体和非导引型</a:t>
            </a:r>
            <a:r>
              <a:rPr lang="zh-CN" altLang="zh-CN" dirty="0" smtClean="0"/>
              <a:t>传输媒体</a:t>
            </a:r>
            <a:r>
              <a:rPr lang="zh-CN" altLang="en-US" dirty="0" smtClean="0"/>
              <a:t>。</a:t>
            </a:r>
            <a:endParaRPr lang="en-US" altLang="zh-CN" dirty="0" smtClean="0"/>
          </a:p>
          <a:p>
            <a:pPr>
              <a:lnSpc>
                <a:spcPct val="100000"/>
              </a:lnSpc>
            </a:pPr>
            <a:r>
              <a:rPr lang="zh-CN" altLang="zh-CN" dirty="0">
                <a:solidFill>
                  <a:srgbClr val="FF0000"/>
                </a:solidFill>
              </a:rPr>
              <a:t>在导引型传输媒体中，</a:t>
            </a:r>
            <a:r>
              <a:rPr lang="zh-CN" altLang="zh-CN" dirty="0"/>
              <a:t>电磁波被导引沿着固体媒体（铜线或光纤）</a:t>
            </a:r>
            <a:r>
              <a:rPr lang="zh-CN" altLang="zh-CN" dirty="0" smtClean="0"/>
              <a:t>传播</a:t>
            </a:r>
            <a:r>
              <a:rPr lang="zh-CN" altLang="en-US" dirty="0"/>
              <a:t>。</a:t>
            </a:r>
            <a:endParaRPr lang="en-US" altLang="zh-CN" dirty="0"/>
          </a:p>
          <a:p>
            <a:pPr>
              <a:lnSpc>
                <a:spcPct val="100000"/>
              </a:lnSpc>
            </a:pPr>
            <a:r>
              <a:rPr lang="zh-CN" altLang="zh-CN" dirty="0" smtClean="0">
                <a:solidFill>
                  <a:srgbClr val="FF0000"/>
                </a:solidFill>
              </a:rPr>
              <a:t>非</a:t>
            </a:r>
            <a:r>
              <a:rPr lang="zh-CN" altLang="zh-CN" dirty="0">
                <a:solidFill>
                  <a:srgbClr val="FF0000"/>
                </a:solidFill>
              </a:rPr>
              <a:t>导引型传输媒体就是指</a:t>
            </a:r>
            <a:r>
              <a:rPr lang="zh-CN" altLang="zh-CN" dirty="0" smtClean="0">
                <a:solidFill>
                  <a:srgbClr val="FF0000"/>
                </a:solidFill>
              </a:rPr>
              <a:t>自由空间</a:t>
            </a:r>
            <a:r>
              <a:rPr lang="zh-CN" altLang="en-US" dirty="0" smtClean="0">
                <a:solidFill>
                  <a:srgbClr val="FF0000"/>
                </a:solidFill>
              </a:rPr>
              <a:t>。</a:t>
            </a:r>
            <a:r>
              <a:rPr lang="zh-CN" altLang="zh-CN" dirty="0" smtClean="0"/>
              <a:t>在</a:t>
            </a:r>
            <a:r>
              <a:rPr lang="zh-CN" altLang="zh-CN" dirty="0"/>
              <a:t>非导引型传输媒体</a:t>
            </a:r>
            <a:r>
              <a:rPr lang="zh-CN" altLang="zh-CN" dirty="0" smtClean="0"/>
              <a:t>中</a:t>
            </a:r>
            <a:r>
              <a:rPr lang="zh-CN" altLang="en-US" dirty="0" smtClean="0"/>
              <a:t>，</a:t>
            </a:r>
            <a:r>
              <a:rPr lang="zh-CN" altLang="zh-CN" dirty="0" smtClean="0"/>
              <a:t>电磁波</a:t>
            </a:r>
            <a:r>
              <a:rPr lang="zh-CN" altLang="zh-CN" dirty="0"/>
              <a:t>的传输常称为无线传输。</a:t>
            </a:r>
          </a:p>
        </p:txBody>
      </p:sp>
    </p:spTree>
    <p:extLst>
      <p:ext uri="{BB962C8B-B14F-4D97-AF65-F5344CB8AC3E}">
        <p14:creationId xmlns:p14="http://schemas.microsoft.com/office/powerpoint/2010/main" val="279597047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ltLang="zh-CN" dirty="0"/>
              <a:t>2.3.1 </a:t>
            </a:r>
            <a:r>
              <a:rPr lang="en-US" altLang="zh-CN" dirty="0" smtClean="0"/>
              <a:t> </a:t>
            </a:r>
            <a:r>
              <a:rPr lang="zh-CN" altLang="en-US" dirty="0" smtClean="0"/>
              <a:t>导引</a:t>
            </a:r>
            <a:r>
              <a:rPr lang="zh-CN" altLang="en-US" dirty="0"/>
              <a:t>型传输媒体</a:t>
            </a:r>
          </a:p>
        </p:txBody>
      </p:sp>
      <p:sp>
        <p:nvSpPr>
          <p:cNvPr id="121859" name="Rectangle 3"/>
          <p:cNvSpPr>
            <a:spLocks noGrp="1" noChangeArrowheads="1"/>
          </p:cNvSpPr>
          <p:nvPr>
            <p:ph idx="1"/>
          </p:nvPr>
        </p:nvSpPr>
        <p:spPr/>
        <p:txBody>
          <a:bodyPr/>
          <a:lstStyle/>
          <a:p>
            <a:pPr>
              <a:lnSpc>
                <a:spcPct val="100000"/>
              </a:lnSpc>
            </a:pPr>
            <a:r>
              <a:rPr lang="zh-CN" altLang="en-US" dirty="0" smtClean="0">
                <a:solidFill>
                  <a:srgbClr val="FF0000"/>
                </a:solidFill>
              </a:rPr>
              <a:t>同轴电缆</a:t>
            </a:r>
            <a:endParaRPr lang="zh-CN" altLang="en-US" dirty="0">
              <a:solidFill>
                <a:srgbClr val="FF0000"/>
              </a:solidFill>
            </a:endParaRPr>
          </a:p>
          <a:p>
            <a:pPr lvl="1">
              <a:lnSpc>
                <a:spcPct val="100000"/>
              </a:lnSpc>
            </a:pPr>
            <a:r>
              <a:rPr lang="zh-CN" altLang="zh-CN" dirty="0"/>
              <a:t>同轴电缆具有很好的抗干扰特性，被广泛用于传输较高速率的</a:t>
            </a:r>
            <a:r>
              <a:rPr lang="zh-CN" altLang="zh-CN" dirty="0" smtClean="0"/>
              <a:t>数据</a:t>
            </a:r>
            <a:r>
              <a:rPr lang="zh-CN" altLang="en-US" dirty="0" smtClean="0"/>
              <a:t>。</a:t>
            </a:r>
            <a:endParaRPr lang="en-US" altLang="zh-CN" dirty="0" smtClean="0"/>
          </a:p>
          <a:p>
            <a:pPr lvl="1">
              <a:lnSpc>
                <a:spcPct val="100000"/>
              </a:lnSpc>
            </a:pPr>
            <a:r>
              <a:rPr lang="zh-CN" altLang="zh-CN" dirty="0"/>
              <a:t>同轴电缆的带宽取决于电缆的</a:t>
            </a:r>
            <a:r>
              <a:rPr lang="zh-CN" altLang="zh-CN" dirty="0" smtClean="0"/>
              <a:t>质量</a:t>
            </a:r>
            <a:r>
              <a:rPr lang="zh-CN" altLang="en-US" dirty="0" smtClean="0"/>
              <a:t>。</a:t>
            </a:r>
            <a:endParaRPr lang="en-US" altLang="zh-CN" dirty="0" smtClean="0">
              <a:solidFill>
                <a:srgbClr val="0000CC"/>
              </a:solidFill>
              <a:latin typeface="Arial" charset="0"/>
            </a:endParaRPr>
          </a:p>
          <a:p>
            <a:pPr lvl="1">
              <a:lnSpc>
                <a:spcPct val="100000"/>
              </a:lnSpc>
            </a:pPr>
            <a:r>
              <a:rPr lang="en-US" altLang="zh-CN" dirty="0" smtClean="0">
                <a:solidFill>
                  <a:srgbClr val="FF0000"/>
                </a:solidFill>
              </a:rPr>
              <a:t>50</a:t>
            </a:r>
            <a:r>
              <a:rPr lang="en-US" altLang="zh-CN" sz="1600" dirty="0" smtClean="0">
                <a:solidFill>
                  <a:srgbClr val="FF0000"/>
                </a:solidFill>
              </a:rPr>
              <a:t> </a:t>
            </a:r>
            <a:r>
              <a:rPr lang="en-US" altLang="zh-CN" dirty="0" smtClean="0">
                <a:solidFill>
                  <a:srgbClr val="FF0000"/>
                </a:solidFill>
              </a:rPr>
              <a:t>Ω</a:t>
            </a:r>
            <a:r>
              <a:rPr lang="en-US" altLang="zh-CN" sz="1400" dirty="0">
                <a:solidFill>
                  <a:srgbClr val="FF0000"/>
                </a:solidFill>
              </a:rPr>
              <a:t> </a:t>
            </a:r>
            <a:r>
              <a:rPr lang="zh-CN" altLang="en-US" dirty="0" smtClean="0">
                <a:solidFill>
                  <a:srgbClr val="FF0000"/>
                </a:solidFill>
              </a:rPr>
              <a:t>同轴电缆 </a:t>
            </a:r>
            <a:r>
              <a:rPr lang="en-US" altLang="zh-CN" dirty="0" smtClean="0">
                <a:solidFill>
                  <a:srgbClr val="0000CC"/>
                </a:solidFill>
              </a:rPr>
              <a:t>—— LAN / </a:t>
            </a:r>
            <a:r>
              <a:rPr lang="zh-CN" altLang="en-US" dirty="0" smtClean="0">
                <a:solidFill>
                  <a:srgbClr val="0000CC"/>
                </a:solidFill>
              </a:rPr>
              <a:t>数字传输常用</a:t>
            </a:r>
            <a:endParaRPr lang="zh-CN" altLang="en-US" dirty="0">
              <a:solidFill>
                <a:srgbClr val="0000CC"/>
              </a:solidFill>
            </a:endParaRPr>
          </a:p>
          <a:p>
            <a:pPr lvl="1">
              <a:lnSpc>
                <a:spcPct val="100000"/>
              </a:lnSpc>
            </a:pPr>
            <a:r>
              <a:rPr lang="en-US" altLang="zh-CN" dirty="0">
                <a:solidFill>
                  <a:srgbClr val="FF0000"/>
                </a:solidFill>
              </a:rPr>
              <a:t>75</a:t>
            </a:r>
            <a:r>
              <a:rPr lang="en-US" altLang="zh-CN" sz="1600" dirty="0">
                <a:solidFill>
                  <a:srgbClr val="FF0000"/>
                </a:solidFill>
              </a:rPr>
              <a:t> </a:t>
            </a:r>
            <a:r>
              <a:rPr lang="en-US" altLang="zh-CN" dirty="0">
                <a:solidFill>
                  <a:srgbClr val="FF0000"/>
                </a:solidFill>
              </a:rPr>
              <a:t>Ω</a:t>
            </a:r>
            <a:r>
              <a:rPr lang="en-US" altLang="zh-CN" sz="1400" dirty="0">
                <a:solidFill>
                  <a:srgbClr val="FF0000"/>
                </a:solidFill>
              </a:rPr>
              <a:t> </a:t>
            </a:r>
            <a:r>
              <a:rPr lang="zh-CN" altLang="en-US" dirty="0" smtClean="0">
                <a:solidFill>
                  <a:srgbClr val="FF0000"/>
                </a:solidFill>
              </a:rPr>
              <a:t>同轴电缆 </a:t>
            </a:r>
            <a:r>
              <a:rPr lang="en-US" altLang="zh-CN" dirty="0" smtClean="0">
                <a:solidFill>
                  <a:srgbClr val="0000CC"/>
                </a:solidFill>
              </a:rPr>
              <a:t>—— </a:t>
            </a:r>
            <a:r>
              <a:rPr lang="zh-CN" altLang="en-US" dirty="0" smtClean="0">
                <a:solidFill>
                  <a:srgbClr val="0000CC"/>
                </a:solidFill>
              </a:rPr>
              <a:t>有线电视 </a:t>
            </a:r>
            <a:r>
              <a:rPr lang="en-US" altLang="zh-CN" dirty="0" smtClean="0">
                <a:solidFill>
                  <a:srgbClr val="0000CC"/>
                </a:solidFill>
              </a:rPr>
              <a:t>/ </a:t>
            </a:r>
            <a:r>
              <a:rPr lang="zh-CN" altLang="en-US" dirty="0" smtClean="0">
                <a:solidFill>
                  <a:srgbClr val="0000CC"/>
                </a:solidFill>
              </a:rPr>
              <a:t>模拟传输常用</a:t>
            </a:r>
            <a:endParaRPr lang="zh-CN" altLang="en-US" dirty="0">
              <a:solidFill>
                <a:srgbClr val="0000CC"/>
              </a:solidFill>
            </a:endParaRPr>
          </a:p>
        </p:txBody>
      </p:sp>
      <p:grpSp>
        <p:nvGrpSpPr>
          <p:cNvPr id="2" name="组合 1"/>
          <p:cNvGrpSpPr/>
          <p:nvPr/>
        </p:nvGrpSpPr>
        <p:grpSpPr>
          <a:xfrm>
            <a:off x="2000672" y="4365104"/>
            <a:ext cx="6264696" cy="1390123"/>
            <a:chOff x="2505075" y="4067175"/>
            <a:chExt cx="4972050" cy="1280769"/>
          </a:xfrm>
        </p:grpSpPr>
        <p:pic>
          <p:nvPicPr>
            <p:cNvPr id="6" name="Picture 3" descr="D:\1xxr\1paper\Cable\222.gif"/>
            <p:cNvPicPr>
              <a:picLocks noChangeAspect="1" noChangeArrowheads="1"/>
            </p:cNvPicPr>
            <p:nvPr/>
          </p:nvPicPr>
          <p:blipFill>
            <a:blip r:embed="rId3">
              <a:extLst>
                <a:ext uri="{28A0092B-C50C-407E-A947-70E740481C1C}">
                  <a14:useLocalDpi xmlns:a14="http://schemas.microsoft.com/office/drawing/2010/main" val="0"/>
                </a:ext>
              </a:extLst>
            </a:blip>
            <a:srcRect t="37741" r="21053" b="25261"/>
            <a:stretch>
              <a:fillRect/>
            </a:stretch>
          </p:blipFill>
          <p:spPr bwMode="auto">
            <a:xfrm>
              <a:off x="2505075" y="4408015"/>
              <a:ext cx="4114800" cy="939929"/>
            </a:xfrm>
            <a:prstGeom prst="rect">
              <a:avLst/>
            </a:prstGeom>
            <a:noFill/>
            <a:extLst>
              <a:ext uri="{909E8E84-426E-40dd-AFC4-6F175D3DCCD1}">
                <a14:hiddenFill xmlns:a14="http://schemas.microsoft.com/office/drawing/2010/main">
                  <a:solidFill>
                    <a:srgbClr val="FFFFFF"/>
                  </a:solidFill>
                </a14:hiddenFill>
              </a:ext>
            </a:extLst>
          </p:spPr>
        </p:pic>
        <p:sp>
          <p:nvSpPr>
            <p:cNvPr id="7" name="Text Box 4"/>
            <p:cNvSpPr txBox="1">
              <a:spLocks noChangeArrowheads="1"/>
            </p:cNvSpPr>
            <p:nvPr/>
          </p:nvSpPr>
          <p:spPr bwMode="auto">
            <a:xfrm>
              <a:off x="6645275" y="4699000"/>
              <a:ext cx="831850" cy="3686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srgbClr val="000099"/>
                  </a:solidFill>
                  <a:latin typeface="+mn-lt"/>
                  <a:ea typeface="黑体" pitchFamily="2" charset="-122"/>
                </a:rPr>
                <a:t>内导体</a:t>
              </a:r>
            </a:p>
          </p:txBody>
        </p:sp>
        <p:sp>
          <p:nvSpPr>
            <p:cNvPr id="8" name="Text Box 5"/>
            <p:cNvSpPr txBox="1">
              <a:spLocks noChangeArrowheads="1"/>
            </p:cNvSpPr>
            <p:nvPr/>
          </p:nvSpPr>
          <p:spPr bwMode="auto">
            <a:xfrm>
              <a:off x="4481513" y="4090988"/>
              <a:ext cx="1730376" cy="3686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srgbClr val="000099"/>
                  </a:solidFill>
                  <a:latin typeface="+mn-lt"/>
                  <a:ea typeface="黑体" pitchFamily="2" charset="-122"/>
                </a:rPr>
                <a:t>外导体屏蔽层</a:t>
              </a:r>
            </a:p>
          </p:txBody>
        </p:sp>
        <p:sp>
          <p:nvSpPr>
            <p:cNvPr id="9" name="Text Box 6"/>
            <p:cNvSpPr txBox="1">
              <a:spLocks noChangeArrowheads="1"/>
            </p:cNvSpPr>
            <p:nvPr/>
          </p:nvSpPr>
          <p:spPr bwMode="auto">
            <a:xfrm>
              <a:off x="6284913" y="4067175"/>
              <a:ext cx="963612" cy="400110"/>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dirty="0">
                  <a:solidFill>
                    <a:srgbClr val="000099"/>
                  </a:solidFill>
                  <a:latin typeface="+mn-lt"/>
                  <a:ea typeface="黑体" pitchFamily="2" charset="-122"/>
                </a:rPr>
                <a:t>绝缘层</a:t>
              </a:r>
            </a:p>
          </p:txBody>
        </p:sp>
        <p:sp>
          <p:nvSpPr>
            <p:cNvPr id="10" name="Text Box 7"/>
            <p:cNvSpPr txBox="1">
              <a:spLocks noChangeArrowheads="1"/>
            </p:cNvSpPr>
            <p:nvPr/>
          </p:nvSpPr>
          <p:spPr bwMode="auto">
            <a:xfrm>
              <a:off x="2825751" y="4111625"/>
              <a:ext cx="1655762" cy="36863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srgbClr val="000099"/>
                  </a:solidFill>
                  <a:latin typeface="+mn-lt"/>
                  <a:ea typeface="黑体" pitchFamily="2" charset="-122"/>
                </a:rPr>
                <a:t>绝缘保护套层</a:t>
              </a:r>
            </a:p>
          </p:txBody>
        </p:sp>
        <p:sp>
          <p:nvSpPr>
            <p:cNvPr id="11" name="Rectangle 9"/>
            <p:cNvSpPr>
              <a:spLocks noChangeArrowheads="1"/>
            </p:cNvSpPr>
            <p:nvPr/>
          </p:nvSpPr>
          <p:spPr bwMode="auto">
            <a:xfrm>
              <a:off x="6276975" y="5005105"/>
              <a:ext cx="517525" cy="2762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99"/>
                </a:solidFill>
                <a:latin typeface="+mn-lt"/>
                <a:ea typeface="黑体" pitchFamily="2" charset="-122"/>
              </a:endParaRPr>
            </a:p>
          </p:txBody>
        </p:sp>
      </p:grpSp>
      <p:sp>
        <p:nvSpPr>
          <p:cNvPr id="3" name="矩形 2"/>
          <p:cNvSpPr/>
          <p:nvPr/>
        </p:nvSpPr>
        <p:spPr>
          <a:xfrm>
            <a:off x="2404719" y="5786244"/>
            <a:ext cx="4674518" cy="461665"/>
          </a:xfrm>
          <a:prstGeom prst="rect">
            <a:avLst/>
          </a:prstGeom>
        </p:spPr>
        <p:txBody>
          <a:bodyPr wrap="square">
            <a:spAutoFit/>
          </a:bodyPr>
          <a:lstStyle/>
          <a:p>
            <a:pPr algn="ctr"/>
            <a:r>
              <a:rPr lang="zh-CN" altLang="zh-CN" sz="2400" b="1" dirty="0" smtClean="0">
                <a:latin typeface="+mn-lt"/>
                <a:ea typeface="黑体" pitchFamily="2" charset="-122"/>
              </a:rPr>
              <a:t>同轴电缆</a:t>
            </a:r>
            <a:r>
              <a:rPr lang="zh-CN" altLang="zh-CN" sz="2400" b="1" dirty="0">
                <a:latin typeface="+mn-lt"/>
                <a:ea typeface="黑体" pitchFamily="2" charset="-122"/>
              </a:rPr>
              <a:t>的结构</a:t>
            </a:r>
            <a:endParaRPr lang="zh-CN" altLang="en-US" sz="2400" b="1" dirty="0">
              <a:latin typeface="+mn-lt"/>
              <a:ea typeface="黑体" pitchFamily="2" charset="-122"/>
            </a:endParaRPr>
          </a:p>
        </p:txBody>
      </p:sp>
    </p:spTree>
    <p:extLst>
      <p:ext uri="{BB962C8B-B14F-4D97-AF65-F5344CB8AC3E}">
        <p14:creationId xmlns:p14="http://schemas.microsoft.com/office/powerpoint/2010/main" val="402063936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第</a:t>
            </a:r>
            <a:r>
              <a:rPr lang="en-US" altLang="zh-CN" dirty="0" smtClean="0"/>
              <a:t> 2 </a:t>
            </a:r>
            <a:r>
              <a:rPr lang="zh-CN" altLang="zh-CN" dirty="0" smtClean="0"/>
              <a:t>章</a:t>
            </a:r>
            <a:r>
              <a:rPr lang="en-US" altLang="zh-CN" dirty="0" smtClean="0"/>
              <a:t>  </a:t>
            </a:r>
            <a:r>
              <a:rPr lang="zh-CN" altLang="zh-CN" dirty="0"/>
              <a:t>物理层</a:t>
            </a:r>
            <a:endParaRPr lang="zh-CN" altLang="en-US" dirty="0"/>
          </a:p>
        </p:txBody>
      </p:sp>
      <p:sp>
        <p:nvSpPr>
          <p:cNvPr id="3" name="内容占位符 2"/>
          <p:cNvSpPr>
            <a:spLocks noGrp="1"/>
          </p:cNvSpPr>
          <p:nvPr>
            <p:ph idx="1"/>
          </p:nvPr>
        </p:nvSpPr>
        <p:spPr/>
        <p:txBody>
          <a:bodyPr/>
          <a:lstStyle/>
          <a:p>
            <a:r>
              <a:rPr lang="en-US" altLang="zh-CN" dirty="0"/>
              <a:t>2.1 </a:t>
            </a:r>
            <a:r>
              <a:rPr lang="en-US" altLang="zh-CN" dirty="0" smtClean="0"/>
              <a:t> </a:t>
            </a:r>
            <a:r>
              <a:rPr lang="zh-CN" altLang="zh-CN" dirty="0" smtClean="0"/>
              <a:t>物理层</a:t>
            </a:r>
            <a:r>
              <a:rPr lang="zh-CN" altLang="zh-CN" dirty="0"/>
              <a:t>的基本概念</a:t>
            </a:r>
          </a:p>
          <a:p>
            <a:r>
              <a:rPr lang="en-US" altLang="zh-CN" dirty="0" smtClean="0"/>
              <a:t>2.2  </a:t>
            </a:r>
            <a:r>
              <a:rPr lang="zh-CN" altLang="zh-CN" dirty="0" smtClean="0"/>
              <a:t>数据通信</a:t>
            </a:r>
            <a:r>
              <a:rPr lang="zh-CN" altLang="zh-CN" dirty="0"/>
              <a:t>的基础知识</a:t>
            </a:r>
          </a:p>
          <a:p>
            <a:r>
              <a:rPr lang="en-US" altLang="zh-CN" dirty="0" smtClean="0"/>
              <a:t>2.3  </a:t>
            </a:r>
            <a:r>
              <a:rPr lang="zh-CN" altLang="zh-CN" dirty="0" smtClean="0"/>
              <a:t>物理层</a:t>
            </a:r>
            <a:r>
              <a:rPr lang="zh-CN" altLang="zh-CN" dirty="0"/>
              <a:t>下面的传输媒体</a:t>
            </a:r>
          </a:p>
          <a:p>
            <a:r>
              <a:rPr lang="en-US" altLang="zh-CN" dirty="0" smtClean="0"/>
              <a:t>2.4  </a:t>
            </a:r>
            <a:r>
              <a:rPr lang="zh-CN" altLang="zh-CN" dirty="0" smtClean="0"/>
              <a:t>信道</a:t>
            </a:r>
            <a:r>
              <a:rPr lang="zh-CN" altLang="zh-CN" dirty="0"/>
              <a:t>复用技术</a:t>
            </a:r>
          </a:p>
          <a:p>
            <a:r>
              <a:rPr lang="en-US" altLang="zh-CN" dirty="0" smtClean="0"/>
              <a:t>2.5  </a:t>
            </a:r>
            <a:r>
              <a:rPr lang="zh-CN" altLang="zh-CN" dirty="0" smtClean="0"/>
              <a:t>数字传输</a:t>
            </a:r>
            <a:r>
              <a:rPr lang="zh-CN" altLang="zh-CN" dirty="0"/>
              <a:t>系统</a:t>
            </a:r>
          </a:p>
          <a:p>
            <a:r>
              <a:rPr lang="en-US" altLang="zh-CN" dirty="0" smtClean="0"/>
              <a:t>2.6  </a:t>
            </a:r>
            <a:r>
              <a:rPr lang="zh-CN" altLang="zh-CN" dirty="0" smtClean="0"/>
              <a:t>宽带</a:t>
            </a:r>
            <a:r>
              <a:rPr lang="zh-CN" altLang="zh-CN" dirty="0"/>
              <a:t>接入技术</a:t>
            </a:r>
          </a:p>
          <a:p>
            <a:endParaRPr lang="zh-CN" altLang="en-US" dirty="0"/>
          </a:p>
        </p:txBody>
      </p:sp>
    </p:spTree>
    <p:extLst>
      <p:ext uri="{BB962C8B-B14F-4D97-AF65-F5344CB8AC3E}">
        <p14:creationId xmlns:p14="http://schemas.microsoft.com/office/powerpoint/2010/main" val="333860782"/>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idx="1"/>
          </p:nvPr>
        </p:nvSpPr>
        <p:spPr>
          <a:xfrm>
            <a:off x="495300" y="1196752"/>
            <a:ext cx="9066212" cy="4934173"/>
          </a:xfrm>
        </p:spPr>
        <p:txBody>
          <a:bodyPr/>
          <a:lstStyle/>
          <a:p>
            <a:pPr>
              <a:lnSpc>
                <a:spcPct val="100000"/>
              </a:lnSpc>
            </a:pPr>
            <a:r>
              <a:rPr lang="zh-CN" altLang="en-US" dirty="0"/>
              <a:t>连接简单（可以无源），早期广泛应用于计算机局域网。</a:t>
            </a:r>
            <a:endParaRPr lang="zh-CN" altLang="en-US" dirty="0"/>
          </a:p>
        </p:txBody>
      </p:sp>
      <p:sp>
        <p:nvSpPr>
          <p:cNvPr id="2" name="标题 1"/>
          <p:cNvSpPr>
            <a:spLocks noGrp="1"/>
          </p:cNvSpPr>
          <p:nvPr>
            <p:ph type="title"/>
          </p:nvPr>
        </p:nvSpPr>
        <p:spPr/>
        <p:txBody>
          <a:bodyPr/>
          <a:lstStyle/>
          <a:p>
            <a:r>
              <a:rPr kumimoji="1" lang="zh-CN" altLang="en-US"/>
              <a:t>同轴电缆</a:t>
            </a:r>
            <a:endParaRPr kumimoji="1" lang="zh-CN" altLang="en-US"/>
          </a:p>
        </p:txBody>
      </p:sp>
      <p:pic>
        <p:nvPicPr>
          <p:cNvPr id="4" name="Picture 13" descr="DSC000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9024" y="2636912"/>
            <a:ext cx="3887788" cy="280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DSC000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536" y="2636912"/>
            <a:ext cx="3744913"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3062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ltLang="zh-CN" dirty="0"/>
              <a:t>2.3.1 </a:t>
            </a:r>
            <a:r>
              <a:rPr lang="en-US" altLang="zh-CN" dirty="0" smtClean="0"/>
              <a:t> </a:t>
            </a:r>
            <a:r>
              <a:rPr lang="zh-CN" altLang="en-US" dirty="0" smtClean="0"/>
              <a:t>导引</a:t>
            </a:r>
            <a:r>
              <a:rPr lang="zh-CN" altLang="en-US" dirty="0"/>
              <a:t>型传输媒体</a:t>
            </a:r>
          </a:p>
        </p:txBody>
      </p:sp>
      <p:sp>
        <p:nvSpPr>
          <p:cNvPr id="121859" name="Rectangle 3"/>
          <p:cNvSpPr>
            <a:spLocks noGrp="1" noChangeArrowheads="1"/>
          </p:cNvSpPr>
          <p:nvPr>
            <p:ph idx="1"/>
          </p:nvPr>
        </p:nvSpPr>
        <p:spPr/>
        <p:txBody>
          <a:bodyPr/>
          <a:lstStyle/>
          <a:p>
            <a:r>
              <a:rPr lang="zh-CN" altLang="en-US" dirty="0" smtClean="0">
                <a:solidFill>
                  <a:srgbClr val="FF0000"/>
                </a:solidFill>
              </a:rPr>
              <a:t>双绞线</a:t>
            </a:r>
            <a:endParaRPr lang="en-US" altLang="zh-CN" dirty="0" smtClean="0">
              <a:solidFill>
                <a:srgbClr val="FF0000"/>
              </a:solidFill>
            </a:endParaRPr>
          </a:p>
          <a:p>
            <a:pPr lvl="1"/>
            <a:r>
              <a:rPr lang="zh-CN" altLang="zh-CN" dirty="0"/>
              <a:t>最常用的</a:t>
            </a:r>
            <a:r>
              <a:rPr lang="zh-CN" altLang="zh-CN" dirty="0" smtClean="0"/>
              <a:t>传输媒体</a:t>
            </a:r>
            <a:r>
              <a:rPr lang="zh-CN" altLang="en-US" dirty="0" smtClean="0"/>
              <a:t>。</a:t>
            </a:r>
            <a:endParaRPr lang="en-US" altLang="zh-CN" dirty="0" smtClean="0"/>
          </a:p>
          <a:p>
            <a:pPr lvl="1"/>
            <a:r>
              <a:rPr lang="zh-CN" altLang="zh-CN" dirty="0"/>
              <a:t>模拟传输和数字传输都可以使用双绞线，其通信距离一般为几到十几公里。</a:t>
            </a:r>
            <a:endParaRPr lang="zh-CN" altLang="en-US" dirty="0"/>
          </a:p>
          <a:p>
            <a:pPr lvl="1"/>
            <a:r>
              <a:rPr lang="zh-CN" altLang="en-US" dirty="0">
                <a:solidFill>
                  <a:srgbClr val="FF0000"/>
                </a:solidFill>
                <a:latin typeface="Arial" charset="0"/>
                <a:ea typeface="黑体" pitchFamily="2" charset="-122"/>
              </a:rPr>
              <a:t>屏蔽双绞线 </a:t>
            </a:r>
            <a:r>
              <a:rPr lang="en-US" altLang="zh-CN" dirty="0">
                <a:solidFill>
                  <a:srgbClr val="FF0000"/>
                </a:solidFill>
                <a:latin typeface="Arial" charset="0"/>
                <a:ea typeface="黑体" pitchFamily="2" charset="-122"/>
              </a:rPr>
              <a:t>STP </a:t>
            </a:r>
            <a:r>
              <a:rPr lang="en-US" altLang="zh-CN" dirty="0">
                <a:solidFill>
                  <a:srgbClr val="0000CC"/>
                </a:solidFill>
                <a:latin typeface="Arial" charset="0"/>
                <a:ea typeface="黑体" pitchFamily="2" charset="-122"/>
              </a:rPr>
              <a:t>(Shielded Twisted Pair</a:t>
            </a:r>
            <a:r>
              <a:rPr lang="en-US" altLang="zh-CN" dirty="0" smtClean="0">
                <a:solidFill>
                  <a:srgbClr val="0000CC"/>
                </a:solidFill>
                <a:latin typeface="Arial" charset="0"/>
                <a:ea typeface="黑体" pitchFamily="2" charset="-122"/>
              </a:rPr>
              <a:t>)</a:t>
            </a:r>
          </a:p>
          <a:p>
            <a:pPr lvl="2"/>
            <a:r>
              <a:rPr lang="zh-CN" altLang="en-US" dirty="0" smtClean="0"/>
              <a:t>带金属</a:t>
            </a:r>
            <a:r>
              <a:rPr lang="zh-CN" altLang="zh-CN" dirty="0" smtClean="0"/>
              <a:t>屏蔽</a:t>
            </a:r>
            <a:r>
              <a:rPr lang="zh-CN" altLang="zh-CN" dirty="0"/>
              <a:t>层</a:t>
            </a:r>
            <a:endParaRPr lang="en-US" altLang="zh-CN" dirty="0">
              <a:solidFill>
                <a:srgbClr val="0000CC"/>
              </a:solidFill>
              <a:latin typeface="Arial" charset="0"/>
              <a:ea typeface="黑体" pitchFamily="2" charset="-122"/>
            </a:endParaRPr>
          </a:p>
          <a:p>
            <a:pPr lvl="1"/>
            <a:r>
              <a:rPr lang="zh-CN" altLang="en-US" dirty="0">
                <a:solidFill>
                  <a:srgbClr val="0000CC"/>
                </a:solidFill>
                <a:latin typeface="Arial" charset="0"/>
                <a:ea typeface="黑体" pitchFamily="2" charset="-122"/>
              </a:rPr>
              <a:t>无屏蔽双绞线 </a:t>
            </a:r>
            <a:r>
              <a:rPr lang="en-US" altLang="zh-CN" dirty="0">
                <a:solidFill>
                  <a:srgbClr val="0000CC"/>
                </a:solidFill>
                <a:latin typeface="Arial" charset="0"/>
                <a:ea typeface="黑体" pitchFamily="2" charset="-122"/>
              </a:rPr>
              <a:t>UTP (Unshielded Twisted Pair)</a:t>
            </a:r>
            <a:r>
              <a:rPr lang="en-US" altLang="zh-CN" dirty="0">
                <a:solidFill>
                  <a:srgbClr val="0000CC"/>
                </a:solidFill>
              </a:rPr>
              <a:t> </a:t>
            </a:r>
          </a:p>
        </p:txBody>
      </p:sp>
    </p:spTree>
    <p:extLst>
      <p:ext uri="{BB962C8B-B14F-4D97-AF65-F5344CB8AC3E}">
        <p14:creationId xmlns:p14="http://schemas.microsoft.com/office/powerpoint/2010/main" val="154404927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altLang="zh-CN" dirty="0"/>
              <a:t>2.3.1 </a:t>
            </a:r>
            <a:r>
              <a:rPr lang="en-US" altLang="zh-CN" dirty="0" smtClean="0"/>
              <a:t> </a:t>
            </a:r>
            <a:r>
              <a:rPr lang="zh-CN" altLang="en-US" dirty="0" smtClean="0"/>
              <a:t>导引</a:t>
            </a:r>
            <a:r>
              <a:rPr lang="zh-CN" altLang="en-US" dirty="0"/>
              <a:t>型传输媒体</a:t>
            </a:r>
          </a:p>
        </p:txBody>
      </p:sp>
      <p:grpSp>
        <p:nvGrpSpPr>
          <p:cNvPr id="3" name="组合 2"/>
          <p:cNvGrpSpPr/>
          <p:nvPr/>
        </p:nvGrpSpPr>
        <p:grpSpPr>
          <a:xfrm>
            <a:off x="704528" y="1484784"/>
            <a:ext cx="3855839" cy="2015564"/>
            <a:chOff x="1280592" y="1686499"/>
            <a:chExt cx="3279775" cy="1643970"/>
          </a:xfrm>
        </p:grpSpPr>
        <p:pic>
          <p:nvPicPr>
            <p:cNvPr id="6" name="Picture 4" descr="223b"/>
            <p:cNvPicPr>
              <a:picLocks noChangeAspect="1" noChangeArrowheads="1"/>
            </p:cNvPicPr>
            <p:nvPr/>
          </p:nvPicPr>
          <p:blipFill>
            <a:blip r:embed="rId3">
              <a:extLst>
                <a:ext uri="{28A0092B-C50C-407E-A947-70E740481C1C}">
                  <a14:useLocalDpi xmlns:a14="http://schemas.microsoft.com/office/drawing/2010/main" val="0"/>
                </a:ext>
              </a:extLst>
            </a:blip>
            <a:srcRect t="24692" b="39763"/>
            <a:stretch>
              <a:fillRect/>
            </a:stretch>
          </p:blipFill>
          <p:spPr bwMode="auto">
            <a:xfrm>
              <a:off x="1280592" y="1686499"/>
              <a:ext cx="3279775"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7"/>
            <p:cNvSpPr txBox="1">
              <a:spLocks noChangeArrowheads="1"/>
            </p:cNvSpPr>
            <p:nvPr/>
          </p:nvSpPr>
          <p:spPr bwMode="auto">
            <a:xfrm>
              <a:off x="3926955" y="2546924"/>
              <a:ext cx="596128" cy="32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a:solidFill>
                    <a:srgbClr val="000099"/>
                  </a:solidFill>
                  <a:latin typeface="+mn-lt"/>
                  <a:ea typeface="黑体" pitchFamily="2" charset="-122"/>
                </a:rPr>
                <a:t>铜线</a:t>
              </a:r>
            </a:p>
          </p:txBody>
        </p:sp>
        <p:sp>
          <p:nvSpPr>
            <p:cNvPr id="10" name="Text Box 9"/>
            <p:cNvSpPr txBox="1">
              <a:spLocks noChangeArrowheads="1"/>
            </p:cNvSpPr>
            <p:nvPr/>
          </p:nvSpPr>
          <p:spPr bwMode="auto">
            <a:xfrm>
              <a:off x="1432992" y="2554861"/>
              <a:ext cx="957263" cy="527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lnSpc>
                  <a:spcPct val="90000"/>
                </a:lnSpc>
              </a:pPr>
              <a:r>
                <a:rPr lang="zh-CN" altLang="en-US" sz="2000" b="1" dirty="0" smtClean="0">
                  <a:solidFill>
                    <a:srgbClr val="000099"/>
                  </a:solidFill>
                  <a:latin typeface="+mn-lt"/>
                  <a:ea typeface="黑体" pitchFamily="2" charset="-122"/>
                </a:rPr>
                <a:t>聚氯乙烯套层</a:t>
              </a:r>
              <a:endParaRPr lang="zh-CN" altLang="en-US" sz="2000" b="1" dirty="0">
                <a:solidFill>
                  <a:srgbClr val="000099"/>
                </a:solidFill>
                <a:latin typeface="+mn-lt"/>
                <a:ea typeface="黑体" pitchFamily="2" charset="-122"/>
              </a:endParaRPr>
            </a:p>
          </p:txBody>
        </p:sp>
        <p:sp>
          <p:nvSpPr>
            <p:cNvPr id="13" name="Text Box 13"/>
            <p:cNvSpPr txBox="1">
              <a:spLocks noChangeArrowheads="1"/>
            </p:cNvSpPr>
            <p:nvPr/>
          </p:nvSpPr>
          <p:spPr bwMode="auto">
            <a:xfrm>
              <a:off x="2776017" y="2543749"/>
              <a:ext cx="815654" cy="32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a:solidFill>
                    <a:srgbClr val="000099"/>
                  </a:solidFill>
                  <a:latin typeface="+mn-lt"/>
                  <a:ea typeface="黑体" pitchFamily="2" charset="-122"/>
                </a:rPr>
                <a:t>绝缘层</a:t>
              </a:r>
            </a:p>
          </p:txBody>
        </p:sp>
        <p:sp>
          <p:nvSpPr>
            <p:cNvPr id="15" name="Text Box 15"/>
            <p:cNvSpPr txBox="1">
              <a:spLocks noChangeArrowheads="1"/>
            </p:cNvSpPr>
            <p:nvPr/>
          </p:nvSpPr>
          <p:spPr bwMode="auto">
            <a:xfrm>
              <a:off x="2199755" y="3004124"/>
              <a:ext cx="1800111" cy="326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dirty="0">
                  <a:latin typeface="+mn-lt"/>
                  <a:ea typeface="黑体" pitchFamily="2" charset="-122"/>
                </a:rPr>
                <a:t>(a) </a:t>
              </a:r>
              <a:r>
                <a:rPr lang="zh-CN" altLang="zh-CN" sz="2000" b="1" dirty="0">
                  <a:latin typeface="+mn-lt"/>
                  <a:ea typeface="黑体" pitchFamily="2" charset="-122"/>
                </a:rPr>
                <a:t>无屏蔽双绞线</a:t>
              </a:r>
              <a:endParaRPr lang="en-US" altLang="zh-CN" sz="2000" b="1" dirty="0">
                <a:latin typeface="+mn-lt"/>
                <a:ea typeface="黑体" pitchFamily="2" charset="-122"/>
              </a:endParaRPr>
            </a:p>
          </p:txBody>
        </p:sp>
      </p:grpSp>
      <p:grpSp>
        <p:nvGrpSpPr>
          <p:cNvPr id="4" name="组合 3"/>
          <p:cNvGrpSpPr/>
          <p:nvPr/>
        </p:nvGrpSpPr>
        <p:grpSpPr>
          <a:xfrm>
            <a:off x="5484192" y="1508596"/>
            <a:ext cx="3573264" cy="1978772"/>
            <a:chOff x="5484192" y="1710311"/>
            <a:chExt cx="2997200" cy="1621729"/>
          </a:xfrm>
        </p:grpSpPr>
        <p:pic>
          <p:nvPicPr>
            <p:cNvPr id="7" name="Picture 5" descr="223"/>
            <p:cNvPicPr>
              <a:picLocks noChangeAspect="1" noChangeArrowheads="1"/>
            </p:cNvPicPr>
            <p:nvPr/>
          </p:nvPicPr>
          <p:blipFill>
            <a:blip r:embed="rId4">
              <a:extLst>
                <a:ext uri="{28A0092B-C50C-407E-A947-70E740481C1C}">
                  <a14:useLocalDpi xmlns:a14="http://schemas.microsoft.com/office/drawing/2010/main" val="0"/>
                </a:ext>
              </a:extLst>
            </a:blip>
            <a:srcRect t="17610" b="41142"/>
            <a:stretch>
              <a:fillRect/>
            </a:stretch>
          </p:blipFill>
          <p:spPr bwMode="auto">
            <a:xfrm>
              <a:off x="5484192" y="1710311"/>
              <a:ext cx="299720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8"/>
            <p:cNvSpPr txBox="1">
              <a:spLocks noChangeArrowheads="1"/>
            </p:cNvSpPr>
            <p:nvPr/>
          </p:nvSpPr>
          <p:spPr bwMode="auto">
            <a:xfrm>
              <a:off x="7860680" y="2534224"/>
              <a:ext cx="587848" cy="32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a:solidFill>
                    <a:srgbClr val="000099"/>
                  </a:solidFill>
                  <a:latin typeface="+mn-lt"/>
                  <a:ea typeface="黑体" pitchFamily="2" charset="-122"/>
                </a:rPr>
                <a:t>铜线</a:t>
              </a:r>
            </a:p>
          </p:txBody>
        </p:sp>
        <p:sp>
          <p:nvSpPr>
            <p:cNvPr id="11" name="Text Box 10"/>
            <p:cNvSpPr txBox="1">
              <a:spLocks noChangeArrowheads="1"/>
            </p:cNvSpPr>
            <p:nvPr/>
          </p:nvSpPr>
          <p:spPr bwMode="auto">
            <a:xfrm>
              <a:off x="5484192" y="2510411"/>
              <a:ext cx="1020801" cy="580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a:solidFill>
                    <a:srgbClr val="000099"/>
                  </a:solidFill>
                  <a:latin typeface="+mn-lt"/>
                  <a:ea typeface="黑体" pitchFamily="2" charset="-122"/>
                </a:rPr>
                <a:t>聚氯乙烯</a:t>
              </a:r>
            </a:p>
            <a:p>
              <a:pPr eaLnBrk="1" hangingPunct="1"/>
              <a:r>
                <a:rPr lang="zh-CN" altLang="en-US" sz="2000" b="1">
                  <a:solidFill>
                    <a:srgbClr val="000099"/>
                  </a:solidFill>
                  <a:latin typeface="+mn-lt"/>
                  <a:ea typeface="黑体" pitchFamily="2" charset="-122"/>
                </a:rPr>
                <a:t>    套层</a:t>
              </a:r>
            </a:p>
          </p:txBody>
        </p:sp>
        <p:sp>
          <p:nvSpPr>
            <p:cNvPr id="12" name="Text Box 11"/>
            <p:cNvSpPr txBox="1">
              <a:spLocks noChangeArrowheads="1"/>
            </p:cNvSpPr>
            <p:nvPr/>
          </p:nvSpPr>
          <p:spPr bwMode="auto">
            <a:xfrm>
              <a:off x="6563692" y="2513586"/>
              <a:ext cx="804325" cy="32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a:solidFill>
                    <a:srgbClr val="000099"/>
                  </a:solidFill>
                  <a:latin typeface="+mn-lt"/>
                  <a:ea typeface="黑体" pitchFamily="2" charset="-122"/>
                </a:rPr>
                <a:t>屏蔽层</a:t>
              </a:r>
            </a:p>
          </p:txBody>
        </p:sp>
        <p:sp>
          <p:nvSpPr>
            <p:cNvPr id="14" name="Text Box 14"/>
            <p:cNvSpPr txBox="1">
              <a:spLocks noChangeArrowheads="1"/>
            </p:cNvSpPr>
            <p:nvPr/>
          </p:nvSpPr>
          <p:spPr bwMode="auto">
            <a:xfrm>
              <a:off x="7212980" y="2534224"/>
              <a:ext cx="804325" cy="32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2000" b="1">
                  <a:solidFill>
                    <a:srgbClr val="000099"/>
                  </a:solidFill>
                  <a:latin typeface="+mn-lt"/>
                  <a:ea typeface="黑体" pitchFamily="2" charset="-122"/>
                </a:rPr>
                <a:t>绝缘层</a:t>
              </a:r>
            </a:p>
          </p:txBody>
        </p:sp>
        <p:sp>
          <p:nvSpPr>
            <p:cNvPr id="16" name="Text Box 16"/>
            <p:cNvSpPr txBox="1">
              <a:spLocks noChangeArrowheads="1"/>
            </p:cNvSpPr>
            <p:nvPr/>
          </p:nvSpPr>
          <p:spPr bwMode="auto">
            <a:xfrm>
              <a:off x="6274767" y="3004124"/>
              <a:ext cx="1570733" cy="327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dirty="0">
                  <a:latin typeface="+mn-lt"/>
                  <a:ea typeface="黑体" pitchFamily="2" charset="-122"/>
                </a:rPr>
                <a:t>(b) </a:t>
              </a:r>
              <a:r>
                <a:rPr lang="zh-CN" altLang="zh-CN" sz="2000" b="1" dirty="0">
                  <a:latin typeface="+mn-lt"/>
                  <a:ea typeface="黑体" pitchFamily="2" charset="-122"/>
                </a:rPr>
                <a:t>屏蔽双绞线</a:t>
              </a:r>
              <a:endParaRPr lang="en-US" altLang="zh-CN" sz="2000" b="1" dirty="0">
                <a:latin typeface="+mn-lt"/>
                <a:ea typeface="黑体" pitchFamily="2" charset="-122"/>
              </a:endParaRPr>
            </a:p>
          </p:txBody>
        </p:sp>
      </p:grpSp>
      <p:grpSp>
        <p:nvGrpSpPr>
          <p:cNvPr id="17" name="组合 16"/>
          <p:cNvGrpSpPr/>
          <p:nvPr/>
        </p:nvGrpSpPr>
        <p:grpSpPr>
          <a:xfrm>
            <a:off x="776536" y="3861048"/>
            <a:ext cx="3672408" cy="2083887"/>
            <a:chOff x="3252146" y="4016920"/>
            <a:chExt cx="2981475" cy="1528422"/>
          </a:xfrm>
        </p:grpSpPr>
        <p:pic>
          <p:nvPicPr>
            <p:cNvPr id="19" name="Picture 19" descr="3UTP"/>
            <p:cNvPicPr>
              <a:picLocks noChangeAspect="1" noChangeArrowheads="1"/>
            </p:cNvPicPr>
            <p:nvPr/>
          </p:nvPicPr>
          <p:blipFill>
            <a:blip r:embed="rId5">
              <a:extLst>
                <a:ext uri="{28A0092B-C50C-407E-A947-70E740481C1C}">
                  <a14:useLocalDpi xmlns:a14="http://schemas.microsoft.com/office/drawing/2010/main" val="0"/>
                </a:ext>
              </a:extLst>
            </a:blip>
            <a:srcRect l="2864" t="5208" r="50562"/>
            <a:stretch>
              <a:fillRect/>
            </a:stretch>
          </p:blipFill>
          <p:spPr bwMode="auto">
            <a:xfrm>
              <a:off x="3446330" y="4175362"/>
              <a:ext cx="2581275"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0" descr="3UTP"/>
            <p:cNvPicPr>
              <a:picLocks noChangeAspect="1" noChangeArrowheads="1"/>
            </p:cNvPicPr>
            <p:nvPr/>
          </p:nvPicPr>
          <p:blipFill>
            <a:blip r:embed="rId5">
              <a:extLst>
                <a:ext uri="{28A0092B-C50C-407E-A947-70E740481C1C}">
                  <a14:useLocalDpi xmlns:a14="http://schemas.microsoft.com/office/drawing/2010/main" val="0"/>
                </a:ext>
              </a:extLst>
            </a:blip>
            <a:srcRect l="50095" r="3209"/>
            <a:stretch>
              <a:fillRect/>
            </a:stretch>
          </p:blipFill>
          <p:spPr bwMode="auto">
            <a:xfrm>
              <a:off x="3438392" y="4771387"/>
              <a:ext cx="25876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22"/>
            <p:cNvSpPr txBox="1">
              <a:spLocks noChangeArrowheads="1"/>
            </p:cNvSpPr>
            <p:nvPr/>
          </p:nvSpPr>
          <p:spPr bwMode="auto">
            <a:xfrm>
              <a:off x="4295642" y="4016920"/>
              <a:ext cx="9140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a:solidFill>
                    <a:srgbClr val="000099"/>
                  </a:solidFill>
                  <a:latin typeface="+mn-lt"/>
                  <a:ea typeface="黑体" pitchFamily="2" charset="-122"/>
                </a:rPr>
                <a:t>3 </a:t>
              </a:r>
              <a:r>
                <a:rPr lang="zh-CN" altLang="en-US" sz="2000" b="1">
                  <a:solidFill>
                    <a:srgbClr val="000099"/>
                  </a:solidFill>
                  <a:latin typeface="+mn-lt"/>
                  <a:ea typeface="黑体" pitchFamily="2" charset="-122"/>
                </a:rPr>
                <a:t>类线</a:t>
              </a:r>
            </a:p>
          </p:txBody>
        </p:sp>
        <p:sp>
          <p:nvSpPr>
            <p:cNvPr id="22" name="Text Box 23"/>
            <p:cNvSpPr txBox="1">
              <a:spLocks noChangeArrowheads="1"/>
            </p:cNvSpPr>
            <p:nvPr/>
          </p:nvSpPr>
          <p:spPr bwMode="auto">
            <a:xfrm>
              <a:off x="4295642" y="4650689"/>
              <a:ext cx="9140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2000" b="1" dirty="0">
                  <a:solidFill>
                    <a:srgbClr val="000099"/>
                  </a:solidFill>
                  <a:latin typeface="+mn-lt"/>
                  <a:ea typeface="黑体" pitchFamily="2" charset="-122"/>
                </a:rPr>
                <a:t>5 </a:t>
              </a:r>
              <a:r>
                <a:rPr lang="zh-CN" altLang="en-US" sz="2000" b="1" dirty="0">
                  <a:solidFill>
                    <a:srgbClr val="000099"/>
                  </a:solidFill>
                  <a:latin typeface="+mn-lt"/>
                  <a:ea typeface="黑体" pitchFamily="2" charset="-122"/>
                </a:rPr>
                <a:t>类线</a:t>
              </a:r>
            </a:p>
          </p:txBody>
        </p:sp>
        <p:sp>
          <p:nvSpPr>
            <p:cNvPr id="23" name="Text Box 24"/>
            <p:cNvSpPr txBox="1">
              <a:spLocks noChangeArrowheads="1"/>
            </p:cNvSpPr>
            <p:nvPr/>
          </p:nvSpPr>
          <p:spPr bwMode="auto">
            <a:xfrm>
              <a:off x="3252146" y="5231644"/>
              <a:ext cx="2981475" cy="313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en-US" altLang="zh-CN" sz="2000" b="1" dirty="0">
                  <a:latin typeface="+mn-lt"/>
                  <a:ea typeface="黑体" pitchFamily="2" charset="-122"/>
                </a:rPr>
                <a:t>(c) </a:t>
              </a:r>
              <a:r>
                <a:rPr lang="zh-CN" altLang="zh-CN" sz="2000" b="1" dirty="0">
                  <a:latin typeface="+mn-lt"/>
                  <a:ea typeface="黑体" pitchFamily="2" charset="-122"/>
                </a:rPr>
                <a:t>不同的绞合度的双绞线</a:t>
              </a:r>
              <a:endParaRPr lang="en-US" altLang="zh-CN" sz="2000" b="1" dirty="0">
                <a:latin typeface="+mn-lt"/>
                <a:ea typeface="黑体" pitchFamily="2" charset="-122"/>
              </a:endParaRPr>
            </a:p>
          </p:txBody>
        </p:sp>
      </p:grpSp>
      <p:sp>
        <p:nvSpPr>
          <p:cNvPr id="18" name="矩形 17"/>
          <p:cNvSpPr/>
          <p:nvPr/>
        </p:nvSpPr>
        <p:spPr>
          <a:xfrm>
            <a:off x="2000672" y="6093296"/>
            <a:ext cx="5976664" cy="461665"/>
          </a:xfrm>
          <a:prstGeom prst="rect">
            <a:avLst/>
          </a:prstGeom>
        </p:spPr>
        <p:txBody>
          <a:bodyPr wrap="square">
            <a:spAutoFit/>
          </a:bodyPr>
          <a:lstStyle/>
          <a:p>
            <a:pPr algn="ctr"/>
            <a:r>
              <a:rPr lang="zh-CN" altLang="zh-CN" sz="2400" b="1" dirty="0" smtClean="0">
                <a:latin typeface="+mn-lt"/>
                <a:ea typeface="黑体" pitchFamily="2" charset="-122"/>
              </a:rPr>
              <a:t>双绞线</a:t>
            </a:r>
            <a:r>
              <a:rPr lang="zh-CN" altLang="zh-CN" sz="2400" b="1" dirty="0">
                <a:latin typeface="+mn-lt"/>
                <a:ea typeface="黑体" pitchFamily="2" charset="-122"/>
              </a:rPr>
              <a:t>的示意图</a:t>
            </a:r>
            <a:endParaRPr lang="zh-CN" altLang="en-US" sz="2400" b="1" dirty="0">
              <a:latin typeface="+mn-lt"/>
              <a:ea typeface="黑体" pitchFamily="2" charset="-122"/>
            </a:endParaRPr>
          </a:p>
        </p:txBody>
      </p:sp>
      <p:pic>
        <p:nvPicPr>
          <p:cNvPr id="2" name="图片 1"/>
          <p:cNvPicPr>
            <a:picLocks noChangeAspect="1"/>
          </p:cNvPicPr>
          <p:nvPr/>
        </p:nvPicPr>
        <p:blipFill>
          <a:blip r:embed="rId6"/>
          <a:stretch>
            <a:fillRect/>
          </a:stretch>
        </p:blipFill>
        <p:spPr>
          <a:xfrm>
            <a:off x="4448944" y="3501008"/>
            <a:ext cx="2540000" cy="2540000"/>
          </a:xfrm>
          <a:prstGeom prst="rect">
            <a:avLst/>
          </a:prstGeom>
        </p:spPr>
      </p:pic>
      <p:pic>
        <p:nvPicPr>
          <p:cNvPr id="5" name="图片 4"/>
          <p:cNvPicPr>
            <a:picLocks noChangeAspect="1"/>
          </p:cNvPicPr>
          <p:nvPr/>
        </p:nvPicPr>
        <p:blipFill>
          <a:blip r:embed="rId7"/>
          <a:stretch>
            <a:fillRect/>
          </a:stretch>
        </p:blipFill>
        <p:spPr>
          <a:xfrm>
            <a:off x="6969224" y="3501008"/>
            <a:ext cx="2520280" cy="2520280"/>
          </a:xfrm>
          <a:prstGeom prst="rect">
            <a:avLst/>
          </a:prstGeom>
        </p:spPr>
      </p:pic>
    </p:spTree>
    <p:extLst>
      <p:ext uri="{BB962C8B-B14F-4D97-AF65-F5344CB8AC3E}">
        <p14:creationId xmlns:p14="http://schemas.microsoft.com/office/powerpoint/2010/main" val="155475384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algn="ctr"/>
            <a:r>
              <a:rPr lang="zh-CN" altLang="en-US" dirty="0" smtClean="0"/>
              <a:t>双绞线标准</a:t>
            </a:r>
            <a:endParaRPr lang="zh-CN" altLang="en-US" dirty="0"/>
          </a:p>
        </p:txBody>
      </p:sp>
      <p:sp>
        <p:nvSpPr>
          <p:cNvPr id="121859" name="Rectangle 3"/>
          <p:cNvSpPr>
            <a:spLocks noGrp="1" noChangeArrowheads="1"/>
          </p:cNvSpPr>
          <p:nvPr>
            <p:ph idx="1"/>
          </p:nvPr>
        </p:nvSpPr>
        <p:spPr/>
        <p:txBody>
          <a:bodyPr/>
          <a:lstStyle/>
          <a:p>
            <a:r>
              <a:rPr lang="en-US" altLang="zh-CN" dirty="0"/>
              <a:t>1991</a:t>
            </a:r>
            <a:r>
              <a:rPr lang="zh-CN" altLang="zh-CN" dirty="0"/>
              <a:t>年，</a:t>
            </a:r>
            <a:r>
              <a:rPr lang="zh-CN" altLang="zh-CN" dirty="0" smtClean="0"/>
              <a:t>美国电子工业协会</a:t>
            </a:r>
            <a:r>
              <a:rPr lang="en-US" altLang="zh-CN" dirty="0" smtClean="0"/>
              <a:t> EIA </a:t>
            </a:r>
            <a:r>
              <a:rPr lang="zh-CN" altLang="zh-CN" dirty="0" smtClean="0"/>
              <a:t>和</a:t>
            </a:r>
            <a:r>
              <a:rPr lang="zh-CN" altLang="zh-CN" dirty="0"/>
              <a:t>电信行业</a:t>
            </a:r>
            <a:r>
              <a:rPr lang="zh-CN" altLang="zh-CN" dirty="0" smtClean="0"/>
              <a:t>协会联合</a:t>
            </a:r>
            <a:r>
              <a:rPr lang="zh-CN" altLang="zh-CN" dirty="0"/>
              <a:t>发布了一</a:t>
            </a:r>
            <a:r>
              <a:rPr lang="zh-CN" altLang="zh-CN" dirty="0" smtClean="0"/>
              <a:t>个</a:t>
            </a:r>
            <a:r>
              <a:rPr lang="zh-CN" altLang="zh-CN" dirty="0"/>
              <a:t>用于室内传送数据的无屏蔽双绞线和屏蔽双绞线的</a:t>
            </a:r>
            <a:r>
              <a:rPr lang="zh-CN" altLang="zh-CN" dirty="0" smtClean="0"/>
              <a:t>标准</a:t>
            </a:r>
            <a:r>
              <a:rPr lang="en-US" altLang="zh-CN" dirty="0" smtClean="0"/>
              <a:t> </a:t>
            </a:r>
            <a:r>
              <a:rPr lang="en-US" altLang="zh-CN" dirty="0" smtClean="0">
                <a:solidFill>
                  <a:srgbClr val="FF0000"/>
                </a:solidFill>
              </a:rPr>
              <a:t>EIA/TIA-568</a:t>
            </a:r>
            <a:r>
              <a:rPr lang="zh-CN" altLang="zh-CN" dirty="0" smtClean="0">
                <a:solidFill>
                  <a:srgbClr val="000000"/>
                </a:solidFill>
              </a:rPr>
              <a:t>。</a:t>
            </a:r>
            <a:endParaRPr lang="en-US" altLang="zh-CN" dirty="0" smtClean="0">
              <a:solidFill>
                <a:srgbClr val="000000"/>
              </a:solidFill>
            </a:endParaRPr>
          </a:p>
          <a:p>
            <a:r>
              <a:rPr lang="en-US" altLang="zh-CN" dirty="0" smtClean="0"/>
              <a:t>1995</a:t>
            </a:r>
            <a:r>
              <a:rPr lang="zh-CN" altLang="zh-CN" dirty="0"/>
              <a:t>年将布线标准更新</a:t>
            </a:r>
            <a:r>
              <a:rPr lang="zh-CN" altLang="zh-CN" dirty="0" smtClean="0"/>
              <a:t>为</a:t>
            </a:r>
            <a:r>
              <a:rPr lang="en-US" altLang="zh-CN" dirty="0" smtClean="0"/>
              <a:t> </a:t>
            </a:r>
            <a:r>
              <a:rPr lang="en-US" altLang="zh-CN" dirty="0" smtClean="0">
                <a:solidFill>
                  <a:srgbClr val="FF0000"/>
                </a:solidFill>
              </a:rPr>
              <a:t>EIA/TIA-568-A</a:t>
            </a:r>
            <a:r>
              <a:rPr lang="zh-CN" altLang="zh-CN" dirty="0" smtClean="0">
                <a:solidFill>
                  <a:srgbClr val="000000"/>
                </a:solidFill>
              </a:rPr>
              <a:t>（</a:t>
            </a:r>
            <a:r>
              <a:rPr lang="en-US" altLang="zh-CN" dirty="0" smtClean="0"/>
              <a:t>2001</a:t>
            </a:r>
            <a:r>
              <a:rPr lang="zh-CN" altLang="en-US" dirty="0" smtClean="0"/>
              <a:t>更新为</a:t>
            </a:r>
            <a:r>
              <a:rPr lang="en-US" altLang="zh-CN" dirty="0">
                <a:solidFill>
                  <a:srgbClr val="FF0000"/>
                </a:solidFill>
              </a:rPr>
              <a:t>EIA/TIA-568-B</a:t>
            </a:r>
            <a:r>
              <a:rPr lang="zh-CN" altLang="en-US" dirty="0" smtClean="0">
                <a:solidFill>
                  <a:srgbClr val="000000"/>
                </a:solidFill>
              </a:rPr>
              <a:t>）</a:t>
            </a:r>
            <a:r>
              <a:rPr lang="zh-CN" altLang="en-US" dirty="0" smtClean="0">
                <a:solidFill>
                  <a:srgbClr val="000000"/>
                </a:solidFill>
              </a:rPr>
              <a:t>。</a:t>
            </a:r>
            <a:endParaRPr lang="en-US" altLang="zh-CN" dirty="0" smtClean="0">
              <a:solidFill>
                <a:srgbClr val="000000"/>
              </a:solidFill>
            </a:endParaRPr>
          </a:p>
          <a:p>
            <a:r>
              <a:rPr lang="zh-CN" altLang="zh-CN" dirty="0"/>
              <a:t>此标准规定</a:t>
            </a:r>
            <a:r>
              <a:rPr lang="zh-CN" altLang="zh-CN" dirty="0" smtClean="0"/>
              <a:t>了</a:t>
            </a:r>
            <a:r>
              <a:rPr lang="en-US" altLang="zh-CN" dirty="0" smtClean="0"/>
              <a:t> </a:t>
            </a:r>
            <a:r>
              <a:rPr lang="en-US" altLang="zh-CN" dirty="0" smtClean="0">
                <a:solidFill>
                  <a:srgbClr val="FF0000"/>
                </a:solidFill>
              </a:rPr>
              <a:t>5 </a:t>
            </a:r>
            <a:r>
              <a:rPr lang="zh-CN" altLang="zh-CN" dirty="0" smtClean="0">
                <a:solidFill>
                  <a:srgbClr val="FF0000"/>
                </a:solidFill>
              </a:rPr>
              <a:t>个</a:t>
            </a:r>
            <a:r>
              <a:rPr lang="zh-CN" altLang="zh-CN" dirty="0">
                <a:solidFill>
                  <a:srgbClr val="FF0000"/>
                </a:solidFill>
              </a:rPr>
              <a:t>种类</a:t>
            </a:r>
            <a:r>
              <a:rPr lang="zh-CN" altLang="zh-CN" dirty="0" smtClean="0">
                <a:solidFill>
                  <a:srgbClr val="FF0000"/>
                </a:solidFill>
              </a:rPr>
              <a:t>的</a:t>
            </a:r>
            <a:r>
              <a:rPr lang="en-US" altLang="zh-CN" dirty="0" smtClean="0">
                <a:solidFill>
                  <a:srgbClr val="FF0000"/>
                </a:solidFill>
              </a:rPr>
              <a:t> UTP </a:t>
            </a:r>
            <a:r>
              <a:rPr lang="zh-CN" altLang="zh-CN" dirty="0" smtClean="0">
                <a:solidFill>
                  <a:srgbClr val="FF0000"/>
                </a:solidFill>
              </a:rPr>
              <a:t>标准</a:t>
            </a:r>
            <a:r>
              <a:rPr lang="zh-CN" altLang="zh-CN" dirty="0"/>
              <a:t>（</a:t>
            </a:r>
            <a:r>
              <a:rPr lang="zh-CN" altLang="zh-CN" dirty="0" smtClean="0"/>
              <a:t>从</a:t>
            </a:r>
            <a:r>
              <a:rPr lang="en-US" altLang="zh-CN" dirty="0" smtClean="0"/>
              <a:t> 1 </a:t>
            </a:r>
            <a:r>
              <a:rPr lang="zh-CN" altLang="zh-CN" dirty="0" smtClean="0"/>
              <a:t>类</a:t>
            </a:r>
            <a:r>
              <a:rPr lang="zh-CN" altLang="zh-CN" dirty="0"/>
              <a:t>线</a:t>
            </a:r>
            <a:r>
              <a:rPr lang="zh-CN" altLang="zh-CN" dirty="0" smtClean="0"/>
              <a:t>到</a:t>
            </a:r>
            <a:r>
              <a:rPr lang="en-US" altLang="zh-CN" dirty="0" smtClean="0"/>
              <a:t> 5 </a:t>
            </a:r>
            <a:r>
              <a:rPr lang="zh-CN" altLang="zh-CN" dirty="0" smtClean="0"/>
              <a:t>类</a:t>
            </a:r>
            <a:r>
              <a:rPr lang="zh-CN" altLang="zh-CN" dirty="0"/>
              <a:t>线）</a:t>
            </a:r>
            <a:r>
              <a:rPr lang="zh-CN" altLang="zh-CN" dirty="0" smtClean="0"/>
              <a:t>。</a:t>
            </a:r>
            <a:endParaRPr lang="en-US" altLang="zh-CN" dirty="0" smtClean="0"/>
          </a:p>
        </p:txBody>
      </p:sp>
    </p:spTree>
    <p:extLst>
      <p:ext uri="{BB962C8B-B14F-4D97-AF65-F5344CB8AC3E}">
        <p14:creationId xmlns:p14="http://schemas.microsoft.com/office/powerpoint/2010/main" val="340538659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双绞线标准</a:t>
            </a:r>
            <a:endParaRPr kumimoji="1" lang="zh-CN" altLang="en-US"/>
          </a:p>
        </p:txBody>
      </p:sp>
      <p:pic>
        <p:nvPicPr>
          <p:cNvPr id="5" name="图片 4"/>
          <p:cNvPicPr>
            <a:picLocks noChangeAspect="1"/>
          </p:cNvPicPr>
          <p:nvPr/>
        </p:nvPicPr>
        <p:blipFill>
          <a:blip r:embed="rId2"/>
          <a:stretch>
            <a:fillRect/>
          </a:stretch>
        </p:blipFill>
        <p:spPr>
          <a:xfrm>
            <a:off x="416496" y="1124744"/>
            <a:ext cx="2755026" cy="2376264"/>
          </a:xfrm>
          <a:prstGeom prst="rect">
            <a:avLst/>
          </a:prstGeom>
        </p:spPr>
      </p:pic>
      <p:pic>
        <p:nvPicPr>
          <p:cNvPr id="7" name="图片 6"/>
          <p:cNvPicPr>
            <a:picLocks noChangeAspect="1"/>
          </p:cNvPicPr>
          <p:nvPr/>
        </p:nvPicPr>
        <p:blipFill>
          <a:blip r:embed="rId3"/>
          <a:stretch>
            <a:fillRect/>
          </a:stretch>
        </p:blipFill>
        <p:spPr>
          <a:xfrm>
            <a:off x="1712640" y="3784600"/>
            <a:ext cx="7112000" cy="3073400"/>
          </a:xfrm>
          <a:prstGeom prst="rect">
            <a:avLst/>
          </a:prstGeom>
        </p:spPr>
      </p:pic>
      <p:pic>
        <p:nvPicPr>
          <p:cNvPr id="8" name="图片 7"/>
          <p:cNvPicPr>
            <a:picLocks noChangeAspect="1"/>
          </p:cNvPicPr>
          <p:nvPr/>
        </p:nvPicPr>
        <p:blipFill>
          <a:blip r:embed="rId4"/>
          <a:stretch>
            <a:fillRect/>
          </a:stretch>
        </p:blipFill>
        <p:spPr>
          <a:xfrm>
            <a:off x="3368824" y="1124744"/>
            <a:ext cx="6210300" cy="2565400"/>
          </a:xfrm>
          <a:prstGeom prst="rect">
            <a:avLst/>
          </a:prstGeom>
        </p:spPr>
      </p:pic>
    </p:spTree>
    <p:extLst>
      <p:ext uri="{BB962C8B-B14F-4D97-AF65-F5344CB8AC3E}">
        <p14:creationId xmlns:p14="http://schemas.microsoft.com/office/powerpoint/2010/main" val="36578910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双绞线标准</a:t>
            </a:r>
            <a:endParaRPr kumimoji="1" lang="zh-CN" altLang="en-US"/>
          </a:p>
        </p:txBody>
      </p:sp>
      <p:pic>
        <p:nvPicPr>
          <p:cNvPr id="4" name="图片 3"/>
          <p:cNvPicPr>
            <a:picLocks noChangeAspect="1"/>
          </p:cNvPicPr>
          <p:nvPr/>
        </p:nvPicPr>
        <p:blipFill>
          <a:blip r:embed="rId2"/>
          <a:stretch>
            <a:fillRect/>
          </a:stretch>
        </p:blipFill>
        <p:spPr>
          <a:xfrm>
            <a:off x="992560" y="2708920"/>
            <a:ext cx="8213190" cy="3456384"/>
          </a:xfrm>
          <a:prstGeom prst="rect">
            <a:avLst/>
          </a:prstGeom>
        </p:spPr>
      </p:pic>
      <p:sp>
        <p:nvSpPr>
          <p:cNvPr id="9" name="矩形 8"/>
          <p:cNvSpPr/>
          <p:nvPr/>
        </p:nvSpPr>
        <p:spPr bwMode="auto">
          <a:xfrm>
            <a:off x="1496616" y="1412776"/>
            <a:ext cx="936104" cy="432048"/>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Arial" charset="0"/>
              </a:rPr>
              <a:t>主机</a:t>
            </a:r>
            <a:endParaRPr kumimoji="0" lang="zh-CN" altLang="en-US" sz="1800" b="0" i="0" u="none" strike="noStrike" cap="none" normalizeH="0" baseline="0" smtClean="0">
              <a:ln>
                <a:noFill/>
              </a:ln>
              <a:solidFill>
                <a:schemeClr val="tx1"/>
              </a:solidFill>
              <a:effectLst/>
              <a:latin typeface="Arial" charset="0"/>
            </a:endParaRPr>
          </a:p>
        </p:txBody>
      </p:sp>
      <p:sp>
        <p:nvSpPr>
          <p:cNvPr id="10" name="矩形 9"/>
          <p:cNvSpPr/>
          <p:nvPr/>
        </p:nvSpPr>
        <p:spPr bwMode="auto">
          <a:xfrm>
            <a:off x="3800872" y="1412776"/>
            <a:ext cx="936104" cy="432048"/>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a:t>设备</a:t>
            </a:r>
            <a:endParaRPr kumimoji="0" lang="zh-CN" altLang="en-US" sz="1800" b="0" i="0" u="none" strike="noStrike" cap="none" normalizeH="0" baseline="0" smtClean="0">
              <a:ln>
                <a:noFill/>
              </a:ln>
              <a:solidFill>
                <a:schemeClr val="tx1"/>
              </a:solidFill>
              <a:effectLst/>
              <a:latin typeface="Arial" charset="0"/>
            </a:endParaRPr>
          </a:p>
        </p:txBody>
      </p:sp>
      <p:cxnSp>
        <p:nvCxnSpPr>
          <p:cNvPr id="12" name="直线箭头连接符 11"/>
          <p:cNvCxnSpPr>
            <a:stCxn id="9" idx="3"/>
            <a:endCxn id="10" idx="1"/>
          </p:cNvCxnSpPr>
          <p:nvPr/>
        </p:nvCxnSpPr>
        <p:spPr bwMode="auto">
          <a:xfrm>
            <a:off x="2432720" y="1628800"/>
            <a:ext cx="1368152"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bwMode="auto">
          <a:xfrm>
            <a:off x="5601072" y="1412776"/>
            <a:ext cx="936104" cy="432048"/>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Arial" charset="0"/>
              </a:rPr>
              <a:t>主机</a:t>
            </a:r>
            <a:endParaRPr kumimoji="0" lang="zh-CN" altLang="en-US" sz="1800" b="0" i="0" u="none" strike="noStrike" cap="none" normalizeH="0" baseline="0" smtClean="0">
              <a:ln>
                <a:noFill/>
              </a:ln>
              <a:solidFill>
                <a:schemeClr val="tx1"/>
              </a:solidFill>
              <a:effectLst/>
              <a:latin typeface="Arial" charset="0"/>
            </a:endParaRPr>
          </a:p>
        </p:txBody>
      </p:sp>
      <p:sp>
        <p:nvSpPr>
          <p:cNvPr id="15" name="矩形 14"/>
          <p:cNvSpPr/>
          <p:nvPr/>
        </p:nvSpPr>
        <p:spPr bwMode="auto">
          <a:xfrm>
            <a:off x="7905328" y="1412776"/>
            <a:ext cx="936104" cy="432048"/>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altLang="zh-CN" smtClean="0"/>
              <a:t> </a:t>
            </a:r>
            <a:r>
              <a:rPr lang="zh-CN" altLang="en-US" smtClean="0"/>
              <a:t>主机</a:t>
            </a:r>
            <a:endParaRPr kumimoji="0" lang="zh-CN" altLang="en-US" sz="1800" b="0" i="0" u="none" strike="noStrike" cap="none" normalizeH="0" baseline="0" smtClean="0">
              <a:ln>
                <a:noFill/>
              </a:ln>
              <a:solidFill>
                <a:schemeClr val="tx1"/>
              </a:solidFill>
              <a:effectLst/>
              <a:latin typeface="Arial" charset="0"/>
            </a:endParaRPr>
          </a:p>
        </p:txBody>
      </p:sp>
      <p:cxnSp>
        <p:nvCxnSpPr>
          <p:cNvPr id="16" name="直线箭头连接符 15"/>
          <p:cNvCxnSpPr>
            <a:stCxn id="14" idx="3"/>
            <a:endCxn id="15" idx="1"/>
          </p:cNvCxnSpPr>
          <p:nvPr/>
        </p:nvCxnSpPr>
        <p:spPr bwMode="auto">
          <a:xfrm>
            <a:off x="6537176" y="1628800"/>
            <a:ext cx="1368152"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矩形 16"/>
          <p:cNvSpPr/>
          <p:nvPr/>
        </p:nvSpPr>
        <p:spPr bwMode="auto">
          <a:xfrm>
            <a:off x="5601072" y="2204864"/>
            <a:ext cx="936104" cy="432048"/>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a:t>设备</a:t>
            </a:r>
            <a:endParaRPr kumimoji="0" lang="zh-CN" altLang="en-US" sz="1800" b="0" i="0" u="none" strike="noStrike" cap="none" normalizeH="0" baseline="0" smtClean="0">
              <a:ln>
                <a:noFill/>
              </a:ln>
              <a:solidFill>
                <a:schemeClr val="tx1"/>
              </a:solidFill>
              <a:effectLst/>
              <a:latin typeface="Arial" charset="0"/>
            </a:endParaRPr>
          </a:p>
        </p:txBody>
      </p:sp>
      <p:sp>
        <p:nvSpPr>
          <p:cNvPr id="18" name="矩形 17"/>
          <p:cNvSpPr/>
          <p:nvPr/>
        </p:nvSpPr>
        <p:spPr bwMode="auto">
          <a:xfrm>
            <a:off x="7905328" y="2204864"/>
            <a:ext cx="936104" cy="432048"/>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a:t>设备</a:t>
            </a:r>
            <a:endParaRPr kumimoji="0" lang="zh-CN" altLang="en-US" sz="1800" b="0" i="0" u="none" strike="noStrike" cap="none" normalizeH="0" baseline="0" smtClean="0">
              <a:ln>
                <a:noFill/>
              </a:ln>
              <a:solidFill>
                <a:schemeClr val="tx1"/>
              </a:solidFill>
              <a:effectLst/>
              <a:latin typeface="Arial" charset="0"/>
            </a:endParaRPr>
          </a:p>
        </p:txBody>
      </p:sp>
      <p:cxnSp>
        <p:nvCxnSpPr>
          <p:cNvPr id="19" name="直线箭头连接符 18"/>
          <p:cNvCxnSpPr>
            <a:stCxn id="17" idx="3"/>
            <a:endCxn id="18" idx="1"/>
          </p:cNvCxnSpPr>
          <p:nvPr/>
        </p:nvCxnSpPr>
        <p:spPr bwMode="auto">
          <a:xfrm>
            <a:off x="6537176" y="2420888"/>
            <a:ext cx="1368152"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矩形 19"/>
          <p:cNvSpPr/>
          <p:nvPr/>
        </p:nvSpPr>
        <p:spPr bwMode="auto">
          <a:xfrm>
            <a:off x="1496616" y="2204864"/>
            <a:ext cx="936104" cy="432048"/>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mtClean="0"/>
              <a:t>设备</a:t>
            </a:r>
            <a:endParaRPr kumimoji="0" lang="zh-CN" altLang="en-US" sz="1800" b="0" i="0" u="none" strike="noStrike" cap="none" normalizeH="0" baseline="0" smtClean="0">
              <a:ln>
                <a:noFill/>
              </a:ln>
              <a:solidFill>
                <a:schemeClr val="tx1"/>
              </a:solidFill>
              <a:effectLst/>
              <a:latin typeface="Arial" charset="0"/>
            </a:endParaRPr>
          </a:p>
        </p:txBody>
      </p:sp>
      <p:sp>
        <p:nvSpPr>
          <p:cNvPr id="21" name="矩形 20"/>
          <p:cNvSpPr/>
          <p:nvPr/>
        </p:nvSpPr>
        <p:spPr bwMode="auto">
          <a:xfrm>
            <a:off x="3800872" y="2204864"/>
            <a:ext cx="936104" cy="432048"/>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mtClean="0"/>
              <a:t>主机</a:t>
            </a:r>
            <a:endParaRPr kumimoji="0" lang="zh-CN" altLang="en-US" sz="1800" b="0" i="0" u="none" strike="noStrike" cap="none" normalizeH="0" baseline="0" smtClean="0">
              <a:ln>
                <a:noFill/>
              </a:ln>
              <a:solidFill>
                <a:schemeClr val="tx1"/>
              </a:solidFill>
              <a:effectLst/>
              <a:latin typeface="Arial" charset="0"/>
            </a:endParaRPr>
          </a:p>
        </p:txBody>
      </p:sp>
      <p:cxnSp>
        <p:nvCxnSpPr>
          <p:cNvPr id="22" name="直线箭头连接符 21"/>
          <p:cNvCxnSpPr>
            <a:stCxn id="20" idx="3"/>
            <a:endCxn id="21" idx="1"/>
          </p:cNvCxnSpPr>
          <p:nvPr/>
        </p:nvCxnSpPr>
        <p:spPr bwMode="auto">
          <a:xfrm>
            <a:off x="2432720" y="2420888"/>
            <a:ext cx="1368152" cy="0"/>
          </a:xfrm>
          <a:prstGeom prst="straightConnector1">
            <a:avLst/>
          </a:prstGeom>
          <a:solidFill>
            <a:schemeClr val="accent1"/>
          </a:solidFill>
          <a:ln w="9525" cap="flat" cmpd="sng" algn="ctr">
            <a:solidFill>
              <a:schemeClr val="tx1"/>
            </a:solidFill>
            <a:prstDash val="solid"/>
            <a:round/>
            <a:headEnd type="arrow"/>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文本框 22"/>
          <p:cNvSpPr txBox="1"/>
          <p:nvPr/>
        </p:nvSpPr>
        <p:spPr>
          <a:xfrm>
            <a:off x="2648744" y="6093296"/>
            <a:ext cx="800219" cy="461665"/>
          </a:xfrm>
          <a:prstGeom prst="rect">
            <a:avLst/>
          </a:prstGeom>
          <a:noFill/>
        </p:spPr>
        <p:txBody>
          <a:bodyPr wrap="none" rtlCol="0">
            <a:spAutoFit/>
          </a:bodyPr>
          <a:lstStyle/>
          <a:p>
            <a:r>
              <a:rPr kumimoji="1" lang="zh-CN" altLang="en-US" sz="2400">
                <a:solidFill>
                  <a:srgbClr val="FF0000"/>
                </a:solidFill>
              </a:rPr>
              <a:t>直连</a:t>
            </a:r>
            <a:endParaRPr kumimoji="1" lang="zh-CN" altLang="en-US" sz="2400">
              <a:solidFill>
                <a:srgbClr val="FF0000"/>
              </a:solidFill>
            </a:endParaRPr>
          </a:p>
        </p:txBody>
      </p:sp>
      <p:sp>
        <p:nvSpPr>
          <p:cNvPr id="24" name="文本框 23"/>
          <p:cNvSpPr txBox="1"/>
          <p:nvPr/>
        </p:nvSpPr>
        <p:spPr>
          <a:xfrm>
            <a:off x="6825208" y="6093296"/>
            <a:ext cx="800219" cy="461665"/>
          </a:xfrm>
          <a:prstGeom prst="rect">
            <a:avLst/>
          </a:prstGeom>
          <a:noFill/>
        </p:spPr>
        <p:txBody>
          <a:bodyPr wrap="none" rtlCol="0">
            <a:spAutoFit/>
          </a:bodyPr>
          <a:lstStyle/>
          <a:p>
            <a:r>
              <a:rPr kumimoji="1" lang="zh-CN" altLang="en-US" sz="2400">
                <a:solidFill>
                  <a:srgbClr val="FF0000"/>
                </a:solidFill>
              </a:rPr>
              <a:t>交叉</a:t>
            </a:r>
            <a:endParaRPr kumimoji="1" lang="zh-CN" altLang="en-US" sz="2400">
              <a:solidFill>
                <a:srgbClr val="FF0000"/>
              </a:solidFill>
            </a:endParaRPr>
          </a:p>
        </p:txBody>
      </p:sp>
    </p:spTree>
    <p:extLst>
      <p:ext uri="{BB962C8B-B14F-4D97-AF65-F5344CB8AC3E}">
        <p14:creationId xmlns:p14="http://schemas.microsoft.com/office/powerpoint/2010/main" val="8982511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algn="ctr"/>
            <a:r>
              <a:rPr lang="zh-CN" altLang="en-US" dirty="0" smtClean="0"/>
              <a:t>双绞线标准</a:t>
            </a:r>
            <a:endParaRPr lang="zh-CN" altLang="en-US" dirty="0"/>
          </a:p>
        </p:txBody>
      </p:sp>
      <p:graphicFrame>
        <p:nvGraphicFramePr>
          <p:cNvPr id="3" name="内容占位符 2"/>
          <p:cNvGraphicFramePr>
            <a:graphicFrameLocks noGrp="1"/>
          </p:cNvGraphicFramePr>
          <p:nvPr>
            <p:ph idx="1"/>
            <p:extLst>
              <p:ext uri="{D42A27DB-BD31-4B8C-83A1-F6EECF244321}">
                <p14:modId xmlns:p14="http://schemas.microsoft.com/office/powerpoint/2010/main" val="2408646557"/>
              </p:ext>
            </p:extLst>
          </p:nvPr>
        </p:nvGraphicFramePr>
        <p:xfrm>
          <a:off x="488504" y="1700808"/>
          <a:ext cx="9217024" cy="4300483"/>
        </p:xfrm>
        <a:graphic>
          <a:graphicData uri="http://schemas.openxmlformats.org/drawingml/2006/table">
            <a:tbl>
              <a:tblPr firstRow="1" firstCol="1">
                <a:tableStyleId>{073A0DAA-6AF3-43AB-8588-CEC1D06C72B9}</a:tableStyleId>
              </a:tblPr>
              <a:tblGrid>
                <a:gridCol w="1484108"/>
                <a:gridCol w="1396212"/>
                <a:gridCol w="2448272"/>
                <a:gridCol w="3888432"/>
              </a:tblGrid>
              <a:tr h="630722">
                <a:tc>
                  <a:txBody>
                    <a:bodyPr/>
                    <a:lstStyle/>
                    <a:p>
                      <a:pPr algn="ctr">
                        <a:lnSpc>
                          <a:spcPct val="100000"/>
                        </a:lnSpc>
                        <a:spcAft>
                          <a:spcPts val="0"/>
                        </a:spcAft>
                      </a:pPr>
                      <a:r>
                        <a:rPr lang="zh-CN" sz="2000" b="1" dirty="0" smtClean="0">
                          <a:solidFill>
                            <a:schemeClr val="tx1"/>
                          </a:solidFill>
                          <a:effectLst/>
                          <a:latin typeface="+mn-lt"/>
                          <a:ea typeface="黑体" pitchFamily="2" charset="-122"/>
                        </a:rPr>
                        <a:t>绞合线类别</a:t>
                      </a:r>
                      <a:endParaRPr lang="zh-CN" sz="2000" b="1" dirty="0">
                        <a:solidFill>
                          <a:schemeClr val="tx1"/>
                        </a:solidFill>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000" b="1" dirty="0">
                          <a:solidFill>
                            <a:schemeClr val="tx1"/>
                          </a:solidFill>
                          <a:effectLst/>
                          <a:latin typeface="+mn-lt"/>
                          <a:ea typeface="黑体" pitchFamily="2" charset="-122"/>
                        </a:rPr>
                        <a:t>带宽</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000" b="1" dirty="0">
                          <a:solidFill>
                            <a:schemeClr val="tx1"/>
                          </a:solidFill>
                          <a:effectLst/>
                          <a:latin typeface="+mn-lt"/>
                          <a:ea typeface="黑体" pitchFamily="2" charset="-122"/>
                        </a:rPr>
                        <a:t>线缆特点</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lnSpc>
                          <a:spcPct val="100000"/>
                        </a:lnSpc>
                        <a:spcAft>
                          <a:spcPts val="0"/>
                        </a:spcAft>
                      </a:pPr>
                      <a:r>
                        <a:rPr lang="zh-CN" sz="2000" b="1" dirty="0" smtClean="0">
                          <a:solidFill>
                            <a:schemeClr val="tx1"/>
                          </a:solidFill>
                          <a:effectLst/>
                          <a:latin typeface="+mn-lt"/>
                          <a:ea typeface="黑体" pitchFamily="2" charset="-122"/>
                        </a:rPr>
                        <a:t>典型应用</a:t>
                      </a:r>
                      <a:endParaRPr lang="zh-CN" sz="2000" b="1" dirty="0">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r>
              <a:tr h="914033">
                <a:tc>
                  <a:txBody>
                    <a:bodyPr/>
                    <a:lstStyle/>
                    <a:p>
                      <a:pPr algn="ctr">
                        <a:lnSpc>
                          <a:spcPct val="100000"/>
                        </a:lnSpc>
                        <a:spcAft>
                          <a:spcPts val="0"/>
                        </a:spcAft>
                      </a:pPr>
                      <a:r>
                        <a:rPr lang="en-US" sz="2000" b="1">
                          <a:solidFill>
                            <a:schemeClr val="tx1"/>
                          </a:solidFill>
                          <a:effectLst/>
                          <a:latin typeface="+mn-lt"/>
                          <a:ea typeface="黑体" pitchFamily="2" charset="-122"/>
                        </a:rPr>
                        <a:t>3</a:t>
                      </a:r>
                      <a:endParaRPr lang="zh-CN" sz="2000" b="1">
                        <a:solidFill>
                          <a:schemeClr val="tx1"/>
                        </a:solidFill>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itchFamily="2" charset="-122"/>
                        </a:rPr>
                        <a:t>16 MHz</a:t>
                      </a:r>
                      <a:endParaRPr lang="zh-CN" sz="2000" b="1">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en-US" sz="2000" b="1">
                          <a:solidFill>
                            <a:schemeClr val="tx1"/>
                          </a:solidFill>
                          <a:effectLst/>
                          <a:latin typeface="+mn-lt"/>
                          <a:ea typeface="黑体" pitchFamily="2" charset="-122"/>
                        </a:rPr>
                        <a:t>2</a:t>
                      </a:r>
                      <a:r>
                        <a:rPr lang="zh-CN" sz="2000" b="1">
                          <a:solidFill>
                            <a:schemeClr val="tx1"/>
                          </a:solidFill>
                          <a:effectLst/>
                          <a:latin typeface="+mn-lt"/>
                          <a:ea typeface="黑体" pitchFamily="2" charset="-122"/>
                        </a:rPr>
                        <a:t>对</a:t>
                      </a:r>
                      <a:r>
                        <a:rPr lang="en-US" sz="2000" b="1">
                          <a:solidFill>
                            <a:schemeClr val="tx1"/>
                          </a:solidFill>
                          <a:effectLst/>
                          <a:latin typeface="+mn-lt"/>
                          <a:ea typeface="黑体" pitchFamily="2" charset="-122"/>
                        </a:rPr>
                        <a:t>4</a:t>
                      </a:r>
                      <a:r>
                        <a:rPr lang="zh-CN" sz="2000" b="1">
                          <a:solidFill>
                            <a:schemeClr val="tx1"/>
                          </a:solidFill>
                          <a:effectLst/>
                          <a:latin typeface="+mn-lt"/>
                          <a:ea typeface="黑体" pitchFamily="2" charset="-122"/>
                        </a:rPr>
                        <a:t>芯双绞线</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mn-lt"/>
                          <a:ea typeface="黑体" pitchFamily="2" charset="-122"/>
                        </a:rPr>
                        <a:t>模拟电话；曾用于传统以太网（</a:t>
                      </a:r>
                      <a:r>
                        <a:rPr lang="en-US" sz="2000" b="1">
                          <a:solidFill>
                            <a:schemeClr val="tx1"/>
                          </a:solidFill>
                          <a:effectLst/>
                          <a:latin typeface="+mn-lt"/>
                          <a:ea typeface="黑体" pitchFamily="2" charset="-122"/>
                        </a:rPr>
                        <a:t>10 Mbit/s</a:t>
                      </a:r>
                      <a:r>
                        <a:rPr lang="zh-CN" sz="2000" b="1">
                          <a:solidFill>
                            <a:schemeClr val="tx1"/>
                          </a:solidFill>
                          <a:effectLst/>
                          <a:latin typeface="+mn-lt"/>
                          <a:ea typeface="黑体" pitchFamily="2" charset="-122"/>
                        </a:rPr>
                        <a:t>）</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1781">
                <a:tc>
                  <a:txBody>
                    <a:bodyPr/>
                    <a:lstStyle/>
                    <a:p>
                      <a:pPr algn="ctr">
                        <a:lnSpc>
                          <a:spcPct val="100000"/>
                        </a:lnSpc>
                        <a:spcAft>
                          <a:spcPts val="0"/>
                        </a:spcAft>
                      </a:pPr>
                      <a:r>
                        <a:rPr lang="en-US" sz="2000" b="1">
                          <a:solidFill>
                            <a:schemeClr val="tx1"/>
                          </a:solidFill>
                          <a:effectLst/>
                          <a:latin typeface="+mn-lt"/>
                          <a:ea typeface="黑体" pitchFamily="2" charset="-122"/>
                        </a:rPr>
                        <a:t>4</a:t>
                      </a:r>
                      <a:endParaRPr lang="zh-CN" sz="2000" b="1">
                        <a:solidFill>
                          <a:schemeClr val="tx1"/>
                        </a:solidFill>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itchFamily="2" charset="-122"/>
                        </a:rPr>
                        <a:t>20 MHz</a:t>
                      </a:r>
                      <a:endParaRPr lang="zh-CN" sz="2000" b="1">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en-US" sz="2000" b="1">
                          <a:solidFill>
                            <a:schemeClr val="tx1"/>
                          </a:solidFill>
                          <a:effectLst/>
                          <a:latin typeface="+mn-lt"/>
                          <a:ea typeface="黑体" pitchFamily="2" charset="-122"/>
                        </a:rPr>
                        <a:t>4</a:t>
                      </a:r>
                      <a:r>
                        <a:rPr lang="zh-CN" sz="2000" b="1">
                          <a:solidFill>
                            <a:schemeClr val="tx1"/>
                          </a:solidFill>
                          <a:effectLst/>
                          <a:latin typeface="+mn-lt"/>
                          <a:ea typeface="黑体" pitchFamily="2" charset="-122"/>
                        </a:rPr>
                        <a:t>对</a:t>
                      </a:r>
                      <a:r>
                        <a:rPr lang="en-US" sz="2000" b="1">
                          <a:solidFill>
                            <a:schemeClr val="tx1"/>
                          </a:solidFill>
                          <a:effectLst/>
                          <a:latin typeface="+mn-lt"/>
                          <a:ea typeface="黑体" pitchFamily="2" charset="-122"/>
                        </a:rPr>
                        <a:t>8</a:t>
                      </a:r>
                      <a:r>
                        <a:rPr lang="zh-CN" sz="2000" b="1">
                          <a:solidFill>
                            <a:schemeClr val="tx1"/>
                          </a:solidFill>
                          <a:effectLst/>
                          <a:latin typeface="+mn-lt"/>
                          <a:ea typeface="黑体" pitchFamily="2" charset="-122"/>
                        </a:rPr>
                        <a:t>芯双绞线</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mn-lt"/>
                          <a:ea typeface="黑体" pitchFamily="2" charset="-122"/>
                        </a:rPr>
                        <a:t>曾用于令牌局域网</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30722">
                <a:tc>
                  <a:txBody>
                    <a:bodyPr/>
                    <a:lstStyle/>
                    <a:p>
                      <a:pPr algn="ctr">
                        <a:lnSpc>
                          <a:spcPct val="100000"/>
                        </a:lnSpc>
                        <a:spcAft>
                          <a:spcPts val="0"/>
                        </a:spcAft>
                      </a:pPr>
                      <a:r>
                        <a:rPr lang="en-US" sz="2000" b="1">
                          <a:solidFill>
                            <a:schemeClr val="tx1"/>
                          </a:solidFill>
                          <a:effectLst/>
                          <a:latin typeface="+mn-lt"/>
                          <a:ea typeface="黑体" pitchFamily="2" charset="-122"/>
                        </a:rPr>
                        <a:t>5</a:t>
                      </a:r>
                      <a:endParaRPr lang="zh-CN" sz="2000" b="1">
                        <a:solidFill>
                          <a:schemeClr val="tx1"/>
                        </a:solidFill>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itchFamily="2" charset="-122"/>
                        </a:rPr>
                        <a:t>100 MHz</a:t>
                      </a:r>
                      <a:endParaRPr lang="zh-CN" sz="2000" b="1">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mn-lt"/>
                          <a:ea typeface="黑体" pitchFamily="2" charset="-122"/>
                        </a:rPr>
                        <a:t>与</a:t>
                      </a:r>
                      <a:r>
                        <a:rPr lang="en-US" sz="2000" b="1">
                          <a:solidFill>
                            <a:schemeClr val="tx1"/>
                          </a:solidFill>
                          <a:effectLst/>
                          <a:latin typeface="+mn-lt"/>
                          <a:ea typeface="黑体" pitchFamily="2" charset="-122"/>
                        </a:rPr>
                        <a:t>4</a:t>
                      </a:r>
                      <a:r>
                        <a:rPr lang="zh-CN" sz="2000" b="1">
                          <a:solidFill>
                            <a:schemeClr val="tx1"/>
                          </a:solidFill>
                          <a:effectLst/>
                          <a:latin typeface="+mn-lt"/>
                          <a:ea typeface="黑体" pitchFamily="2" charset="-122"/>
                        </a:rPr>
                        <a:t>类相比增加了绞合度</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mn-lt"/>
                          <a:ea typeface="黑体" pitchFamily="2" charset="-122"/>
                        </a:rPr>
                        <a:t>传输速率不超过</a:t>
                      </a:r>
                      <a:r>
                        <a:rPr lang="en-US" sz="2000" b="1">
                          <a:solidFill>
                            <a:schemeClr val="tx1"/>
                          </a:solidFill>
                          <a:effectLst/>
                          <a:latin typeface="+mn-lt"/>
                          <a:ea typeface="黑体" pitchFamily="2" charset="-122"/>
                        </a:rPr>
                        <a:t>100 Mbit/s</a:t>
                      </a:r>
                      <a:r>
                        <a:rPr lang="zh-CN" sz="2000" b="1">
                          <a:solidFill>
                            <a:schemeClr val="tx1"/>
                          </a:solidFill>
                          <a:effectLst/>
                          <a:latin typeface="+mn-lt"/>
                          <a:ea typeface="黑体" pitchFamily="2" charset="-122"/>
                        </a:rPr>
                        <a:t>的应用</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30722">
                <a:tc>
                  <a:txBody>
                    <a:bodyPr/>
                    <a:lstStyle/>
                    <a:p>
                      <a:pPr algn="ctr">
                        <a:lnSpc>
                          <a:spcPct val="100000"/>
                        </a:lnSpc>
                        <a:spcAft>
                          <a:spcPts val="0"/>
                        </a:spcAft>
                      </a:pPr>
                      <a:r>
                        <a:rPr lang="en-US" sz="2000" b="1">
                          <a:solidFill>
                            <a:srgbClr val="FF0000"/>
                          </a:solidFill>
                          <a:effectLst/>
                          <a:latin typeface="+mn-lt"/>
                          <a:ea typeface="黑体" pitchFamily="2" charset="-122"/>
                        </a:rPr>
                        <a:t>5E</a:t>
                      </a:r>
                      <a:r>
                        <a:rPr lang="zh-CN" sz="2000" b="1">
                          <a:solidFill>
                            <a:srgbClr val="FF0000"/>
                          </a:solidFill>
                          <a:effectLst/>
                          <a:latin typeface="+mn-lt"/>
                          <a:ea typeface="黑体" pitchFamily="2" charset="-122"/>
                        </a:rPr>
                        <a:t>（超</a:t>
                      </a:r>
                      <a:r>
                        <a:rPr lang="en-US" sz="2000" b="1">
                          <a:solidFill>
                            <a:srgbClr val="FF0000"/>
                          </a:solidFill>
                          <a:effectLst/>
                          <a:latin typeface="+mn-lt"/>
                          <a:ea typeface="黑体" pitchFamily="2" charset="-122"/>
                        </a:rPr>
                        <a:t>5</a:t>
                      </a:r>
                      <a:r>
                        <a:rPr lang="zh-CN" sz="2000" b="1">
                          <a:solidFill>
                            <a:srgbClr val="FF0000"/>
                          </a:solidFill>
                          <a:effectLst/>
                          <a:latin typeface="+mn-lt"/>
                          <a:ea typeface="黑体" pitchFamily="2" charset="-122"/>
                        </a:rPr>
                        <a:t>类）</a:t>
                      </a: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itchFamily="2" charset="-122"/>
                        </a:rPr>
                        <a:t>125 MHz</a:t>
                      </a:r>
                      <a:endParaRPr lang="zh-CN" sz="2000" b="1">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mn-lt"/>
                          <a:ea typeface="黑体" pitchFamily="2" charset="-122"/>
                        </a:rPr>
                        <a:t>与</a:t>
                      </a:r>
                      <a:r>
                        <a:rPr lang="en-US" sz="2000" b="1">
                          <a:solidFill>
                            <a:schemeClr val="tx1"/>
                          </a:solidFill>
                          <a:effectLst/>
                          <a:latin typeface="+mn-lt"/>
                          <a:ea typeface="黑体" pitchFamily="2" charset="-122"/>
                        </a:rPr>
                        <a:t>5</a:t>
                      </a:r>
                      <a:r>
                        <a:rPr lang="zh-CN" sz="2000" b="1">
                          <a:solidFill>
                            <a:schemeClr val="tx1"/>
                          </a:solidFill>
                          <a:effectLst/>
                          <a:latin typeface="+mn-lt"/>
                          <a:ea typeface="黑体" pitchFamily="2" charset="-122"/>
                        </a:rPr>
                        <a:t>类相比衰减更小</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mn-lt"/>
                          <a:ea typeface="黑体" pitchFamily="2" charset="-122"/>
                        </a:rPr>
                        <a:t>传输速率不超过</a:t>
                      </a:r>
                      <a:r>
                        <a:rPr lang="en-US" sz="2000" b="1">
                          <a:solidFill>
                            <a:schemeClr val="tx1"/>
                          </a:solidFill>
                          <a:effectLst/>
                          <a:latin typeface="+mn-lt"/>
                          <a:ea typeface="黑体" pitchFamily="2" charset="-122"/>
                        </a:rPr>
                        <a:t>1 Gbit/s</a:t>
                      </a:r>
                      <a:r>
                        <a:rPr lang="zh-CN" sz="2000" b="1">
                          <a:solidFill>
                            <a:schemeClr val="tx1"/>
                          </a:solidFill>
                          <a:effectLst/>
                          <a:latin typeface="+mn-lt"/>
                          <a:ea typeface="黑体" pitchFamily="2" charset="-122"/>
                        </a:rPr>
                        <a:t>的应用</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630722">
                <a:tc>
                  <a:txBody>
                    <a:bodyPr/>
                    <a:lstStyle/>
                    <a:p>
                      <a:pPr algn="ctr">
                        <a:lnSpc>
                          <a:spcPct val="100000"/>
                        </a:lnSpc>
                        <a:spcAft>
                          <a:spcPts val="0"/>
                        </a:spcAft>
                      </a:pPr>
                      <a:r>
                        <a:rPr lang="en-US" sz="2000" b="1">
                          <a:solidFill>
                            <a:srgbClr val="FF0000"/>
                          </a:solidFill>
                          <a:effectLst/>
                          <a:latin typeface="+mn-lt"/>
                          <a:ea typeface="黑体" pitchFamily="2" charset="-122"/>
                        </a:rPr>
                        <a:t>6</a:t>
                      </a:r>
                      <a:endParaRPr lang="zh-CN" sz="2000" b="1">
                        <a:solidFill>
                          <a:srgbClr val="FF0000"/>
                        </a:solidFill>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itchFamily="2" charset="-122"/>
                        </a:rPr>
                        <a:t>250 MHz</a:t>
                      </a:r>
                      <a:endParaRPr lang="zh-CN" sz="2000" b="1">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mn-lt"/>
                          <a:ea typeface="黑体" pitchFamily="2" charset="-122"/>
                        </a:rPr>
                        <a:t>与</a:t>
                      </a:r>
                      <a:r>
                        <a:rPr lang="en-US" sz="2000" b="1">
                          <a:solidFill>
                            <a:schemeClr val="tx1"/>
                          </a:solidFill>
                          <a:effectLst/>
                          <a:latin typeface="+mn-lt"/>
                          <a:ea typeface="黑体" pitchFamily="2" charset="-122"/>
                        </a:rPr>
                        <a:t>5</a:t>
                      </a:r>
                      <a:r>
                        <a:rPr lang="zh-CN" sz="2000" b="1">
                          <a:solidFill>
                            <a:schemeClr val="tx1"/>
                          </a:solidFill>
                          <a:effectLst/>
                          <a:latin typeface="+mn-lt"/>
                          <a:ea typeface="黑体" pitchFamily="2" charset="-122"/>
                        </a:rPr>
                        <a:t>类相比改善了串扰等性能</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mn-lt"/>
                          <a:ea typeface="黑体" pitchFamily="2" charset="-122"/>
                        </a:rPr>
                        <a:t>传输速率高于</a:t>
                      </a:r>
                      <a:r>
                        <a:rPr lang="en-US" sz="2000" b="1">
                          <a:solidFill>
                            <a:schemeClr val="tx1"/>
                          </a:solidFill>
                          <a:effectLst/>
                          <a:latin typeface="+mn-lt"/>
                          <a:ea typeface="黑体" pitchFamily="2" charset="-122"/>
                        </a:rPr>
                        <a:t>1 Gbit/s</a:t>
                      </a:r>
                      <a:r>
                        <a:rPr lang="zh-CN" sz="2000" b="1">
                          <a:solidFill>
                            <a:schemeClr val="tx1"/>
                          </a:solidFill>
                          <a:effectLst/>
                          <a:latin typeface="+mn-lt"/>
                          <a:ea typeface="黑体" pitchFamily="2" charset="-122"/>
                        </a:rPr>
                        <a:t>的应用</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431781">
                <a:tc>
                  <a:txBody>
                    <a:bodyPr/>
                    <a:lstStyle/>
                    <a:p>
                      <a:pPr algn="ctr">
                        <a:lnSpc>
                          <a:spcPct val="100000"/>
                        </a:lnSpc>
                        <a:spcAft>
                          <a:spcPts val="0"/>
                        </a:spcAft>
                      </a:pPr>
                      <a:r>
                        <a:rPr lang="en-US" sz="2000" b="1">
                          <a:solidFill>
                            <a:schemeClr val="tx1"/>
                          </a:solidFill>
                          <a:effectLst/>
                          <a:latin typeface="+mn-lt"/>
                          <a:ea typeface="黑体" pitchFamily="2" charset="-122"/>
                        </a:rPr>
                        <a:t>7</a:t>
                      </a:r>
                      <a:endParaRPr lang="zh-CN" sz="2000" b="1">
                        <a:solidFill>
                          <a:schemeClr val="tx1"/>
                        </a:solidFill>
                        <a:effectLst/>
                        <a:latin typeface="+mn-lt"/>
                        <a:ea typeface="黑体" pitchFamily="2" charset="-122"/>
                      </a:endParaRPr>
                    </a:p>
                  </a:txBody>
                  <a:tcPr marL="68580" marR="68580" marT="0" marB="0" anchor="ctr">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ctr">
                        <a:lnSpc>
                          <a:spcPct val="100000"/>
                        </a:lnSpc>
                        <a:spcAft>
                          <a:spcPts val="0"/>
                        </a:spcAft>
                      </a:pPr>
                      <a:r>
                        <a:rPr lang="en-US" sz="2000" b="1">
                          <a:solidFill>
                            <a:schemeClr val="tx1"/>
                          </a:solidFill>
                          <a:effectLst/>
                          <a:latin typeface="+mn-lt"/>
                          <a:ea typeface="黑体" pitchFamily="2" charset="-122"/>
                        </a:rPr>
                        <a:t>600 MHz</a:t>
                      </a:r>
                      <a:endParaRPr lang="zh-CN" sz="2000" b="1">
                        <a:solidFill>
                          <a:schemeClr val="tx1"/>
                        </a:solidFill>
                        <a:effectLst/>
                        <a:latin typeface="+mn-lt"/>
                        <a:ea typeface="黑体" pitchFamily="2"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a:solidFill>
                            <a:schemeClr val="tx1"/>
                          </a:solidFill>
                          <a:effectLst/>
                          <a:latin typeface="+mn-lt"/>
                          <a:ea typeface="黑体" pitchFamily="2" charset="-122"/>
                        </a:rPr>
                        <a:t>使用屏蔽双绞线</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c>
                  <a:txBody>
                    <a:bodyPr/>
                    <a:lstStyle/>
                    <a:p>
                      <a:pPr algn="just">
                        <a:lnSpc>
                          <a:spcPct val="100000"/>
                        </a:lnSpc>
                        <a:spcAft>
                          <a:spcPts val="0"/>
                        </a:spcAft>
                      </a:pPr>
                      <a:r>
                        <a:rPr lang="zh-CN" sz="2000" b="1" dirty="0">
                          <a:solidFill>
                            <a:schemeClr val="tx1"/>
                          </a:solidFill>
                          <a:effectLst/>
                          <a:latin typeface="+mn-lt"/>
                          <a:ea typeface="黑体" pitchFamily="2" charset="-122"/>
                        </a:rPr>
                        <a:t>传输速率高于</a:t>
                      </a:r>
                      <a:r>
                        <a:rPr lang="en-US" sz="2000" b="1" dirty="0">
                          <a:solidFill>
                            <a:schemeClr val="tx1"/>
                          </a:solidFill>
                          <a:effectLst/>
                          <a:latin typeface="+mn-lt"/>
                          <a:ea typeface="黑体" pitchFamily="2" charset="-122"/>
                        </a:rPr>
                        <a:t>10 </a:t>
                      </a:r>
                      <a:r>
                        <a:rPr lang="en-US" sz="2000" b="1" dirty="0" err="1">
                          <a:solidFill>
                            <a:schemeClr val="tx1"/>
                          </a:solidFill>
                          <a:effectLst/>
                          <a:latin typeface="+mn-lt"/>
                          <a:ea typeface="黑体" pitchFamily="2" charset="-122"/>
                        </a:rPr>
                        <a:t>Gbit</a:t>
                      </a:r>
                      <a:r>
                        <a:rPr lang="en-US" sz="2000" b="1" dirty="0">
                          <a:solidFill>
                            <a:schemeClr val="tx1"/>
                          </a:solidFill>
                          <a:effectLst/>
                          <a:latin typeface="+mn-lt"/>
                          <a:ea typeface="黑体" pitchFamily="2" charset="-122"/>
                        </a:rPr>
                        <a:t>/s</a:t>
                      </a:r>
                      <a:r>
                        <a:rPr lang="zh-CN" sz="2000" b="1" dirty="0">
                          <a:solidFill>
                            <a:schemeClr val="tx1"/>
                          </a:solidFill>
                          <a:effectLst/>
                          <a:latin typeface="+mn-lt"/>
                          <a:ea typeface="黑体" pitchFamily="2" charset="-122"/>
                        </a:rPr>
                        <a:t>的应用</a:t>
                      </a:r>
                    </a:p>
                  </a:txBody>
                  <a:tcPr marL="68580" marR="68580" marT="0" marB="0" anchor="ctr">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noFill/>
                  </a:tcPr>
                </a:tc>
              </a:tr>
            </a:tbl>
          </a:graphicData>
        </a:graphic>
      </p:graphicFrame>
      <p:sp>
        <p:nvSpPr>
          <p:cNvPr id="4" name="矩形 3"/>
          <p:cNvSpPr/>
          <p:nvPr/>
        </p:nvSpPr>
        <p:spPr>
          <a:xfrm>
            <a:off x="2679162" y="1239143"/>
            <a:ext cx="5444118" cy="461665"/>
          </a:xfrm>
          <a:prstGeom prst="rect">
            <a:avLst/>
          </a:prstGeom>
        </p:spPr>
        <p:txBody>
          <a:bodyPr wrap="none">
            <a:spAutoFit/>
          </a:bodyPr>
          <a:lstStyle/>
          <a:p>
            <a:pPr algn="ctr"/>
            <a:r>
              <a:rPr lang="zh-CN" altLang="zh-CN" sz="2400" b="1" dirty="0" smtClean="0">
                <a:latin typeface="+mn-lt"/>
                <a:ea typeface="黑体" pitchFamily="2" charset="-122"/>
              </a:rPr>
              <a:t>常用</a:t>
            </a:r>
            <a:r>
              <a:rPr lang="zh-CN" altLang="zh-CN" sz="2400" b="1" dirty="0">
                <a:latin typeface="+mn-lt"/>
                <a:ea typeface="黑体" pitchFamily="2" charset="-122"/>
              </a:rPr>
              <a:t>的绞合线的类别、带宽和典型应用</a:t>
            </a:r>
            <a:endParaRPr lang="zh-CN" altLang="en-US" sz="2400" b="1" dirty="0">
              <a:latin typeface="+mn-lt"/>
              <a:ea typeface="黑体" pitchFamily="2" charset="-122"/>
            </a:endParaRPr>
          </a:p>
        </p:txBody>
      </p:sp>
    </p:spTree>
    <p:extLst>
      <p:ext uri="{BB962C8B-B14F-4D97-AF65-F5344CB8AC3E}">
        <p14:creationId xmlns:p14="http://schemas.microsoft.com/office/powerpoint/2010/main" val="342672333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2.3.1 </a:t>
            </a:r>
            <a:r>
              <a:rPr lang="en-US" altLang="zh-CN" dirty="0" smtClean="0"/>
              <a:t> </a:t>
            </a:r>
            <a:r>
              <a:rPr lang="zh-CN" altLang="en-US" dirty="0" smtClean="0"/>
              <a:t>导引</a:t>
            </a:r>
            <a:r>
              <a:rPr lang="zh-CN" altLang="en-US" dirty="0"/>
              <a:t>型传输媒体</a:t>
            </a:r>
          </a:p>
        </p:txBody>
      </p:sp>
      <p:sp>
        <p:nvSpPr>
          <p:cNvPr id="3" name="内容占位符 2"/>
          <p:cNvSpPr>
            <a:spLocks noGrp="1"/>
          </p:cNvSpPr>
          <p:nvPr>
            <p:ph idx="1"/>
          </p:nvPr>
        </p:nvSpPr>
        <p:spPr/>
        <p:txBody>
          <a:bodyPr/>
          <a:lstStyle/>
          <a:p>
            <a:r>
              <a:rPr lang="zh-CN" altLang="en-US" dirty="0">
                <a:solidFill>
                  <a:srgbClr val="FF0000"/>
                </a:solidFill>
              </a:rPr>
              <a:t>光缆</a:t>
            </a:r>
            <a:endParaRPr lang="en-US" altLang="zh-CN" dirty="0" smtClean="0">
              <a:solidFill>
                <a:srgbClr val="FF0000"/>
              </a:solidFill>
            </a:endParaRPr>
          </a:p>
          <a:p>
            <a:pPr lvl="1"/>
            <a:r>
              <a:rPr lang="zh-CN" altLang="zh-CN" dirty="0" smtClean="0"/>
              <a:t>光纤</a:t>
            </a:r>
            <a:r>
              <a:rPr lang="zh-CN" altLang="zh-CN" dirty="0"/>
              <a:t>是光纤通信的</a:t>
            </a:r>
            <a:r>
              <a:rPr lang="zh-CN" altLang="zh-CN" dirty="0" smtClean="0"/>
              <a:t>传输媒体</a:t>
            </a:r>
            <a:r>
              <a:rPr lang="zh-CN" altLang="en-US" dirty="0" smtClean="0"/>
              <a:t>。</a:t>
            </a:r>
            <a:endParaRPr lang="en-US" altLang="zh-CN" dirty="0" smtClean="0"/>
          </a:p>
          <a:p>
            <a:pPr lvl="1"/>
            <a:r>
              <a:rPr lang="zh-CN" altLang="zh-CN" dirty="0"/>
              <a:t>由于可见光的频率非常</a:t>
            </a:r>
            <a:r>
              <a:rPr lang="zh-CN" altLang="zh-CN" dirty="0" smtClean="0"/>
              <a:t>高，</a:t>
            </a:r>
            <a:r>
              <a:rPr lang="zh-CN" altLang="zh-CN" dirty="0"/>
              <a:t>约</a:t>
            </a:r>
            <a:r>
              <a:rPr lang="zh-CN" altLang="zh-CN" dirty="0" smtClean="0"/>
              <a:t>为</a:t>
            </a:r>
            <a:r>
              <a:rPr lang="en-US" altLang="zh-CN" dirty="0" smtClean="0"/>
              <a:t> 10</a:t>
            </a:r>
            <a:r>
              <a:rPr lang="en-US" altLang="zh-CN" baseline="30000" dirty="0" smtClean="0"/>
              <a:t>8</a:t>
            </a:r>
            <a:r>
              <a:rPr lang="en-US" altLang="zh-CN" dirty="0" smtClean="0"/>
              <a:t> MHz </a:t>
            </a:r>
            <a:r>
              <a:rPr lang="zh-CN" altLang="zh-CN" dirty="0" smtClean="0"/>
              <a:t>的</a:t>
            </a:r>
            <a:r>
              <a:rPr lang="zh-CN" altLang="zh-CN" dirty="0"/>
              <a:t>量级，因此一个光纤通信系统的传输带宽远远大于目前其他各种传输媒体的</a:t>
            </a:r>
            <a:r>
              <a:rPr lang="zh-CN" altLang="zh-CN" dirty="0" smtClean="0"/>
              <a:t>带宽</a:t>
            </a:r>
            <a:r>
              <a:rPr lang="zh-CN" altLang="en-US" dirty="0" smtClean="0"/>
              <a:t>。</a:t>
            </a:r>
            <a:endParaRPr lang="en-US" altLang="zh-CN" dirty="0" smtClean="0"/>
          </a:p>
          <a:p>
            <a:pPr lvl="1"/>
            <a:endParaRPr lang="zh-CN" altLang="en-US" dirty="0"/>
          </a:p>
        </p:txBody>
      </p:sp>
      <p:sp>
        <p:nvSpPr>
          <p:cNvPr id="7" name="AutoShape 8" descr="http://img3.imgtn.bdimg.com/it/u=2687704668,3138418309&amp;fm=21&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10" descr="http://img3.imgtn.bdimg.com/it/u=2687704668,3138418309&amp;fm=21&amp;gp=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74920963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algn="ctr"/>
            <a:r>
              <a:rPr lang="zh-CN" altLang="en-US"/>
              <a:t>光线在光纤中的折射 </a:t>
            </a:r>
          </a:p>
        </p:txBody>
      </p:sp>
      <p:grpSp>
        <p:nvGrpSpPr>
          <p:cNvPr id="3" name="组合 2"/>
          <p:cNvGrpSpPr/>
          <p:nvPr/>
        </p:nvGrpSpPr>
        <p:grpSpPr>
          <a:xfrm>
            <a:off x="776536" y="1268760"/>
            <a:ext cx="8712968" cy="2974836"/>
            <a:chOff x="776536" y="1484784"/>
            <a:chExt cx="8712968" cy="2974836"/>
          </a:xfrm>
        </p:grpSpPr>
        <p:sp>
          <p:nvSpPr>
            <p:cNvPr id="42068" name="Arc 84"/>
            <p:cNvSpPr>
              <a:spLocks/>
            </p:cNvSpPr>
            <p:nvPr/>
          </p:nvSpPr>
          <p:spPr bwMode="auto">
            <a:xfrm rot="9720000">
              <a:off x="3682984" y="3278659"/>
              <a:ext cx="104908" cy="793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nvGrpSpPr>
            <p:cNvPr id="42069" name="Group 85"/>
            <p:cNvGrpSpPr>
              <a:grpSpLocks/>
            </p:cNvGrpSpPr>
            <p:nvPr/>
          </p:nvGrpSpPr>
          <p:grpSpPr bwMode="auto">
            <a:xfrm>
              <a:off x="3167047" y="2459508"/>
              <a:ext cx="3190214" cy="488950"/>
              <a:chOff x="292" y="1032"/>
              <a:chExt cx="1732" cy="216"/>
            </a:xfrm>
          </p:grpSpPr>
          <p:grpSp>
            <p:nvGrpSpPr>
              <p:cNvPr id="42070" name="Group 86"/>
              <p:cNvGrpSpPr>
                <a:grpSpLocks/>
              </p:cNvGrpSpPr>
              <p:nvPr/>
            </p:nvGrpSpPr>
            <p:grpSpPr bwMode="auto">
              <a:xfrm>
                <a:off x="292" y="1032"/>
                <a:ext cx="1732" cy="216"/>
                <a:chOff x="292" y="1032"/>
                <a:chExt cx="1732" cy="216"/>
              </a:xfrm>
            </p:grpSpPr>
            <p:sp>
              <p:nvSpPr>
                <p:cNvPr id="42071" name="Line 87"/>
                <p:cNvSpPr>
                  <a:spLocks noChangeShapeType="1"/>
                </p:cNvSpPr>
                <p:nvPr/>
              </p:nvSpPr>
              <p:spPr bwMode="auto">
                <a:xfrm>
                  <a:off x="292" y="1032"/>
                  <a:ext cx="1732"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72" name="Line 88"/>
                <p:cNvSpPr>
                  <a:spLocks noChangeShapeType="1"/>
                </p:cNvSpPr>
                <p:nvPr/>
              </p:nvSpPr>
              <p:spPr bwMode="auto">
                <a:xfrm>
                  <a:off x="292" y="1248"/>
                  <a:ext cx="1732"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sp>
            <p:nvSpPr>
              <p:cNvPr id="42073" name="Rectangle 89"/>
              <p:cNvSpPr>
                <a:spLocks noChangeArrowheads="1"/>
              </p:cNvSpPr>
              <p:nvPr/>
            </p:nvSpPr>
            <p:spPr bwMode="auto">
              <a:xfrm>
                <a:off x="296" y="1041"/>
                <a:ext cx="1716" cy="198"/>
              </a:xfrm>
              <a:prstGeom prst="rect">
                <a:avLst/>
              </a:prstGeom>
              <a:solidFill>
                <a:srgbClr val="66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grpSp>
          <p:nvGrpSpPr>
            <p:cNvPr id="42074" name="Group 90"/>
            <p:cNvGrpSpPr>
              <a:grpSpLocks/>
            </p:cNvGrpSpPr>
            <p:nvPr/>
          </p:nvGrpSpPr>
          <p:grpSpPr bwMode="auto">
            <a:xfrm>
              <a:off x="3153289" y="3881908"/>
              <a:ext cx="3167856" cy="436562"/>
              <a:chOff x="284" y="1656"/>
              <a:chExt cx="1720" cy="192"/>
            </a:xfrm>
          </p:grpSpPr>
          <p:grpSp>
            <p:nvGrpSpPr>
              <p:cNvPr id="42075" name="Group 91"/>
              <p:cNvGrpSpPr>
                <a:grpSpLocks/>
              </p:cNvGrpSpPr>
              <p:nvPr/>
            </p:nvGrpSpPr>
            <p:grpSpPr bwMode="auto">
              <a:xfrm>
                <a:off x="284" y="1656"/>
                <a:ext cx="1720" cy="192"/>
                <a:chOff x="284" y="1656"/>
                <a:chExt cx="1720" cy="192"/>
              </a:xfrm>
            </p:grpSpPr>
            <p:sp>
              <p:nvSpPr>
                <p:cNvPr id="42076" name="Line 92"/>
                <p:cNvSpPr>
                  <a:spLocks noChangeShapeType="1"/>
                </p:cNvSpPr>
                <p:nvPr/>
              </p:nvSpPr>
              <p:spPr bwMode="auto">
                <a:xfrm>
                  <a:off x="284" y="1656"/>
                  <a:ext cx="1720"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77" name="Line 93"/>
                <p:cNvSpPr>
                  <a:spLocks noChangeShapeType="1"/>
                </p:cNvSpPr>
                <p:nvPr/>
              </p:nvSpPr>
              <p:spPr bwMode="auto">
                <a:xfrm>
                  <a:off x="284" y="1848"/>
                  <a:ext cx="1720"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sp>
            <p:nvSpPr>
              <p:cNvPr id="42078" name="Rectangle 94"/>
              <p:cNvSpPr>
                <a:spLocks noChangeArrowheads="1"/>
              </p:cNvSpPr>
              <p:nvPr/>
            </p:nvSpPr>
            <p:spPr bwMode="auto">
              <a:xfrm>
                <a:off x="288" y="1664"/>
                <a:ext cx="1704" cy="176"/>
              </a:xfrm>
              <a:prstGeom prst="rect">
                <a:avLst/>
              </a:prstGeom>
              <a:solidFill>
                <a:srgbClr val="66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sp>
          <p:nvSpPr>
            <p:cNvPr id="42079" name="Line 95"/>
            <p:cNvSpPr>
              <a:spLocks noChangeShapeType="1"/>
            </p:cNvSpPr>
            <p:nvPr/>
          </p:nvSpPr>
          <p:spPr bwMode="auto">
            <a:xfrm>
              <a:off x="3808529" y="1930870"/>
              <a:ext cx="0" cy="1931988"/>
            </a:xfrm>
            <a:prstGeom prst="line">
              <a:avLst/>
            </a:prstGeom>
            <a:noFill/>
            <a:ln w="19050">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80" name="Line 96"/>
            <p:cNvSpPr>
              <a:spLocks noChangeShapeType="1"/>
            </p:cNvSpPr>
            <p:nvPr/>
          </p:nvSpPr>
          <p:spPr bwMode="auto">
            <a:xfrm flipV="1">
              <a:off x="3815409" y="2596034"/>
              <a:ext cx="428228" cy="365125"/>
            </a:xfrm>
            <a:prstGeom prst="line">
              <a:avLst/>
            </a:prstGeom>
            <a:noFill/>
            <a:ln w="57150">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81" name="Line 97"/>
            <p:cNvSpPr>
              <a:spLocks noChangeShapeType="1"/>
            </p:cNvSpPr>
            <p:nvPr/>
          </p:nvSpPr>
          <p:spPr bwMode="auto">
            <a:xfrm flipV="1">
              <a:off x="3492087" y="2951633"/>
              <a:ext cx="316442" cy="749300"/>
            </a:xfrm>
            <a:prstGeom prst="line">
              <a:avLst/>
            </a:prstGeom>
            <a:noFill/>
            <a:ln w="57150">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82" name="Arc 98"/>
            <p:cNvSpPr>
              <a:spLocks/>
            </p:cNvSpPr>
            <p:nvPr/>
          </p:nvSpPr>
          <p:spPr bwMode="auto">
            <a:xfrm>
              <a:off x="3811970" y="2700809"/>
              <a:ext cx="154781" cy="1238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83" name="Line 99"/>
            <p:cNvSpPr>
              <a:spLocks noChangeShapeType="1"/>
            </p:cNvSpPr>
            <p:nvPr/>
          </p:nvSpPr>
          <p:spPr bwMode="auto">
            <a:xfrm>
              <a:off x="5237676" y="1949920"/>
              <a:ext cx="0" cy="1931988"/>
            </a:xfrm>
            <a:prstGeom prst="line">
              <a:avLst/>
            </a:prstGeom>
            <a:noFill/>
            <a:ln w="19050">
              <a:solidFill>
                <a:srgbClr val="3333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84" name="Line 100"/>
            <p:cNvSpPr>
              <a:spLocks noChangeShapeType="1"/>
            </p:cNvSpPr>
            <p:nvPr/>
          </p:nvSpPr>
          <p:spPr bwMode="auto">
            <a:xfrm flipV="1">
              <a:off x="4405297" y="2951634"/>
              <a:ext cx="844418" cy="346075"/>
            </a:xfrm>
            <a:prstGeom prst="line">
              <a:avLst/>
            </a:prstGeom>
            <a:noFill/>
            <a:ln w="57150">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85" name="Line 101"/>
            <p:cNvSpPr>
              <a:spLocks noChangeShapeType="1"/>
            </p:cNvSpPr>
            <p:nvPr/>
          </p:nvSpPr>
          <p:spPr bwMode="auto">
            <a:xfrm>
              <a:off x="5244555" y="2951633"/>
              <a:ext cx="966523" cy="355600"/>
            </a:xfrm>
            <a:prstGeom prst="line">
              <a:avLst/>
            </a:prstGeom>
            <a:noFill/>
            <a:ln w="57150">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86" name="Arc 102"/>
            <p:cNvSpPr>
              <a:spLocks/>
            </p:cNvSpPr>
            <p:nvPr/>
          </p:nvSpPr>
          <p:spPr bwMode="auto">
            <a:xfrm rot="9840000">
              <a:off x="4936713" y="3054821"/>
              <a:ext cx="256248" cy="3286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87" name="Freeform 103"/>
            <p:cNvSpPr>
              <a:spLocks/>
            </p:cNvSpPr>
            <p:nvPr/>
          </p:nvSpPr>
          <p:spPr bwMode="auto">
            <a:xfrm>
              <a:off x="3027745" y="2500783"/>
              <a:ext cx="166819" cy="1820862"/>
            </a:xfrm>
            <a:custGeom>
              <a:avLst/>
              <a:gdLst>
                <a:gd name="T0" fmla="*/ 78 w 91"/>
                <a:gd name="T1" fmla="*/ 0 h 799"/>
                <a:gd name="T2" fmla="*/ 78 w 91"/>
                <a:gd name="T3" fmla="*/ 18 h 799"/>
                <a:gd name="T4" fmla="*/ 78 w 91"/>
                <a:gd name="T5" fmla="*/ 36 h 799"/>
                <a:gd name="T6" fmla="*/ 60 w 91"/>
                <a:gd name="T7" fmla="*/ 54 h 799"/>
                <a:gd name="T8" fmla="*/ 60 w 91"/>
                <a:gd name="T9" fmla="*/ 72 h 799"/>
                <a:gd name="T10" fmla="*/ 54 w 91"/>
                <a:gd name="T11" fmla="*/ 90 h 799"/>
                <a:gd name="T12" fmla="*/ 54 w 91"/>
                <a:gd name="T13" fmla="*/ 108 h 799"/>
                <a:gd name="T14" fmla="*/ 72 w 91"/>
                <a:gd name="T15" fmla="*/ 126 h 799"/>
                <a:gd name="T16" fmla="*/ 90 w 91"/>
                <a:gd name="T17" fmla="*/ 144 h 799"/>
                <a:gd name="T18" fmla="*/ 90 w 91"/>
                <a:gd name="T19" fmla="*/ 162 h 799"/>
                <a:gd name="T20" fmla="*/ 90 w 91"/>
                <a:gd name="T21" fmla="*/ 180 h 799"/>
                <a:gd name="T22" fmla="*/ 90 w 91"/>
                <a:gd name="T23" fmla="*/ 198 h 799"/>
                <a:gd name="T24" fmla="*/ 84 w 91"/>
                <a:gd name="T25" fmla="*/ 198 h 799"/>
                <a:gd name="T26" fmla="*/ 66 w 91"/>
                <a:gd name="T27" fmla="*/ 210 h 799"/>
                <a:gd name="T28" fmla="*/ 48 w 91"/>
                <a:gd name="T29" fmla="*/ 228 h 799"/>
                <a:gd name="T30" fmla="*/ 36 w 91"/>
                <a:gd name="T31" fmla="*/ 246 h 799"/>
                <a:gd name="T32" fmla="*/ 18 w 91"/>
                <a:gd name="T33" fmla="*/ 258 h 799"/>
                <a:gd name="T34" fmla="*/ 12 w 91"/>
                <a:gd name="T35" fmla="*/ 276 h 799"/>
                <a:gd name="T36" fmla="*/ 12 w 91"/>
                <a:gd name="T37" fmla="*/ 294 h 799"/>
                <a:gd name="T38" fmla="*/ 12 w 91"/>
                <a:gd name="T39" fmla="*/ 312 h 799"/>
                <a:gd name="T40" fmla="*/ 12 w 91"/>
                <a:gd name="T41" fmla="*/ 330 h 799"/>
                <a:gd name="T42" fmla="*/ 0 w 91"/>
                <a:gd name="T43" fmla="*/ 348 h 799"/>
                <a:gd name="T44" fmla="*/ 0 w 91"/>
                <a:gd name="T45" fmla="*/ 366 h 799"/>
                <a:gd name="T46" fmla="*/ 0 w 91"/>
                <a:gd name="T47" fmla="*/ 384 h 799"/>
                <a:gd name="T48" fmla="*/ 0 w 91"/>
                <a:gd name="T49" fmla="*/ 402 h 799"/>
                <a:gd name="T50" fmla="*/ 0 w 91"/>
                <a:gd name="T51" fmla="*/ 420 h 799"/>
                <a:gd name="T52" fmla="*/ 0 w 91"/>
                <a:gd name="T53" fmla="*/ 438 h 799"/>
                <a:gd name="T54" fmla="*/ 18 w 91"/>
                <a:gd name="T55" fmla="*/ 450 h 799"/>
                <a:gd name="T56" fmla="*/ 36 w 91"/>
                <a:gd name="T57" fmla="*/ 462 h 799"/>
                <a:gd name="T58" fmla="*/ 54 w 91"/>
                <a:gd name="T59" fmla="*/ 474 h 799"/>
                <a:gd name="T60" fmla="*/ 60 w 91"/>
                <a:gd name="T61" fmla="*/ 492 h 799"/>
                <a:gd name="T62" fmla="*/ 78 w 91"/>
                <a:gd name="T63" fmla="*/ 510 h 799"/>
                <a:gd name="T64" fmla="*/ 84 w 91"/>
                <a:gd name="T65" fmla="*/ 528 h 799"/>
                <a:gd name="T66" fmla="*/ 90 w 91"/>
                <a:gd name="T67" fmla="*/ 546 h 799"/>
                <a:gd name="T68" fmla="*/ 90 w 91"/>
                <a:gd name="T69" fmla="*/ 564 h 799"/>
                <a:gd name="T70" fmla="*/ 90 w 91"/>
                <a:gd name="T71" fmla="*/ 582 h 799"/>
                <a:gd name="T72" fmla="*/ 90 w 91"/>
                <a:gd name="T73" fmla="*/ 600 h 799"/>
                <a:gd name="T74" fmla="*/ 72 w 91"/>
                <a:gd name="T75" fmla="*/ 600 h 799"/>
                <a:gd name="T76" fmla="*/ 66 w 91"/>
                <a:gd name="T77" fmla="*/ 618 h 799"/>
                <a:gd name="T78" fmla="*/ 60 w 91"/>
                <a:gd name="T79" fmla="*/ 636 h 799"/>
                <a:gd name="T80" fmla="*/ 54 w 91"/>
                <a:gd name="T81" fmla="*/ 654 h 799"/>
                <a:gd name="T82" fmla="*/ 48 w 91"/>
                <a:gd name="T83" fmla="*/ 672 h 799"/>
                <a:gd name="T84" fmla="*/ 48 w 91"/>
                <a:gd name="T85" fmla="*/ 690 h 799"/>
                <a:gd name="T86" fmla="*/ 48 w 91"/>
                <a:gd name="T87" fmla="*/ 708 h 799"/>
                <a:gd name="T88" fmla="*/ 48 w 91"/>
                <a:gd name="T89" fmla="*/ 726 h 799"/>
                <a:gd name="T90" fmla="*/ 48 w 91"/>
                <a:gd name="T91" fmla="*/ 744 h 799"/>
                <a:gd name="T92" fmla="*/ 54 w 91"/>
                <a:gd name="T93" fmla="*/ 762 h 799"/>
                <a:gd name="T94" fmla="*/ 60 w 91"/>
                <a:gd name="T95" fmla="*/ 780 h 799"/>
                <a:gd name="T96" fmla="*/ 72 w 91"/>
                <a:gd name="T97" fmla="*/ 798 h 799"/>
                <a:gd name="T98" fmla="*/ 72 w 91"/>
                <a:gd name="T99" fmla="*/ 792 h 799"/>
                <a:gd name="T100" fmla="*/ 72 w 91"/>
                <a:gd name="T101" fmla="*/ 786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799">
                  <a:moveTo>
                    <a:pt x="78" y="0"/>
                  </a:moveTo>
                  <a:lnTo>
                    <a:pt x="78" y="18"/>
                  </a:lnTo>
                  <a:lnTo>
                    <a:pt x="78" y="36"/>
                  </a:lnTo>
                  <a:lnTo>
                    <a:pt x="60" y="54"/>
                  </a:lnTo>
                  <a:lnTo>
                    <a:pt x="60" y="72"/>
                  </a:lnTo>
                  <a:lnTo>
                    <a:pt x="54" y="90"/>
                  </a:lnTo>
                  <a:lnTo>
                    <a:pt x="54" y="108"/>
                  </a:lnTo>
                  <a:lnTo>
                    <a:pt x="72" y="126"/>
                  </a:lnTo>
                  <a:lnTo>
                    <a:pt x="90" y="144"/>
                  </a:lnTo>
                  <a:lnTo>
                    <a:pt x="90" y="162"/>
                  </a:lnTo>
                  <a:lnTo>
                    <a:pt x="90" y="180"/>
                  </a:lnTo>
                  <a:lnTo>
                    <a:pt x="90" y="198"/>
                  </a:lnTo>
                  <a:lnTo>
                    <a:pt x="84" y="198"/>
                  </a:lnTo>
                  <a:lnTo>
                    <a:pt x="66" y="210"/>
                  </a:lnTo>
                  <a:lnTo>
                    <a:pt x="48" y="228"/>
                  </a:lnTo>
                  <a:lnTo>
                    <a:pt x="36" y="246"/>
                  </a:lnTo>
                  <a:lnTo>
                    <a:pt x="18" y="258"/>
                  </a:lnTo>
                  <a:lnTo>
                    <a:pt x="12" y="276"/>
                  </a:lnTo>
                  <a:lnTo>
                    <a:pt x="12" y="294"/>
                  </a:lnTo>
                  <a:lnTo>
                    <a:pt x="12" y="312"/>
                  </a:lnTo>
                  <a:lnTo>
                    <a:pt x="12" y="330"/>
                  </a:lnTo>
                  <a:lnTo>
                    <a:pt x="0" y="348"/>
                  </a:lnTo>
                  <a:lnTo>
                    <a:pt x="0" y="366"/>
                  </a:lnTo>
                  <a:lnTo>
                    <a:pt x="0" y="384"/>
                  </a:lnTo>
                  <a:lnTo>
                    <a:pt x="0" y="402"/>
                  </a:lnTo>
                  <a:lnTo>
                    <a:pt x="0" y="420"/>
                  </a:lnTo>
                  <a:lnTo>
                    <a:pt x="0" y="438"/>
                  </a:lnTo>
                  <a:lnTo>
                    <a:pt x="18" y="450"/>
                  </a:lnTo>
                  <a:lnTo>
                    <a:pt x="36" y="462"/>
                  </a:lnTo>
                  <a:lnTo>
                    <a:pt x="54" y="474"/>
                  </a:lnTo>
                  <a:lnTo>
                    <a:pt x="60" y="492"/>
                  </a:lnTo>
                  <a:lnTo>
                    <a:pt x="78" y="510"/>
                  </a:lnTo>
                  <a:lnTo>
                    <a:pt x="84" y="528"/>
                  </a:lnTo>
                  <a:lnTo>
                    <a:pt x="90" y="546"/>
                  </a:lnTo>
                  <a:lnTo>
                    <a:pt x="90" y="564"/>
                  </a:lnTo>
                  <a:lnTo>
                    <a:pt x="90" y="582"/>
                  </a:lnTo>
                  <a:lnTo>
                    <a:pt x="90" y="600"/>
                  </a:lnTo>
                  <a:lnTo>
                    <a:pt x="72" y="600"/>
                  </a:lnTo>
                  <a:lnTo>
                    <a:pt x="66" y="618"/>
                  </a:lnTo>
                  <a:lnTo>
                    <a:pt x="60" y="636"/>
                  </a:lnTo>
                  <a:lnTo>
                    <a:pt x="54" y="654"/>
                  </a:lnTo>
                  <a:lnTo>
                    <a:pt x="48" y="672"/>
                  </a:lnTo>
                  <a:lnTo>
                    <a:pt x="48" y="690"/>
                  </a:lnTo>
                  <a:lnTo>
                    <a:pt x="48" y="708"/>
                  </a:lnTo>
                  <a:lnTo>
                    <a:pt x="48" y="726"/>
                  </a:lnTo>
                  <a:lnTo>
                    <a:pt x="48" y="744"/>
                  </a:lnTo>
                  <a:lnTo>
                    <a:pt x="54" y="762"/>
                  </a:lnTo>
                  <a:lnTo>
                    <a:pt x="60" y="780"/>
                  </a:lnTo>
                  <a:lnTo>
                    <a:pt x="72" y="798"/>
                  </a:lnTo>
                  <a:lnTo>
                    <a:pt x="72" y="792"/>
                  </a:lnTo>
                  <a:lnTo>
                    <a:pt x="72" y="78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2088" name="Rectangle 104"/>
            <p:cNvSpPr>
              <a:spLocks noChangeArrowheads="1"/>
            </p:cNvSpPr>
            <p:nvPr/>
          </p:nvSpPr>
          <p:spPr bwMode="auto">
            <a:xfrm>
              <a:off x="4835245" y="1484784"/>
              <a:ext cx="95699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zh-CN" altLang="en-US" sz="2000" b="1">
                  <a:solidFill>
                    <a:srgbClr val="000099"/>
                  </a:solidFill>
                  <a:latin typeface="+mn-lt"/>
                  <a:ea typeface="黑体" pitchFamily="2" charset="-122"/>
                </a:rPr>
                <a:t>折射角</a:t>
              </a:r>
            </a:p>
          </p:txBody>
        </p:sp>
        <p:sp>
          <p:nvSpPr>
            <p:cNvPr id="42089" name="Rectangle 105"/>
            <p:cNvSpPr>
              <a:spLocks noChangeArrowheads="1"/>
            </p:cNvSpPr>
            <p:nvPr/>
          </p:nvSpPr>
          <p:spPr bwMode="auto">
            <a:xfrm>
              <a:off x="3944888" y="3463503"/>
              <a:ext cx="1188377"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2000" b="1" dirty="0">
                  <a:solidFill>
                    <a:srgbClr val="000099"/>
                  </a:solidFill>
                  <a:latin typeface="+mn-lt"/>
                  <a:ea typeface="黑体" pitchFamily="2" charset="-122"/>
                </a:rPr>
                <a:t>入射角</a:t>
              </a:r>
            </a:p>
          </p:txBody>
        </p:sp>
        <p:sp>
          <p:nvSpPr>
            <p:cNvPr id="42090" name="Line 106"/>
            <p:cNvSpPr>
              <a:spLocks noChangeShapeType="1"/>
            </p:cNvSpPr>
            <p:nvPr/>
          </p:nvSpPr>
          <p:spPr bwMode="auto">
            <a:xfrm>
              <a:off x="5333984" y="2003896"/>
              <a:ext cx="128985" cy="72072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91" name="Line 107"/>
            <p:cNvSpPr>
              <a:spLocks noChangeShapeType="1"/>
            </p:cNvSpPr>
            <p:nvPr/>
          </p:nvSpPr>
          <p:spPr bwMode="auto">
            <a:xfrm flipV="1">
              <a:off x="3896238" y="1959445"/>
              <a:ext cx="1135063" cy="76835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92" name="Line 108"/>
            <p:cNvSpPr>
              <a:spLocks noChangeShapeType="1"/>
            </p:cNvSpPr>
            <p:nvPr/>
          </p:nvSpPr>
          <p:spPr bwMode="auto">
            <a:xfrm>
              <a:off x="3728864" y="3356992"/>
              <a:ext cx="323321" cy="255588"/>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93" name="Line 109"/>
            <p:cNvSpPr>
              <a:spLocks noChangeShapeType="1"/>
            </p:cNvSpPr>
            <p:nvPr/>
          </p:nvSpPr>
          <p:spPr bwMode="auto">
            <a:xfrm flipV="1">
              <a:off x="4773332" y="3297709"/>
              <a:ext cx="270008" cy="319087"/>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94" name="Line 110"/>
            <p:cNvSpPr>
              <a:spLocks noChangeShapeType="1"/>
            </p:cNvSpPr>
            <p:nvPr/>
          </p:nvSpPr>
          <p:spPr bwMode="auto">
            <a:xfrm flipV="1">
              <a:off x="6259232" y="3061171"/>
              <a:ext cx="658681" cy="328613"/>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95" name="Line 111"/>
            <p:cNvSpPr>
              <a:spLocks noChangeShapeType="1"/>
            </p:cNvSpPr>
            <p:nvPr/>
          </p:nvSpPr>
          <p:spPr bwMode="auto">
            <a:xfrm flipH="1">
              <a:off x="6104451" y="2029296"/>
              <a:ext cx="543454" cy="70802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096" name="Freeform 112"/>
            <p:cNvSpPr>
              <a:spLocks/>
            </p:cNvSpPr>
            <p:nvPr/>
          </p:nvSpPr>
          <p:spPr bwMode="auto">
            <a:xfrm>
              <a:off x="6343503" y="2473796"/>
              <a:ext cx="24077" cy="493713"/>
            </a:xfrm>
            <a:custGeom>
              <a:avLst/>
              <a:gdLst>
                <a:gd name="T0" fmla="*/ 0 w 13"/>
                <a:gd name="T1" fmla="*/ 0 h 217"/>
                <a:gd name="T2" fmla="*/ 6 w 13"/>
                <a:gd name="T3" fmla="*/ 18 h 217"/>
                <a:gd name="T4" fmla="*/ 6 w 13"/>
                <a:gd name="T5" fmla="*/ 36 h 217"/>
                <a:gd name="T6" fmla="*/ 6 w 13"/>
                <a:gd name="T7" fmla="*/ 54 h 217"/>
                <a:gd name="T8" fmla="*/ 6 w 13"/>
                <a:gd name="T9" fmla="*/ 72 h 217"/>
                <a:gd name="T10" fmla="*/ 6 w 13"/>
                <a:gd name="T11" fmla="*/ 90 h 217"/>
                <a:gd name="T12" fmla="*/ 0 w 13"/>
                <a:gd name="T13" fmla="*/ 108 h 217"/>
                <a:gd name="T14" fmla="*/ 0 w 13"/>
                <a:gd name="T15" fmla="*/ 126 h 217"/>
                <a:gd name="T16" fmla="*/ 0 w 13"/>
                <a:gd name="T17" fmla="*/ 144 h 217"/>
                <a:gd name="T18" fmla="*/ 0 w 13"/>
                <a:gd name="T19" fmla="*/ 162 h 217"/>
                <a:gd name="T20" fmla="*/ 0 w 13"/>
                <a:gd name="T21" fmla="*/ 180 h 217"/>
                <a:gd name="T22" fmla="*/ 6 w 13"/>
                <a:gd name="T23" fmla="*/ 198 h 217"/>
                <a:gd name="T24" fmla="*/ 12 w 13"/>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7">
                  <a:moveTo>
                    <a:pt x="0" y="0"/>
                  </a:moveTo>
                  <a:lnTo>
                    <a:pt x="6" y="18"/>
                  </a:lnTo>
                  <a:lnTo>
                    <a:pt x="6" y="36"/>
                  </a:lnTo>
                  <a:lnTo>
                    <a:pt x="6" y="54"/>
                  </a:lnTo>
                  <a:lnTo>
                    <a:pt x="6" y="72"/>
                  </a:lnTo>
                  <a:lnTo>
                    <a:pt x="6" y="90"/>
                  </a:lnTo>
                  <a:lnTo>
                    <a:pt x="0" y="108"/>
                  </a:lnTo>
                  <a:lnTo>
                    <a:pt x="0" y="126"/>
                  </a:lnTo>
                  <a:lnTo>
                    <a:pt x="0" y="144"/>
                  </a:lnTo>
                  <a:lnTo>
                    <a:pt x="0" y="162"/>
                  </a:lnTo>
                  <a:lnTo>
                    <a:pt x="0" y="180"/>
                  </a:lnTo>
                  <a:lnTo>
                    <a:pt x="6" y="198"/>
                  </a:lnTo>
                  <a:lnTo>
                    <a:pt x="12" y="21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2097" name="Freeform 113"/>
            <p:cNvSpPr>
              <a:spLocks/>
            </p:cNvSpPr>
            <p:nvPr/>
          </p:nvSpPr>
          <p:spPr bwMode="auto">
            <a:xfrm>
              <a:off x="6310826" y="2951633"/>
              <a:ext cx="89429" cy="919162"/>
            </a:xfrm>
            <a:custGeom>
              <a:avLst/>
              <a:gdLst>
                <a:gd name="T0" fmla="*/ 18 w 49"/>
                <a:gd name="T1" fmla="*/ 0 h 403"/>
                <a:gd name="T2" fmla="*/ 12 w 49"/>
                <a:gd name="T3" fmla="*/ 18 h 403"/>
                <a:gd name="T4" fmla="*/ 12 w 49"/>
                <a:gd name="T5" fmla="*/ 36 h 403"/>
                <a:gd name="T6" fmla="*/ 12 w 49"/>
                <a:gd name="T7" fmla="*/ 54 h 403"/>
                <a:gd name="T8" fmla="*/ 12 w 49"/>
                <a:gd name="T9" fmla="*/ 72 h 403"/>
                <a:gd name="T10" fmla="*/ 24 w 49"/>
                <a:gd name="T11" fmla="*/ 90 h 403"/>
                <a:gd name="T12" fmla="*/ 24 w 49"/>
                <a:gd name="T13" fmla="*/ 108 h 403"/>
                <a:gd name="T14" fmla="*/ 30 w 49"/>
                <a:gd name="T15" fmla="*/ 126 h 403"/>
                <a:gd name="T16" fmla="*/ 36 w 49"/>
                <a:gd name="T17" fmla="*/ 144 h 403"/>
                <a:gd name="T18" fmla="*/ 36 w 49"/>
                <a:gd name="T19" fmla="*/ 162 h 403"/>
                <a:gd name="T20" fmla="*/ 48 w 49"/>
                <a:gd name="T21" fmla="*/ 180 h 403"/>
                <a:gd name="T22" fmla="*/ 48 w 49"/>
                <a:gd name="T23" fmla="*/ 198 h 403"/>
                <a:gd name="T24" fmla="*/ 48 w 49"/>
                <a:gd name="T25" fmla="*/ 216 h 403"/>
                <a:gd name="T26" fmla="*/ 48 w 49"/>
                <a:gd name="T27" fmla="*/ 234 h 403"/>
                <a:gd name="T28" fmla="*/ 48 w 49"/>
                <a:gd name="T29" fmla="*/ 252 h 403"/>
                <a:gd name="T30" fmla="*/ 48 w 49"/>
                <a:gd name="T31" fmla="*/ 270 h 403"/>
                <a:gd name="T32" fmla="*/ 42 w 49"/>
                <a:gd name="T33" fmla="*/ 288 h 403"/>
                <a:gd name="T34" fmla="*/ 36 w 49"/>
                <a:gd name="T35" fmla="*/ 306 h 403"/>
                <a:gd name="T36" fmla="*/ 30 w 49"/>
                <a:gd name="T37" fmla="*/ 324 h 403"/>
                <a:gd name="T38" fmla="*/ 18 w 49"/>
                <a:gd name="T39" fmla="*/ 342 h 403"/>
                <a:gd name="T40" fmla="*/ 12 w 49"/>
                <a:gd name="T41" fmla="*/ 366 h 403"/>
                <a:gd name="T42" fmla="*/ 12 w 49"/>
                <a:gd name="T43" fmla="*/ 384 h 403"/>
                <a:gd name="T44" fmla="*/ 0 w 49"/>
                <a:gd name="T45" fmla="*/ 402 h 403"/>
                <a:gd name="T46" fmla="*/ 0 w 49"/>
                <a:gd name="T47" fmla="*/ 40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403">
                  <a:moveTo>
                    <a:pt x="18" y="0"/>
                  </a:moveTo>
                  <a:lnTo>
                    <a:pt x="12" y="18"/>
                  </a:lnTo>
                  <a:lnTo>
                    <a:pt x="12" y="36"/>
                  </a:lnTo>
                  <a:lnTo>
                    <a:pt x="12" y="54"/>
                  </a:lnTo>
                  <a:lnTo>
                    <a:pt x="12" y="72"/>
                  </a:lnTo>
                  <a:lnTo>
                    <a:pt x="24" y="90"/>
                  </a:lnTo>
                  <a:lnTo>
                    <a:pt x="24" y="108"/>
                  </a:lnTo>
                  <a:lnTo>
                    <a:pt x="30" y="126"/>
                  </a:lnTo>
                  <a:lnTo>
                    <a:pt x="36" y="144"/>
                  </a:lnTo>
                  <a:lnTo>
                    <a:pt x="36" y="162"/>
                  </a:lnTo>
                  <a:lnTo>
                    <a:pt x="48" y="180"/>
                  </a:lnTo>
                  <a:lnTo>
                    <a:pt x="48" y="198"/>
                  </a:lnTo>
                  <a:lnTo>
                    <a:pt x="48" y="216"/>
                  </a:lnTo>
                  <a:lnTo>
                    <a:pt x="48" y="234"/>
                  </a:lnTo>
                  <a:lnTo>
                    <a:pt x="48" y="252"/>
                  </a:lnTo>
                  <a:lnTo>
                    <a:pt x="48" y="270"/>
                  </a:lnTo>
                  <a:lnTo>
                    <a:pt x="42" y="288"/>
                  </a:lnTo>
                  <a:lnTo>
                    <a:pt x="36" y="306"/>
                  </a:lnTo>
                  <a:lnTo>
                    <a:pt x="30" y="324"/>
                  </a:lnTo>
                  <a:lnTo>
                    <a:pt x="18" y="342"/>
                  </a:lnTo>
                  <a:lnTo>
                    <a:pt x="12" y="366"/>
                  </a:lnTo>
                  <a:lnTo>
                    <a:pt x="12" y="384"/>
                  </a:lnTo>
                  <a:lnTo>
                    <a:pt x="0" y="402"/>
                  </a:lnTo>
                  <a:lnTo>
                    <a:pt x="0" y="402"/>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2098" name="Freeform 114"/>
            <p:cNvSpPr>
              <a:spLocks/>
            </p:cNvSpPr>
            <p:nvPr/>
          </p:nvSpPr>
          <p:spPr bwMode="auto">
            <a:xfrm>
              <a:off x="6288469" y="3867621"/>
              <a:ext cx="24077" cy="454025"/>
            </a:xfrm>
            <a:custGeom>
              <a:avLst/>
              <a:gdLst>
                <a:gd name="T0" fmla="*/ 12 w 13"/>
                <a:gd name="T1" fmla="*/ 0 h 199"/>
                <a:gd name="T2" fmla="*/ 12 w 13"/>
                <a:gd name="T3" fmla="*/ 18 h 199"/>
                <a:gd name="T4" fmla="*/ 12 w 13"/>
                <a:gd name="T5" fmla="*/ 36 h 199"/>
                <a:gd name="T6" fmla="*/ 12 w 13"/>
                <a:gd name="T7" fmla="*/ 54 h 199"/>
                <a:gd name="T8" fmla="*/ 12 w 13"/>
                <a:gd name="T9" fmla="*/ 72 h 199"/>
                <a:gd name="T10" fmla="*/ 12 w 13"/>
                <a:gd name="T11" fmla="*/ 90 h 199"/>
                <a:gd name="T12" fmla="*/ 12 w 13"/>
                <a:gd name="T13" fmla="*/ 108 h 199"/>
                <a:gd name="T14" fmla="*/ 12 w 13"/>
                <a:gd name="T15" fmla="*/ 126 h 199"/>
                <a:gd name="T16" fmla="*/ 12 w 13"/>
                <a:gd name="T17" fmla="*/ 144 h 199"/>
                <a:gd name="T18" fmla="*/ 12 w 13"/>
                <a:gd name="T19" fmla="*/ 162 h 199"/>
                <a:gd name="T20" fmla="*/ 6 w 13"/>
                <a:gd name="T21" fmla="*/ 180 h 199"/>
                <a:gd name="T22" fmla="*/ 0 w 13"/>
                <a:gd name="T23" fmla="*/ 1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9">
                  <a:moveTo>
                    <a:pt x="12" y="0"/>
                  </a:moveTo>
                  <a:lnTo>
                    <a:pt x="12" y="18"/>
                  </a:lnTo>
                  <a:lnTo>
                    <a:pt x="12" y="36"/>
                  </a:lnTo>
                  <a:lnTo>
                    <a:pt x="12" y="54"/>
                  </a:lnTo>
                  <a:lnTo>
                    <a:pt x="12" y="72"/>
                  </a:lnTo>
                  <a:lnTo>
                    <a:pt x="12" y="90"/>
                  </a:lnTo>
                  <a:lnTo>
                    <a:pt x="12" y="108"/>
                  </a:lnTo>
                  <a:lnTo>
                    <a:pt x="12" y="126"/>
                  </a:lnTo>
                  <a:lnTo>
                    <a:pt x="12" y="144"/>
                  </a:lnTo>
                  <a:lnTo>
                    <a:pt x="12" y="162"/>
                  </a:lnTo>
                  <a:lnTo>
                    <a:pt x="6" y="180"/>
                  </a:lnTo>
                  <a:lnTo>
                    <a:pt x="0" y="198"/>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42099" name="Arc 115"/>
            <p:cNvSpPr>
              <a:spLocks/>
            </p:cNvSpPr>
            <p:nvPr/>
          </p:nvSpPr>
          <p:spPr bwMode="auto">
            <a:xfrm rot="540000">
              <a:off x="5230797" y="2689696"/>
              <a:ext cx="383514" cy="3460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100" name="Text Box 116"/>
            <p:cNvSpPr txBox="1">
              <a:spLocks noChangeArrowheads="1"/>
            </p:cNvSpPr>
            <p:nvPr/>
          </p:nvSpPr>
          <p:spPr bwMode="auto">
            <a:xfrm>
              <a:off x="6334903" y="1592734"/>
              <a:ext cx="250741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  </a:t>
              </a:r>
              <a:r>
                <a:rPr kumimoji="1" lang="zh-CN" altLang="en-US" sz="2000" b="1">
                  <a:solidFill>
                    <a:srgbClr val="000099"/>
                  </a:solidFill>
                  <a:latin typeface="+mn-lt"/>
                  <a:ea typeface="黑体" pitchFamily="2" charset="-122"/>
                </a:rPr>
                <a:t>包层</a:t>
              </a:r>
            </a:p>
            <a:p>
              <a:pPr algn="l"/>
              <a:r>
                <a:rPr kumimoji="1" lang="zh-CN" altLang="en-US" sz="2000" b="1">
                  <a:solidFill>
                    <a:srgbClr val="000099"/>
                  </a:solidFill>
                  <a:latin typeface="+mn-lt"/>
                  <a:ea typeface="黑体" pitchFamily="2" charset="-122"/>
                </a:rPr>
                <a:t>（低折射率的媒体）</a:t>
              </a:r>
            </a:p>
          </p:txBody>
        </p:sp>
        <p:sp>
          <p:nvSpPr>
            <p:cNvPr id="42101" name="Line 117"/>
            <p:cNvSpPr>
              <a:spLocks noChangeShapeType="1"/>
            </p:cNvSpPr>
            <p:nvPr/>
          </p:nvSpPr>
          <p:spPr bwMode="auto">
            <a:xfrm flipH="1">
              <a:off x="6082094" y="4045420"/>
              <a:ext cx="706834" cy="109538"/>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102" name="Text Box 118"/>
            <p:cNvSpPr txBox="1">
              <a:spLocks noChangeArrowheads="1"/>
            </p:cNvSpPr>
            <p:nvPr/>
          </p:nvSpPr>
          <p:spPr bwMode="auto">
            <a:xfrm>
              <a:off x="6647905" y="3751734"/>
              <a:ext cx="250741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dirty="0">
                  <a:solidFill>
                    <a:srgbClr val="000099"/>
                  </a:solidFill>
                  <a:latin typeface="+mn-lt"/>
                  <a:ea typeface="黑体" pitchFamily="2" charset="-122"/>
                </a:rPr>
                <a:t>  </a:t>
              </a:r>
              <a:r>
                <a:rPr kumimoji="1" lang="zh-CN" altLang="en-US" sz="2000" b="1" dirty="0">
                  <a:solidFill>
                    <a:srgbClr val="000099"/>
                  </a:solidFill>
                  <a:latin typeface="+mn-lt"/>
                  <a:ea typeface="黑体" pitchFamily="2" charset="-122"/>
                </a:rPr>
                <a:t>包层</a:t>
              </a:r>
            </a:p>
            <a:p>
              <a:pPr algn="l"/>
              <a:r>
                <a:rPr kumimoji="1" lang="zh-CN" altLang="en-US" sz="2000" b="1" dirty="0">
                  <a:solidFill>
                    <a:srgbClr val="000099"/>
                  </a:solidFill>
                  <a:latin typeface="+mn-lt"/>
                  <a:ea typeface="黑体" pitchFamily="2" charset="-122"/>
                </a:rPr>
                <a:t>（低折射率的媒体）</a:t>
              </a:r>
            </a:p>
          </p:txBody>
        </p:sp>
        <p:sp>
          <p:nvSpPr>
            <p:cNvPr id="42103" name="Text Box 119"/>
            <p:cNvSpPr txBox="1">
              <a:spLocks noChangeArrowheads="1"/>
            </p:cNvSpPr>
            <p:nvPr/>
          </p:nvSpPr>
          <p:spPr bwMode="auto">
            <a:xfrm>
              <a:off x="6725296" y="2676996"/>
              <a:ext cx="276420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en-US" altLang="zh-CN" sz="2000" b="1" dirty="0">
                  <a:solidFill>
                    <a:srgbClr val="000099"/>
                  </a:solidFill>
                  <a:latin typeface="+mn-lt"/>
                  <a:ea typeface="黑体" pitchFamily="2" charset="-122"/>
                </a:rPr>
                <a:t>   </a:t>
              </a:r>
              <a:r>
                <a:rPr kumimoji="1" lang="zh-CN" altLang="en-US" sz="2000" b="1" dirty="0">
                  <a:solidFill>
                    <a:srgbClr val="000099"/>
                  </a:solidFill>
                  <a:latin typeface="+mn-lt"/>
                  <a:ea typeface="黑体" pitchFamily="2" charset="-122"/>
                </a:rPr>
                <a:t>纤芯</a:t>
              </a:r>
            </a:p>
            <a:p>
              <a:pPr algn="l"/>
              <a:r>
                <a:rPr kumimoji="1" lang="zh-CN" altLang="en-US" sz="2000" b="1" dirty="0">
                  <a:solidFill>
                    <a:srgbClr val="000099"/>
                  </a:solidFill>
                  <a:latin typeface="+mn-lt"/>
                  <a:ea typeface="黑体" pitchFamily="2" charset="-122"/>
                </a:rPr>
                <a:t>（高折射率的媒体）            </a:t>
              </a:r>
            </a:p>
          </p:txBody>
        </p:sp>
        <p:sp>
          <p:nvSpPr>
            <p:cNvPr id="42104" name="AutoShape 120"/>
            <p:cNvSpPr>
              <a:spLocks noChangeArrowheads="1"/>
            </p:cNvSpPr>
            <p:nvPr/>
          </p:nvSpPr>
          <p:spPr bwMode="auto">
            <a:xfrm rot="5400000">
              <a:off x="541256" y="2682089"/>
              <a:ext cx="1885950" cy="1415389"/>
            </a:xfrm>
            <a:prstGeom prst="can">
              <a:avLst>
                <a:gd name="adj" fmla="val 29815"/>
              </a:avLst>
            </a:prstGeom>
            <a:gradFill rotWithShape="1">
              <a:gsLst>
                <a:gs pos="0">
                  <a:srgbClr val="66FFFF">
                    <a:gamma/>
                    <a:shade val="46275"/>
                    <a:invGamma/>
                  </a:srgbClr>
                </a:gs>
                <a:gs pos="50000">
                  <a:srgbClr val="66FFFF"/>
                </a:gs>
                <a:gs pos="100000">
                  <a:srgbClr val="66FFFF">
                    <a:gamma/>
                    <a:shade val="46275"/>
                    <a:invGamma/>
                  </a:srgbClr>
                </a:gs>
              </a:gsLst>
              <a:lin ang="0" scaled="1"/>
            </a:gradFill>
            <a:ln w="12700">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105" name="AutoShape 121"/>
            <p:cNvSpPr>
              <a:spLocks noChangeArrowheads="1"/>
            </p:cNvSpPr>
            <p:nvPr/>
          </p:nvSpPr>
          <p:spPr bwMode="auto">
            <a:xfrm rot="5400000">
              <a:off x="1828784" y="3062493"/>
              <a:ext cx="901700" cy="708554"/>
            </a:xfrm>
            <a:prstGeom prst="can">
              <a:avLst>
                <a:gd name="adj" fmla="val 27343"/>
              </a:avLst>
            </a:prstGeom>
            <a:solidFill>
              <a:srgbClr val="FFFFFF"/>
            </a:solidFill>
            <a:ln w="12700">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106" name="Text Box 122"/>
            <p:cNvSpPr txBox="1">
              <a:spLocks noChangeArrowheads="1"/>
            </p:cNvSpPr>
            <p:nvPr/>
          </p:nvSpPr>
          <p:spPr bwMode="auto">
            <a:xfrm>
              <a:off x="1218523" y="1489545"/>
              <a:ext cx="70083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dirty="0">
                  <a:solidFill>
                    <a:srgbClr val="000099"/>
                  </a:solidFill>
                  <a:latin typeface="+mn-lt"/>
                  <a:ea typeface="黑体" pitchFamily="2" charset="-122"/>
                </a:rPr>
                <a:t>包层</a:t>
              </a:r>
            </a:p>
          </p:txBody>
        </p:sp>
        <p:sp>
          <p:nvSpPr>
            <p:cNvPr id="42107" name="Line 123"/>
            <p:cNvSpPr>
              <a:spLocks noChangeShapeType="1"/>
            </p:cNvSpPr>
            <p:nvPr/>
          </p:nvSpPr>
          <p:spPr bwMode="auto">
            <a:xfrm flipH="1">
              <a:off x="1572800" y="2076920"/>
              <a:ext cx="3440" cy="655638"/>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42108" name="Text Box 124"/>
            <p:cNvSpPr txBox="1">
              <a:spLocks noChangeArrowheads="1"/>
            </p:cNvSpPr>
            <p:nvPr/>
          </p:nvSpPr>
          <p:spPr bwMode="auto">
            <a:xfrm>
              <a:off x="2191925" y="1857846"/>
              <a:ext cx="7549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kumimoji="1" lang="zh-CN" altLang="en-US" sz="2000" b="1">
                  <a:solidFill>
                    <a:srgbClr val="000099"/>
                  </a:solidFill>
                  <a:latin typeface="+mn-lt"/>
                  <a:ea typeface="黑体" pitchFamily="2" charset="-122"/>
                </a:rPr>
                <a:t>纤芯</a:t>
              </a:r>
            </a:p>
          </p:txBody>
        </p:sp>
        <p:sp>
          <p:nvSpPr>
            <p:cNvPr id="42109" name="Line 125"/>
            <p:cNvSpPr>
              <a:spLocks noChangeShapeType="1"/>
            </p:cNvSpPr>
            <p:nvPr/>
          </p:nvSpPr>
          <p:spPr bwMode="auto">
            <a:xfrm flipH="1">
              <a:off x="2186765" y="2295996"/>
              <a:ext cx="270008" cy="874713"/>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grpSp>
      <p:sp>
        <p:nvSpPr>
          <p:cNvPr id="4" name="矩形 3"/>
          <p:cNvSpPr/>
          <p:nvPr/>
        </p:nvSpPr>
        <p:spPr>
          <a:xfrm>
            <a:off x="2288704" y="4365104"/>
            <a:ext cx="4863478" cy="461665"/>
          </a:xfrm>
          <a:prstGeom prst="rect">
            <a:avLst/>
          </a:prstGeom>
        </p:spPr>
        <p:txBody>
          <a:bodyPr wrap="square">
            <a:spAutoFit/>
          </a:bodyPr>
          <a:lstStyle/>
          <a:p>
            <a:pPr algn="ctr"/>
            <a:r>
              <a:rPr lang="zh-CN" altLang="zh-CN" sz="2400" b="1" dirty="0" smtClean="0">
                <a:latin typeface="+mn-lt"/>
                <a:ea typeface="黑体" pitchFamily="2" charset="-122"/>
              </a:rPr>
              <a:t>光线</a:t>
            </a:r>
            <a:r>
              <a:rPr lang="zh-CN" altLang="zh-CN" sz="2400" b="1" dirty="0">
                <a:latin typeface="+mn-lt"/>
                <a:ea typeface="黑体" pitchFamily="2" charset="-122"/>
              </a:rPr>
              <a:t>在光纤中的折射</a:t>
            </a:r>
            <a:endParaRPr lang="zh-CN" altLang="en-US" sz="2400" b="1" dirty="0">
              <a:latin typeface="+mn-lt"/>
              <a:ea typeface="黑体" pitchFamily="2" charset="-122"/>
            </a:endParaRPr>
          </a:p>
        </p:txBody>
      </p:sp>
      <p:sp>
        <p:nvSpPr>
          <p:cNvPr id="5" name="矩形 4"/>
          <p:cNvSpPr/>
          <p:nvPr/>
        </p:nvSpPr>
        <p:spPr>
          <a:xfrm>
            <a:off x="776536" y="4941168"/>
            <a:ext cx="8712968" cy="1384995"/>
          </a:xfrm>
          <a:prstGeom prst="rect">
            <a:avLst/>
          </a:prstGeom>
          <a:solidFill>
            <a:srgbClr val="FFFF66"/>
          </a:solidFill>
          <a:ln>
            <a:solidFill>
              <a:srgbClr val="000066"/>
            </a:solidFill>
          </a:ln>
        </p:spPr>
        <p:txBody>
          <a:bodyPr wrap="square">
            <a:spAutoFit/>
          </a:bodyPr>
          <a:lstStyle/>
          <a:p>
            <a:r>
              <a:rPr lang="zh-CN" altLang="zh-CN" sz="2800" b="1" dirty="0">
                <a:solidFill>
                  <a:srgbClr val="000099"/>
                </a:solidFill>
                <a:latin typeface="+mn-lt"/>
                <a:ea typeface="黑体" pitchFamily="2" charset="-122"/>
              </a:rPr>
              <a:t>当光线从高折射率的媒体射向低折射率的媒体时，其折射角将大于</a:t>
            </a:r>
            <a:r>
              <a:rPr lang="zh-CN" altLang="zh-CN" sz="2800" b="1" dirty="0" smtClean="0">
                <a:solidFill>
                  <a:srgbClr val="000099"/>
                </a:solidFill>
                <a:latin typeface="+mn-lt"/>
                <a:ea typeface="黑体" pitchFamily="2" charset="-122"/>
              </a:rPr>
              <a:t>入射角。</a:t>
            </a:r>
            <a:r>
              <a:rPr lang="zh-CN" altLang="zh-CN" sz="2800" b="1" dirty="0">
                <a:solidFill>
                  <a:srgbClr val="000099"/>
                </a:solidFill>
                <a:latin typeface="+mn-lt"/>
                <a:ea typeface="黑体" pitchFamily="2" charset="-122"/>
              </a:rPr>
              <a:t>因此，如果入射角足够大，就会出现</a:t>
            </a:r>
            <a:r>
              <a:rPr lang="zh-CN" altLang="zh-CN" sz="2800" b="1" dirty="0" smtClean="0">
                <a:solidFill>
                  <a:srgbClr val="000099"/>
                </a:solidFill>
                <a:latin typeface="+mn-lt"/>
                <a:ea typeface="黑体" pitchFamily="2" charset="-122"/>
              </a:rPr>
              <a:t>全反射</a:t>
            </a:r>
            <a:r>
              <a:rPr lang="zh-CN" altLang="en-US" sz="2800" b="1" dirty="0" smtClean="0">
                <a:solidFill>
                  <a:srgbClr val="000099"/>
                </a:solidFill>
                <a:latin typeface="+mn-lt"/>
                <a:ea typeface="黑体" pitchFamily="2" charset="-122"/>
              </a:rPr>
              <a:t>，</a:t>
            </a:r>
            <a:r>
              <a:rPr lang="zh-CN" altLang="zh-CN" sz="2800" b="1" dirty="0">
                <a:solidFill>
                  <a:srgbClr val="000099"/>
                </a:solidFill>
                <a:latin typeface="+mn-lt"/>
                <a:ea typeface="黑体" pitchFamily="2" charset="-122"/>
              </a:rPr>
              <a:t>光也就沿着光纤传输下去</a:t>
            </a:r>
            <a:r>
              <a:rPr lang="zh-CN" altLang="en-US" sz="2800" b="1" dirty="0" smtClean="0">
                <a:solidFill>
                  <a:srgbClr val="000099"/>
                </a:solidFill>
                <a:latin typeface="+mn-lt"/>
                <a:ea typeface="黑体" pitchFamily="2" charset="-122"/>
              </a:rPr>
              <a:t>。</a:t>
            </a:r>
            <a:endParaRPr lang="zh-CN" altLang="en-US" sz="2800" b="1" dirty="0">
              <a:solidFill>
                <a:srgbClr val="000099"/>
              </a:solidFill>
              <a:latin typeface="+mn-lt"/>
              <a:ea typeface="黑体" pitchFamily="2" charset="-122"/>
            </a:endParaRPr>
          </a:p>
        </p:txBody>
      </p:sp>
    </p:spTree>
    <p:extLst>
      <p:ext uri="{BB962C8B-B14F-4D97-AF65-F5344CB8AC3E}">
        <p14:creationId xmlns:p14="http://schemas.microsoft.com/office/powerpoint/2010/main" val="154756480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pPr algn="ctr"/>
            <a:r>
              <a:rPr lang="zh-CN" altLang="en-US"/>
              <a:t>光纤的工作原理</a:t>
            </a:r>
          </a:p>
        </p:txBody>
      </p:sp>
      <p:grpSp>
        <p:nvGrpSpPr>
          <p:cNvPr id="2" name="组合 1"/>
          <p:cNvGrpSpPr/>
          <p:nvPr/>
        </p:nvGrpSpPr>
        <p:grpSpPr>
          <a:xfrm>
            <a:off x="980934" y="1268760"/>
            <a:ext cx="7644474" cy="2016125"/>
            <a:chOff x="741231" y="1989139"/>
            <a:chExt cx="7644474" cy="2016125"/>
          </a:xfrm>
        </p:grpSpPr>
        <p:sp>
          <p:nvSpPr>
            <p:cNvPr id="122883" name="Rectangle 3"/>
            <p:cNvSpPr>
              <a:spLocks noChangeArrowheads="1"/>
            </p:cNvSpPr>
            <p:nvPr/>
          </p:nvSpPr>
          <p:spPr bwMode="auto">
            <a:xfrm>
              <a:off x="2884091" y="3170239"/>
              <a:ext cx="5298678" cy="244475"/>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22884" name="Rectangle 4"/>
            <p:cNvSpPr>
              <a:spLocks noChangeArrowheads="1"/>
            </p:cNvSpPr>
            <p:nvPr/>
          </p:nvSpPr>
          <p:spPr bwMode="auto">
            <a:xfrm>
              <a:off x="2884091" y="3414713"/>
              <a:ext cx="5298678" cy="344487"/>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22885" name="Rectangle 5"/>
            <p:cNvSpPr>
              <a:spLocks noChangeArrowheads="1"/>
            </p:cNvSpPr>
            <p:nvPr/>
          </p:nvSpPr>
          <p:spPr bwMode="auto">
            <a:xfrm>
              <a:off x="2884091" y="3759201"/>
              <a:ext cx="5298678" cy="246063"/>
            </a:xfrm>
            <a:prstGeom prst="rect">
              <a:avLst/>
            </a:prstGeom>
            <a:solidFill>
              <a:srgbClr val="DDDDDD"/>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22886" name="AutoShape 6"/>
            <p:cNvSpPr>
              <a:spLocks noChangeArrowheads="1"/>
            </p:cNvSpPr>
            <p:nvPr/>
          </p:nvSpPr>
          <p:spPr bwMode="auto">
            <a:xfrm rot="5400000">
              <a:off x="1524133" y="3116528"/>
              <a:ext cx="835025" cy="942446"/>
            </a:xfrm>
            <a:prstGeom prst="can">
              <a:avLst>
                <a:gd name="adj" fmla="val 26046"/>
              </a:avLst>
            </a:prstGeom>
            <a:gradFill rotWithShape="1">
              <a:gsLst>
                <a:gs pos="0">
                  <a:srgbClr val="DDDDDD">
                    <a:gamma/>
                    <a:shade val="46275"/>
                    <a:invGamma/>
                  </a:srgbClr>
                </a:gs>
                <a:gs pos="50000">
                  <a:srgbClr val="DDDDDD"/>
                </a:gs>
                <a:gs pos="100000">
                  <a:srgbClr val="DDDDDD">
                    <a:gamma/>
                    <a:shade val="46275"/>
                    <a:invGamma/>
                  </a:srgb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22887" name="AutoShape 7"/>
            <p:cNvSpPr>
              <a:spLocks noChangeArrowheads="1"/>
            </p:cNvSpPr>
            <p:nvPr/>
          </p:nvSpPr>
          <p:spPr bwMode="auto">
            <a:xfrm rot="5400000">
              <a:off x="2299098" y="3351345"/>
              <a:ext cx="344487" cy="471223"/>
            </a:xfrm>
            <a:prstGeom prst="can">
              <a:avLst>
                <a:gd name="adj" fmla="val 20711"/>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grpSp>
          <p:nvGrpSpPr>
            <p:cNvPr id="122888" name="Group 8"/>
            <p:cNvGrpSpPr>
              <a:grpSpLocks/>
            </p:cNvGrpSpPr>
            <p:nvPr/>
          </p:nvGrpSpPr>
          <p:grpSpPr bwMode="auto">
            <a:xfrm>
              <a:off x="2884091" y="3170239"/>
              <a:ext cx="5298678" cy="835025"/>
              <a:chOff x="912" y="912"/>
              <a:chExt cx="4608" cy="816"/>
            </a:xfrm>
          </p:grpSpPr>
          <p:sp>
            <p:nvSpPr>
              <p:cNvPr id="122889" name="Line 9"/>
              <p:cNvSpPr>
                <a:spLocks noChangeShapeType="1"/>
              </p:cNvSpPr>
              <p:nvPr/>
            </p:nvSpPr>
            <p:spPr bwMode="auto">
              <a:xfrm>
                <a:off x="912" y="912"/>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22890" name="Line 10"/>
              <p:cNvSpPr>
                <a:spLocks noChangeShapeType="1"/>
              </p:cNvSpPr>
              <p:nvPr/>
            </p:nvSpPr>
            <p:spPr bwMode="auto">
              <a:xfrm>
                <a:off x="912" y="1152"/>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22891" name="Line 11"/>
              <p:cNvSpPr>
                <a:spLocks noChangeShapeType="1"/>
              </p:cNvSpPr>
              <p:nvPr/>
            </p:nvSpPr>
            <p:spPr bwMode="auto">
              <a:xfrm>
                <a:off x="912" y="1488"/>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22892" name="Line 12"/>
              <p:cNvSpPr>
                <a:spLocks noChangeShapeType="1"/>
              </p:cNvSpPr>
              <p:nvPr/>
            </p:nvSpPr>
            <p:spPr bwMode="auto">
              <a:xfrm>
                <a:off x="912" y="1728"/>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grpSp>
        <p:sp>
          <p:nvSpPr>
            <p:cNvPr id="122893" name="Line 13"/>
            <p:cNvSpPr>
              <a:spLocks noChangeShapeType="1"/>
            </p:cNvSpPr>
            <p:nvPr/>
          </p:nvSpPr>
          <p:spPr bwMode="auto">
            <a:xfrm>
              <a:off x="2777465" y="3584576"/>
              <a:ext cx="5608240" cy="3175"/>
            </a:xfrm>
            <a:prstGeom prst="line">
              <a:avLst/>
            </a:prstGeom>
            <a:noFill/>
            <a:ln w="19050">
              <a:solidFill>
                <a:srgbClr val="333399"/>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22894" name="Text Box 14"/>
            <p:cNvSpPr txBox="1">
              <a:spLocks noChangeArrowheads="1"/>
            </p:cNvSpPr>
            <p:nvPr/>
          </p:nvSpPr>
          <p:spPr bwMode="auto">
            <a:xfrm>
              <a:off x="2144581" y="1989139"/>
              <a:ext cx="1217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黑体" pitchFamily="2" charset="-122"/>
                  <a:ea typeface="黑体" pitchFamily="2" charset="-122"/>
                </a:rPr>
                <a:t>高折射率</a:t>
              </a:r>
            </a:p>
            <a:p>
              <a:r>
                <a:rPr kumimoji="1" lang="en-US" altLang="zh-CN" sz="2000" b="1" dirty="0">
                  <a:solidFill>
                    <a:srgbClr val="000099"/>
                  </a:solidFill>
                  <a:latin typeface="黑体" pitchFamily="2" charset="-122"/>
                  <a:ea typeface="黑体" pitchFamily="2" charset="-122"/>
                </a:rPr>
                <a:t>(</a:t>
              </a:r>
              <a:r>
                <a:rPr kumimoji="1" lang="zh-CN" altLang="en-US" sz="2000" b="1" dirty="0">
                  <a:solidFill>
                    <a:srgbClr val="000099"/>
                  </a:solidFill>
                  <a:latin typeface="黑体" pitchFamily="2" charset="-122"/>
                  <a:ea typeface="黑体" pitchFamily="2" charset="-122"/>
                </a:rPr>
                <a:t>纤芯</a:t>
              </a:r>
              <a:r>
                <a:rPr kumimoji="1" lang="en-US" altLang="zh-CN" sz="2000" b="1" dirty="0">
                  <a:solidFill>
                    <a:srgbClr val="000099"/>
                  </a:solidFill>
                  <a:latin typeface="黑体" pitchFamily="2" charset="-122"/>
                  <a:ea typeface="黑体" pitchFamily="2" charset="-122"/>
                </a:rPr>
                <a:t>)</a:t>
              </a:r>
            </a:p>
          </p:txBody>
        </p:sp>
        <p:sp>
          <p:nvSpPr>
            <p:cNvPr id="122895" name="Text Box 15"/>
            <p:cNvSpPr txBox="1">
              <a:spLocks noChangeArrowheads="1"/>
            </p:cNvSpPr>
            <p:nvPr/>
          </p:nvSpPr>
          <p:spPr bwMode="auto">
            <a:xfrm>
              <a:off x="741231" y="1989139"/>
              <a:ext cx="12170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dirty="0">
                  <a:solidFill>
                    <a:srgbClr val="000099"/>
                  </a:solidFill>
                  <a:latin typeface="黑体" pitchFamily="2" charset="-122"/>
                  <a:ea typeface="黑体" pitchFamily="2" charset="-122"/>
                </a:rPr>
                <a:t>低折射率</a:t>
              </a:r>
            </a:p>
            <a:p>
              <a:r>
                <a:rPr kumimoji="1" lang="en-US" altLang="zh-CN" sz="2000" b="1" dirty="0">
                  <a:solidFill>
                    <a:srgbClr val="000099"/>
                  </a:solidFill>
                  <a:latin typeface="黑体" pitchFamily="2" charset="-122"/>
                  <a:ea typeface="黑体" pitchFamily="2" charset="-122"/>
                </a:rPr>
                <a:t>(</a:t>
              </a:r>
              <a:r>
                <a:rPr kumimoji="1" lang="zh-CN" altLang="en-US" sz="2000" b="1" dirty="0">
                  <a:solidFill>
                    <a:srgbClr val="000099"/>
                  </a:solidFill>
                  <a:latin typeface="黑体" pitchFamily="2" charset="-122"/>
                  <a:ea typeface="黑体" pitchFamily="2" charset="-122"/>
                </a:rPr>
                <a:t>包层</a:t>
              </a:r>
              <a:r>
                <a:rPr kumimoji="1" lang="en-US" altLang="zh-CN" sz="2000" b="1" dirty="0">
                  <a:solidFill>
                    <a:srgbClr val="000099"/>
                  </a:solidFill>
                  <a:latin typeface="黑体" pitchFamily="2" charset="-122"/>
                  <a:ea typeface="黑体" pitchFamily="2" charset="-122"/>
                </a:rPr>
                <a:t>)</a:t>
              </a:r>
            </a:p>
          </p:txBody>
        </p:sp>
        <p:sp>
          <p:nvSpPr>
            <p:cNvPr id="122896" name="Line 16"/>
            <p:cNvSpPr>
              <a:spLocks noChangeShapeType="1"/>
            </p:cNvSpPr>
            <p:nvPr/>
          </p:nvSpPr>
          <p:spPr bwMode="auto">
            <a:xfrm flipH="1">
              <a:off x="2529814" y="2708275"/>
              <a:ext cx="239051" cy="706438"/>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22897" name="Line 17"/>
            <p:cNvSpPr>
              <a:spLocks noChangeShapeType="1"/>
            </p:cNvSpPr>
            <p:nvPr/>
          </p:nvSpPr>
          <p:spPr bwMode="auto">
            <a:xfrm>
              <a:off x="1520296" y="2636838"/>
              <a:ext cx="421350" cy="53340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22898" name="Text Box 18"/>
            <p:cNvSpPr txBox="1">
              <a:spLocks noChangeArrowheads="1"/>
            </p:cNvSpPr>
            <p:nvPr/>
          </p:nvSpPr>
          <p:spPr bwMode="auto">
            <a:xfrm>
              <a:off x="3002756" y="2733676"/>
              <a:ext cx="48301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dirty="0">
                  <a:solidFill>
                    <a:srgbClr val="000099"/>
                  </a:solidFill>
                  <a:latin typeface="黑体" pitchFamily="2" charset="-122"/>
                  <a:ea typeface="黑体" pitchFamily="2" charset="-122"/>
                </a:rPr>
                <a:t>光线在纤芯中传输的方式是不断地全反射</a:t>
              </a:r>
            </a:p>
          </p:txBody>
        </p:sp>
      </p:grpSp>
      <p:sp>
        <p:nvSpPr>
          <p:cNvPr id="122899" name="Freeform 19"/>
          <p:cNvSpPr>
            <a:spLocks/>
          </p:cNvSpPr>
          <p:nvPr/>
        </p:nvSpPr>
        <p:spPr bwMode="auto">
          <a:xfrm>
            <a:off x="3153030" y="2695456"/>
            <a:ext cx="5276321" cy="343365"/>
          </a:xfrm>
          <a:custGeom>
            <a:avLst/>
            <a:gdLst>
              <a:gd name="T0" fmla="*/ 0 w 4302"/>
              <a:gd name="T1" fmla="*/ 108 h 336"/>
              <a:gd name="T2" fmla="*/ 384 w 4302"/>
              <a:gd name="T3" fmla="*/ 0 h 336"/>
              <a:gd name="T4" fmla="*/ 1560 w 4302"/>
              <a:gd name="T5" fmla="*/ 336 h 336"/>
              <a:gd name="T6" fmla="*/ 2742 w 4302"/>
              <a:gd name="T7" fmla="*/ 0 h 336"/>
              <a:gd name="T8" fmla="*/ 3918 w 4302"/>
              <a:gd name="T9" fmla="*/ 330 h 336"/>
              <a:gd name="T10" fmla="*/ 4302 w 4302"/>
              <a:gd name="T11" fmla="*/ 204 h 336"/>
            </a:gdLst>
            <a:ahLst/>
            <a:cxnLst>
              <a:cxn ang="0">
                <a:pos x="T0" y="T1"/>
              </a:cxn>
              <a:cxn ang="0">
                <a:pos x="T2" y="T3"/>
              </a:cxn>
              <a:cxn ang="0">
                <a:pos x="T4" y="T5"/>
              </a:cxn>
              <a:cxn ang="0">
                <a:pos x="T6" y="T7"/>
              </a:cxn>
              <a:cxn ang="0">
                <a:pos x="T8" y="T9"/>
              </a:cxn>
              <a:cxn ang="0">
                <a:pos x="T10" y="T11"/>
              </a:cxn>
            </a:cxnLst>
            <a:rect l="0" t="0" r="r" b="b"/>
            <a:pathLst>
              <a:path w="4302" h="336">
                <a:moveTo>
                  <a:pt x="0" y="108"/>
                </a:moveTo>
                <a:lnTo>
                  <a:pt x="384" y="0"/>
                </a:lnTo>
                <a:lnTo>
                  <a:pt x="1560" y="336"/>
                </a:lnTo>
                <a:lnTo>
                  <a:pt x="2742" y="0"/>
                </a:lnTo>
                <a:lnTo>
                  <a:pt x="3918" y="330"/>
                </a:lnTo>
                <a:lnTo>
                  <a:pt x="4302" y="204"/>
                </a:lnTo>
              </a:path>
            </a:pathLst>
          </a:custGeom>
          <a:noFill/>
          <a:ln w="57150" cmpd="sng">
            <a:solidFill>
              <a:srgbClr val="000099"/>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22" name="矩形 21"/>
          <p:cNvSpPr/>
          <p:nvPr/>
        </p:nvSpPr>
        <p:spPr>
          <a:xfrm>
            <a:off x="2144688" y="3573016"/>
            <a:ext cx="5502539" cy="461665"/>
          </a:xfrm>
          <a:prstGeom prst="rect">
            <a:avLst/>
          </a:prstGeom>
        </p:spPr>
        <p:txBody>
          <a:bodyPr wrap="square">
            <a:spAutoFit/>
          </a:bodyPr>
          <a:lstStyle/>
          <a:p>
            <a:pPr algn="ctr"/>
            <a:r>
              <a:rPr lang="zh-CN" altLang="zh-CN" sz="2400" b="1" dirty="0" smtClean="0">
                <a:latin typeface="+mn-lt"/>
                <a:ea typeface="黑体" pitchFamily="2" charset="-122"/>
              </a:rPr>
              <a:t>光波</a:t>
            </a:r>
            <a:r>
              <a:rPr lang="zh-CN" altLang="zh-CN" sz="2400" b="1" dirty="0">
                <a:latin typeface="+mn-lt"/>
                <a:ea typeface="黑体" pitchFamily="2" charset="-122"/>
              </a:rPr>
              <a:t>在纤芯中的传播</a:t>
            </a:r>
            <a:endParaRPr lang="zh-CN" altLang="en-US" sz="2400" b="1" dirty="0">
              <a:latin typeface="+mn-lt"/>
              <a:ea typeface="黑体" pitchFamily="2" charset="-122"/>
            </a:endParaRPr>
          </a:p>
        </p:txBody>
      </p:sp>
      <p:sp>
        <p:nvSpPr>
          <p:cNvPr id="3" name="矩形 2"/>
          <p:cNvSpPr/>
          <p:nvPr/>
        </p:nvSpPr>
        <p:spPr>
          <a:xfrm>
            <a:off x="848544" y="4275093"/>
            <a:ext cx="8640960" cy="954107"/>
          </a:xfrm>
          <a:prstGeom prst="rect">
            <a:avLst/>
          </a:prstGeom>
          <a:solidFill>
            <a:srgbClr val="FFFF66"/>
          </a:solidFill>
          <a:ln>
            <a:solidFill>
              <a:srgbClr val="000066"/>
            </a:solidFill>
          </a:ln>
        </p:spPr>
        <p:txBody>
          <a:bodyPr wrap="square">
            <a:spAutoFit/>
          </a:bodyPr>
          <a:lstStyle/>
          <a:p>
            <a:r>
              <a:rPr lang="zh-CN" altLang="zh-CN" sz="2800" b="1" dirty="0">
                <a:solidFill>
                  <a:srgbClr val="000099"/>
                </a:solidFill>
                <a:latin typeface="+mn-lt"/>
                <a:ea typeface="黑体" pitchFamily="2" charset="-122"/>
              </a:rPr>
              <a:t>只要从纤芯中射到纤芯表面的光线的入射角大于某个临界角度，就可产生</a:t>
            </a:r>
            <a:r>
              <a:rPr lang="zh-CN" altLang="zh-CN" sz="2800" b="1" dirty="0" smtClean="0">
                <a:solidFill>
                  <a:srgbClr val="000099"/>
                </a:solidFill>
                <a:latin typeface="+mn-lt"/>
                <a:ea typeface="黑体" pitchFamily="2" charset="-122"/>
              </a:rPr>
              <a:t>全反射</a:t>
            </a:r>
            <a:r>
              <a:rPr lang="zh-CN" altLang="en-US" sz="2800" b="1" dirty="0" smtClean="0">
                <a:solidFill>
                  <a:srgbClr val="000099"/>
                </a:solidFill>
                <a:latin typeface="+mn-lt"/>
                <a:ea typeface="黑体" pitchFamily="2" charset="-122"/>
              </a:rPr>
              <a:t>。</a:t>
            </a:r>
            <a:endParaRPr lang="zh-CN" altLang="en-US" sz="2800" b="1" dirty="0">
              <a:solidFill>
                <a:srgbClr val="000099"/>
              </a:solidFill>
              <a:latin typeface="+mn-lt"/>
              <a:ea typeface="黑体" pitchFamily="2" charset="-122"/>
            </a:endParaRPr>
          </a:p>
        </p:txBody>
      </p:sp>
    </p:spTree>
    <p:extLst>
      <p:ext uri="{BB962C8B-B14F-4D97-AF65-F5344CB8AC3E}">
        <p14:creationId xmlns:p14="http://schemas.microsoft.com/office/powerpoint/2010/main" val="1679505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2899"/>
                                        </p:tgtEl>
                                        <p:attrNameLst>
                                          <p:attrName>style.visibility</p:attrName>
                                        </p:attrNameLst>
                                      </p:cBhvr>
                                      <p:to>
                                        <p:strVal val="visible"/>
                                      </p:to>
                                    </p:set>
                                    <p:animEffect transition="in" filter="wipe(left)">
                                      <p:cBhvr>
                                        <p:cTn id="7" dur="2000"/>
                                        <p:tgtEl>
                                          <p:spTgt spid="1228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dirty="0">
                <a:ea typeface="Arial Unicode MS" pitchFamily="34" charset="-122"/>
                <a:cs typeface="Arial Unicode MS" pitchFamily="34" charset="-122"/>
              </a:rPr>
              <a:t>2.1  </a:t>
            </a:r>
            <a:r>
              <a:rPr lang="zh-CN" altLang="en-US" dirty="0"/>
              <a:t>物理层的基本概念</a:t>
            </a:r>
          </a:p>
        </p:txBody>
      </p:sp>
      <p:sp>
        <p:nvSpPr>
          <p:cNvPr id="26627" name="Rectangle 3"/>
          <p:cNvSpPr>
            <a:spLocks noGrp="1" noChangeArrowheads="1"/>
          </p:cNvSpPr>
          <p:nvPr>
            <p:ph idx="1"/>
          </p:nvPr>
        </p:nvSpPr>
        <p:spPr/>
        <p:txBody>
          <a:bodyPr/>
          <a:lstStyle/>
          <a:p>
            <a:r>
              <a:rPr lang="zh-CN" altLang="zh-CN" dirty="0"/>
              <a:t>物理层考虑的是怎样才能在连接各种计算机的传输媒体上</a:t>
            </a:r>
            <a:r>
              <a:rPr lang="zh-CN" altLang="zh-CN" dirty="0">
                <a:solidFill>
                  <a:srgbClr val="FF0000"/>
                </a:solidFill>
              </a:rPr>
              <a:t>传输数据比特流，</a:t>
            </a:r>
            <a:r>
              <a:rPr lang="zh-CN" altLang="zh-CN" dirty="0"/>
              <a:t>而</a:t>
            </a:r>
            <a:r>
              <a:rPr lang="zh-CN" altLang="zh-CN" dirty="0">
                <a:solidFill>
                  <a:srgbClr val="FF0000"/>
                </a:solidFill>
              </a:rPr>
              <a:t>不是指具体的传输媒体</a:t>
            </a:r>
            <a:r>
              <a:rPr lang="zh-CN" altLang="zh-CN" dirty="0" smtClean="0">
                <a:solidFill>
                  <a:srgbClr val="FF0000"/>
                </a:solidFill>
              </a:rPr>
              <a:t>。</a:t>
            </a:r>
            <a:endParaRPr lang="en-US" altLang="zh-CN" dirty="0" smtClean="0">
              <a:solidFill>
                <a:srgbClr val="FF0000"/>
              </a:solidFill>
            </a:endParaRPr>
          </a:p>
          <a:p>
            <a:r>
              <a:rPr lang="zh-CN" altLang="zh-CN" dirty="0"/>
              <a:t>物理层的</a:t>
            </a:r>
            <a:r>
              <a:rPr lang="zh-CN" altLang="zh-CN" dirty="0" smtClean="0"/>
              <a:t>作用是</a:t>
            </a:r>
            <a:r>
              <a:rPr lang="zh-CN" altLang="zh-CN" dirty="0"/>
              <a:t>要尽可能地</a:t>
            </a:r>
            <a:r>
              <a:rPr lang="zh-CN" altLang="zh-CN" dirty="0">
                <a:solidFill>
                  <a:srgbClr val="FF0000"/>
                </a:solidFill>
              </a:rPr>
              <a:t>屏蔽</a:t>
            </a:r>
            <a:r>
              <a:rPr lang="zh-CN" altLang="zh-CN" dirty="0" smtClean="0"/>
              <a:t>掉</a:t>
            </a:r>
            <a:r>
              <a:rPr lang="zh-CN" altLang="en-US" dirty="0" smtClean="0"/>
              <a:t>不同</a:t>
            </a:r>
            <a:r>
              <a:rPr lang="zh-CN" altLang="zh-CN" dirty="0" smtClean="0"/>
              <a:t>传输媒体</a:t>
            </a:r>
            <a:r>
              <a:rPr lang="zh-CN" altLang="zh-CN" dirty="0"/>
              <a:t>和通信手段的</a:t>
            </a:r>
            <a:r>
              <a:rPr lang="zh-CN" altLang="zh-CN" dirty="0" smtClean="0"/>
              <a:t>差异</a:t>
            </a:r>
            <a:r>
              <a:rPr lang="zh-CN" altLang="en-US" dirty="0" smtClean="0"/>
              <a:t>。</a:t>
            </a:r>
            <a:endParaRPr lang="en-US" altLang="zh-CN" dirty="0" smtClean="0"/>
          </a:p>
          <a:p>
            <a:r>
              <a:rPr lang="zh-CN" altLang="zh-CN" dirty="0"/>
              <a:t>用于物理层的协议也常称为物理层</a:t>
            </a:r>
            <a:r>
              <a:rPr lang="zh-CN" altLang="zh-CN" dirty="0" smtClean="0">
                <a:solidFill>
                  <a:srgbClr val="FF0000"/>
                </a:solidFill>
              </a:rPr>
              <a:t>规程</a:t>
            </a:r>
            <a:r>
              <a:rPr lang="en-US" altLang="zh-CN" dirty="0" smtClean="0">
                <a:solidFill>
                  <a:srgbClr val="FF0000"/>
                </a:solidFill>
              </a:rPr>
              <a:t> </a:t>
            </a:r>
            <a:r>
              <a:rPr lang="en-US" altLang="zh-CN" dirty="0" smtClean="0"/>
              <a:t>(</a:t>
            </a:r>
            <a:r>
              <a:rPr lang="en-US" altLang="zh-CN" dirty="0"/>
              <a:t>procedure</a:t>
            </a:r>
            <a:r>
              <a:rPr lang="en-US" altLang="zh-CN" dirty="0" smtClean="0"/>
              <a:t>)</a:t>
            </a:r>
            <a:r>
              <a:rPr lang="zh-CN" altLang="en-US" dirty="0" smtClean="0"/>
              <a:t>。</a:t>
            </a:r>
            <a:endParaRPr lang="zh-CN" altLang="en-US" dirty="0"/>
          </a:p>
        </p:txBody>
      </p:sp>
    </p:spTree>
    <p:extLst>
      <p:ext uri="{BB962C8B-B14F-4D97-AF65-F5344CB8AC3E}">
        <p14:creationId xmlns:p14="http://schemas.microsoft.com/office/powerpoint/2010/main" val="128069160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多模光纤与单模光纤</a:t>
            </a:r>
          </a:p>
        </p:txBody>
      </p:sp>
      <p:sp>
        <p:nvSpPr>
          <p:cNvPr id="3" name="内容占位符 2"/>
          <p:cNvSpPr>
            <a:spLocks noGrp="1"/>
          </p:cNvSpPr>
          <p:nvPr>
            <p:ph idx="1"/>
          </p:nvPr>
        </p:nvSpPr>
        <p:spPr/>
        <p:txBody>
          <a:bodyPr/>
          <a:lstStyle/>
          <a:p>
            <a:r>
              <a:rPr lang="zh-CN" altLang="zh-CN" dirty="0" smtClean="0">
                <a:solidFill>
                  <a:srgbClr val="FF0000"/>
                </a:solidFill>
              </a:rPr>
              <a:t>多模光纤</a:t>
            </a:r>
            <a:r>
              <a:rPr lang="en-US" altLang="zh-CN" dirty="0" smtClean="0">
                <a:solidFill>
                  <a:srgbClr val="FF0000"/>
                </a:solidFill>
              </a:rPr>
              <a:t> </a:t>
            </a:r>
          </a:p>
          <a:p>
            <a:pPr marL="457200" lvl="1" indent="0">
              <a:buNone/>
            </a:pPr>
            <a:r>
              <a:rPr lang="zh-CN" altLang="zh-CN" sz="3200" dirty="0" smtClean="0"/>
              <a:t>可以</a:t>
            </a:r>
            <a:r>
              <a:rPr lang="zh-CN" altLang="zh-CN" sz="3200" dirty="0"/>
              <a:t>存在多条不同角度入射的光线在一条光纤中传输。这种光纤就称为</a:t>
            </a:r>
            <a:r>
              <a:rPr lang="zh-CN" altLang="zh-CN" sz="3200" dirty="0">
                <a:solidFill>
                  <a:srgbClr val="0000CC"/>
                </a:solidFill>
              </a:rPr>
              <a:t>多模光纤</a:t>
            </a:r>
            <a:r>
              <a:rPr lang="zh-CN" altLang="en-US" sz="3200" dirty="0">
                <a:solidFill>
                  <a:srgbClr val="0000CC"/>
                </a:solidFill>
              </a:rPr>
              <a:t>。</a:t>
            </a:r>
            <a:endParaRPr lang="en-US" altLang="zh-CN" sz="3200" dirty="0">
              <a:solidFill>
                <a:srgbClr val="0000CC"/>
              </a:solidFill>
            </a:endParaRPr>
          </a:p>
          <a:p>
            <a:r>
              <a:rPr lang="zh-CN" altLang="zh-CN" dirty="0" smtClean="0">
                <a:solidFill>
                  <a:srgbClr val="FF0000"/>
                </a:solidFill>
              </a:rPr>
              <a:t>单模光纤</a:t>
            </a:r>
            <a:endParaRPr lang="en-US" altLang="zh-CN" dirty="0">
              <a:solidFill>
                <a:srgbClr val="FF0000"/>
              </a:solidFill>
            </a:endParaRPr>
          </a:p>
          <a:p>
            <a:pPr marL="457200" lvl="1" indent="0">
              <a:buNone/>
            </a:pPr>
            <a:r>
              <a:rPr lang="zh-CN" altLang="zh-CN" sz="3200" dirty="0" smtClean="0"/>
              <a:t>若</a:t>
            </a:r>
            <a:r>
              <a:rPr lang="zh-CN" altLang="zh-CN" sz="3200" dirty="0"/>
              <a:t>光纤的直径减小到只有一个光的波长，则光纤就像一根波导那样，它可使光线一直向前传播，而不会产生多次反射。这样的光纤称为</a:t>
            </a:r>
            <a:r>
              <a:rPr lang="zh-CN" altLang="zh-CN" sz="3200" dirty="0">
                <a:solidFill>
                  <a:srgbClr val="0000CC"/>
                </a:solidFill>
              </a:rPr>
              <a:t>单模光纤</a:t>
            </a:r>
            <a:r>
              <a:rPr lang="zh-CN" altLang="en-US" sz="3200" dirty="0">
                <a:solidFill>
                  <a:srgbClr val="0000CC"/>
                </a:solidFill>
              </a:rPr>
              <a:t>。</a:t>
            </a:r>
          </a:p>
        </p:txBody>
      </p:sp>
    </p:spTree>
    <p:extLst>
      <p:ext uri="{BB962C8B-B14F-4D97-AF65-F5344CB8AC3E}">
        <p14:creationId xmlns:p14="http://schemas.microsoft.com/office/powerpoint/2010/main" val="329163715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65" name="Rectangle 29"/>
          <p:cNvSpPr>
            <a:spLocks noGrp="1" noChangeArrowheads="1"/>
          </p:cNvSpPr>
          <p:nvPr>
            <p:ph type="title"/>
          </p:nvPr>
        </p:nvSpPr>
        <p:spPr/>
        <p:txBody>
          <a:bodyPr/>
          <a:lstStyle/>
          <a:p>
            <a:pPr algn="ctr"/>
            <a:r>
              <a:rPr lang="zh-CN" altLang="en-US" dirty="0"/>
              <a:t>多模光纤与单模光纤</a:t>
            </a:r>
          </a:p>
        </p:txBody>
      </p:sp>
      <p:grpSp>
        <p:nvGrpSpPr>
          <p:cNvPr id="116738" name="Group 2"/>
          <p:cNvGrpSpPr>
            <a:grpSpLocks/>
          </p:cNvGrpSpPr>
          <p:nvPr/>
        </p:nvGrpSpPr>
        <p:grpSpPr bwMode="auto">
          <a:xfrm>
            <a:off x="213327" y="3789265"/>
            <a:ext cx="9708224" cy="1550987"/>
            <a:chOff x="71" y="2709"/>
            <a:chExt cx="5645" cy="977"/>
          </a:xfrm>
        </p:grpSpPr>
        <p:grpSp>
          <p:nvGrpSpPr>
            <p:cNvPr id="116739" name="Group 3"/>
            <p:cNvGrpSpPr>
              <a:grpSpLocks/>
            </p:cNvGrpSpPr>
            <p:nvPr/>
          </p:nvGrpSpPr>
          <p:grpSpPr bwMode="auto">
            <a:xfrm>
              <a:off x="682" y="3158"/>
              <a:ext cx="4476" cy="528"/>
              <a:chOff x="682" y="3072"/>
              <a:chExt cx="4476" cy="528"/>
            </a:xfrm>
          </p:grpSpPr>
          <p:sp>
            <p:nvSpPr>
              <p:cNvPr id="116740" name="Rectangle 4"/>
              <p:cNvSpPr>
                <a:spLocks noChangeArrowheads="1"/>
              </p:cNvSpPr>
              <p:nvPr/>
            </p:nvSpPr>
            <p:spPr bwMode="auto">
              <a:xfrm>
                <a:off x="768" y="3168"/>
                <a:ext cx="4320" cy="336"/>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grpSp>
            <p:nvGrpSpPr>
              <p:cNvPr id="116741" name="Group 5"/>
              <p:cNvGrpSpPr>
                <a:grpSpLocks/>
              </p:cNvGrpSpPr>
              <p:nvPr/>
            </p:nvGrpSpPr>
            <p:grpSpPr bwMode="auto">
              <a:xfrm>
                <a:off x="682" y="3072"/>
                <a:ext cx="4476" cy="528"/>
                <a:chOff x="682" y="3072"/>
                <a:chExt cx="4476" cy="528"/>
              </a:xfrm>
            </p:grpSpPr>
            <p:sp>
              <p:nvSpPr>
                <p:cNvPr id="116742" name="Rectangle 6"/>
                <p:cNvSpPr>
                  <a:spLocks noChangeArrowheads="1"/>
                </p:cNvSpPr>
                <p:nvPr/>
              </p:nvSpPr>
              <p:spPr bwMode="auto">
                <a:xfrm>
                  <a:off x="768" y="3072"/>
                  <a:ext cx="4320" cy="240"/>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116743" name="Rectangle 7"/>
                <p:cNvSpPr>
                  <a:spLocks noChangeArrowheads="1"/>
                </p:cNvSpPr>
                <p:nvPr/>
              </p:nvSpPr>
              <p:spPr bwMode="auto">
                <a:xfrm>
                  <a:off x="768" y="3360"/>
                  <a:ext cx="4320" cy="240"/>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116744" name="Line 8"/>
                <p:cNvSpPr>
                  <a:spLocks noChangeShapeType="1"/>
                </p:cNvSpPr>
                <p:nvPr/>
              </p:nvSpPr>
              <p:spPr bwMode="auto">
                <a:xfrm>
                  <a:off x="768" y="3072"/>
                  <a:ext cx="432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mn-lt"/>
                    <a:ea typeface="黑体" pitchFamily="2" charset="-122"/>
                  </a:endParaRPr>
                </a:p>
              </p:txBody>
            </p:sp>
            <p:sp>
              <p:nvSpPr>
                <p:cNvPr id="116745" name="Line 9"/>
                <p:cNvSpPr>
                  <a:spLocks noChangeShapeType="1"/>
                </p:cNvSpPr>
                <p:nvPr/>
              </p:nvSpPr>
              <p:spPr bwMode="auto">
                <a:xfrm>
                  <a:off x="768" y="3312"/>
                  <a:ext cx="432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mn-lt"/>
                    <a:ea typeface="黑体" pitchFamily="2" charset="-122"/>
                  </a:endParaRPr>
                </a:p>
              </p:txBody>
            </p:sp>
            <p:sp>
              <p:nvSpPr>
                <p:cNvPr id="116746" name="Line 10"/>
                <p:cNvSpPr>
                  <a:spLocks noChangeShapeType="1"/>
                </p:cNvSpPr>
                <p:nvPr/>
              </p:nvSpPr>
              <p:spPr bwMode="auto">
                <a:xfrm>
                  <a:off x="768" y="3360"/>
                  <a:ext cx="432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mn-lt"/>
                    <a:ea typeface="黑体" pitchFamily="2" charset="-122"/>
                  </a:endParaRPr>
                </a:p>
              </p:txBody>
            </p:sp>
            <p:sp>
              <p:nvSpPr>
                <p:cNvPr id="116747" name="Line 11"/>
                <p:cNvSpPr>
                  <a:spLocks noChangeShapeType="1"/>
                </p:cNvSpPr>
                <p:nvPr/>
              </p:nvSpPr>
              <p:spPr bwMode="auto">
                <a:xfrm>
                  <a:off x="768" y="3600"/>
                  <a:ext cx="432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mn-lt"/>
                    <a:ea typeface="黑体" pitchFamily="2" charset="-122"/>
                  </a:endParaRPr>
                </a:p>
              </p:txBody>
            </p:sp>
            <p:sp>
              <p:nvSpPr>
                <p:cNvPr id="116748" name="Line 12"/>
                <p:cNvSpPr>
                  <a:spLocks noChangeShapeType="1"/>
                </p:cNvSpPr>
                <p:nvPr/>
              </p:nvSpPr>
              <p:spPr bwMode="auto">
                <a:xfrm>
                  <a:off x="682" y="3333"/>
                  <a:ext cx="4476" cy="3"/>
                </a:xfrm>
                <a:prstGeom prst="line">
                  <a:avLst/>
                </a:prstGeom>
                <a:noFill/>
                <a:ln w="9525">
                  <a:solidFill>
                    <a:schemeClr val="tx1"/>
                  </a:solidFill>
                  <a:prstDash val="lgDash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mn-lt"/>
                    <a:ea typeface="黑体" pitchFamily="2" charset="-122"/>
                  </a:endParaRPr>
                </a:p>
              </p:txBody>
            </p:sp>
          </p:grpSp>
        </p:grpSp>
        <p:grpSp>
          <p:nvGrpSpPr>
            <p:cNvPr id="116749" name="Group 13"/>
            <p:cNvGrpSpPr>
              <a:grpSpLocks/>
            </p:cNvGrpSpPr>
            <p:nvPr/>
          </p:nvGrpSpPr>
          <p:grpSpPr bwMode="auto">
            <a:xfrm>
              <a:off x="71" y="2840"/>
              <a:ext cx="5645" cy="818"/>
              <a:chOff x="71" y="2930"/>
              <a:chExt cx="5645" cy="818"/>
            </a:xfrm>
          </p:grpSpPr>
          <p:grpSp>
            <p:nvGrpSpPr>
              <p:cNvPr id="116750" name="Group 14"/>
              <p:cNvGrpSpPr>
                <a:grpSpLocks/>
              </p:cNvGrpSpPr>
              <p:nvPr/>
            </p:nvGrpSpPr>
            <p:grpSpPr bwMode="auto">
              <a:xfrm>
                <a:off x="71" y="2930"/>
                <a:ext cx="704" cy="818"/>
                <a:chOff x="71" y="2930"/>
                <a:chExt cx="704" cy="818"/>
              </a:xfrm>
            </p:grpSpPr>
            <p:grpSp>
              <p:nvGrpSpPr>
                <p:cNvPr id="116751" name="Group 15"/>
                <p:cNvGrpSpPr>
                  <a:grpSpLocks/>
                </p:cNvGrpSpPr>
                <p:nvPr/>
              </p:nvGrpSpPr>
              <p:grpSpPr bwMode="auto">
                <a:xfrm>
                  <a:off x="158" y="3220"/>
                  <a:ext cx="480" cy="528"/>
                  <a:chOff x="240" y="2448"/>
                  <a:chExt cx="480" cy="528"/>
                </a:xfrm>
              </p:grpSpPr>
              <p:grpSp>
                <p:nvGrpSpPr>
                  <p:cNvPr id="116752" name="Group 16"/>
                  <p:cNvGrpSpPr>
                    <a:grpSpLocks/>
                  </p:cNvGrpSpPr>
                  <p:nvPr/>
                </p:nvGrpSpPr>
                <p:grpSpPr bwMode="auto">
                  <a:xfrm>
                    <a:off x="240" y="2448"/>
                    <a:ext cx="480" cy="528"/>
                    <a:chOff x="240" y="2448"/>
                    <a:chExt cx="672" cy="672"/>
                  </a:xfrm>
                </p:grpSpPr>
                <p:sp>
                  <p:nvSpPr>
                    <p:cNvPr id="116753" name="Rectangle 17"/>
                    <p:cNvSpPr>
                      <a:spLocks noChangeArrowheads="1"/>
                    </p:cNvSpPr>
                    <p:nvPr/>
                  </p:nvSpPr>
                  <p:spPr bwMode="auto">
                    <a:xfrm>
                      <a:off x="240" y="2448"/>
                      <a:ext cx="672" cy="672"/>
                    </a:xfrm>
                    <a:prstGeom prst="rect">
                      <a:avLst/>
                    </a:prstGeom>
                    <a:solidFill>
                      <a:srgbClr val="FFFFFF"/>
                    </a:solidFill>
                    <a:ln w="635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116754" name="Line 18"/>
                    <p:cNvSpPr>
                      <a:spLocks noChangeShapeType="1"/>
                    </p:cNvSpPr>
                    <p:nvPr/>
                  </p:nvSpPr>
                  <p:spPr bwMode="auto">
                    <a:xfrm>
                      <a:off x="576" y="2448"/>
                      <a:ext cx="0" cy="672"/>
                    </a:xfrm>
                    <a:prstGeom prst="line">
                      <a:avLst/>
                    </a:prstGeom>
                    <a:noFill/>
                    <a:ln w="63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mn-lt"/>
                        <a:ea typeface="黑体" pitchFamily="2" charset="-122"/>
                      </a:endParaRPr>
                    </a:p>
                  </p:txBody>
                </p:sp>
              </p:grpSp>
              <p:sp>
                <p:nvSpPr>
                  <p:cNvPr id="116755" name="Freeform 19"/>
                  <p:cNvSpPr>
                    <a:spLocks/>
                  </p:cNvSpPr>
                  <p:nvPr/>
                </p:nvSpPr>
                <p:spPr bwMode="auto">
                  <a:xfrm>
                    <a:off x="240" y="245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mn-lt"/>
                      <a:ea typeface="黑体" pitchFamily="2" charset="-122"/>
                    </a:endParaRPr>
                  </a:p>
                </p:txBody>
              </p:sp>
            </p:grpSp>
            <p:sp>
              <p:nvSpPr>
                <p:cNvPr id="116756" name="Text Box 20"/>
                <p:cNvSpPr txBox="1">
                  <a:spLocks noChangeArrowheads="1"/>
                </p:cNvSpPr>
                <p:nvPr/>
              </p:nvSpPr>
              <p:spPr bwMode="auto">
                <a:xfrm>
                  <a:off x="71" y="2930"/>
                  <a:ext cx="7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dirty="0">
                      <a:solidFill>
                        <a:srgbClr val="0000CC"/>
                      </a:solidFill>
                      <a:latin typeface="+mn-lt"/>
                      <a:ea typeface="黑体" pitchFamily="2" charset="-122"/>
                    </a:rPr>
                    <a:t>输入脉冲</a:t>
                  </a:r>
                </a:p>
              </p:txBody>
            </p:sp>
          </p:grpSp>
          <p:grpSp>
            <p:nvGrpSpPr>
              <p:cNvPr id="116757" name="Group 21"/>
              <p:cNvGrpSpPr>
                <a:grpSpLocks/>
              </p:cNvGrpSpPr>
              <p:nvPr/>
            </p:nvGrpSpPr>
            <p:grpSpPr bwMode="auto">
              <a:xfrm>
                <a:off x="5012" y="2947"/>
                <a:ext cx="704" cy="801"/>
                <a:chOff x="5012" y="2947"/>
                <a:chExt cx="704" cy="801"/>
              </a:xfrm>
            </p:grpSpPr>
            <p:sp>
              <p:nvSpPr>
                <p:cNvPr id="116758" name="Text Box 22"/>
                <p:cNvSpPr txBox="1">
                  <a:spLocks noChangeArrowheads="1"/>
                </p:cNvSpPr>
                <p:nvPr/>
              </p:nvSpPr>
              <p:spPr bwMode="auto">
                <a:xfrm>
                  <a:off x="5012" y="2947"/>
                  <a:ext cx="7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0000CC"/>
                      </a:solidFill>
                      <a:latin typeface="+mn-lt"/>
                      <a:ea typeface="黑体" pitchFamily="2" charset="-122"/>
                    </a:rPr>
                    <a:t>输出脉冲</a:t>
                  </a:r>
                </a:p>
              </p:txBody>
            </p:sp>
            <p:grpSp>
              <p:nvGrpSpPr>
                <p:cNvPr id="116759" name="Group 23"/>
                <p:cNvGrpSpPr>
                  <a:grpSpLocks/>
                </p:cNvGrpSpPr>
                <p:nvPr/>
              </p:nvGrpSpPr>
              <p:grpSpPr bwMode="auto">
                <a:xfrm>
                  <a:off x="5148" y="3220"/>
                  <a:ext cx="480" cy="528"/>
                  <a:chOff x="240" y="2448"/>
                  <a:chExt cx="480" cy="528"/>
                </a:xfrm>
              </p:grpSpPr>
              <p:grpSp>
                <p:nvGrpSpPr>
                  <p:cNvPr id="116760" name="Group 24"/>
                  <p:cNvGrpSpPr>
                    <a:grpSpLocks/>
                  </p:cNvGrpSpPr>
                  <p:nvPr/>
                </p:nvGrpSpPr>
                <p:grpSpPr bwMode="auto">
                  <a:xfrm>
                    <a:off x="240" y="2448"/>
                    <a:ext cx="480" cy="528"/>
                    <a:chOff x="240" y="2448"/>
                    <a:chExt cx="672" cy="672"/>
                  </a:xfrm>
                </p:grpSpPr>
                <p:sp>
                  <p:nvSpPr>
                    <p:cNvPr id="116761" name="Rectangle 25"/>
                    <p:cNvSpPr>
                      <a:spLocks noChangeArrowheads="1"/>
                    </p:cNvSpPr>
                    <p:nvPr/>
                  </p:nvSpPr>
                  <p:spPr bwMode="auto">
                    <a:xfrm>
                      <a:off x="240" y="2448"/>
                      <a:ext cx="672" cy="672"/>
                    </a:xfrm>
                    <a:prstGeom prst="rect">
                      <a:avLst/>
                    </a:prstGeom>
                    <a:solidFill>
                      <a:srgbClr val="FFFFFF"/>
                    </a:solidFill>
                    <a:ln w="635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116762" name="Line 26"/>
                    <p:cNvSpPr>
                      <a:spLocks noChangeShapeType="1"/>
                    </p:cNvSpPr>
                    <p:nvPr/>
                  </p:nvSpPr>
                  <p:spPr bwMode="auto">
                    <a:xfrm>
                      <a:off x="576" y="2448"/>
                      <a:ext cx="0" cy="672"/>
                    </a:xfrm>
                    <a:prstGeom prst="line">
                      <a:avLst/>
                    </a:prstGeom>
                    <a:noFill/>
                    <a:ln w="63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mn-lt"/>
                        <a:ea typeface="黑体" pitchFamily="2" charset="-122"/>
                      </a:endParaRPr>
                    </a:p>
                  </p:txBody>
                </p:sp>
              </p:grpSp>
              <p:sp>
                <p:nvSpPr>
                  <p:cNvPr id="116763" name="Freeform 27"/>
                  <p:cNvSpPr>
                    <a:spLocks/>
                  </p:cNvSpPr>
                  <p:nvPr/>
                </p:nvSpPr>
                <p:spPr bwMode="auto">
                  <a:xfrm>
                    <a:off x="240" y="245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mn-lt"/>
                      <a:ea typeface="黑体" pitchFamily="2" charset="-122"/>
                    </a:endParaRPr>
                  </a:p>
                </p:txBody>
              </p:sp>
            </p:grpSp>
          </p:grpSp>
        </p:grpSp>
        <p:sp>
          <p:nvSpPr>
            <p:cNvPr id="116764" name="Text Box 28"/>
            <p:cNvSpPr txBox="1">
              <a:spLocks noChangeArrowheads="1"/>
            </p:cNvSpPr>
            <p:nvPr/>
          </p:nvSpPr>
          <p:spPr bwMode="auto">
            <a:xfrm>
              <a:off x="2381" y="2709"/>
              <a:ext cx="1181"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3600" b="1">
                  <a:solidFill>
                    <a:srgbClr val="0000CC"/>
                  </a:solidFill>
                  <a:latin typeface="+mn-lt"/>
                  <a:ea typeface="黑体" pitchFamily="2" charset="-122"/>
                </a:rPr>
                <a:t>单模光纤</a:t>
              </a:r>
            </a:p>
          </p:txBody>
        </p:sp>
      </p:grpSp>
      <p:sp>
        <p:nvSpPr>
          <p:cNvPr id="116766" name="Freeform 30"/>
          <p:cNvSpPr>
            <a:spLocks/>
          </p:cNvSpPr>
          <p:nvPr/>
        </p:nvSpPr>
        <p:spPr bwMode="auto">
          <a:xfrm>
            <a:off x="1494572" y="2514501"/>
            <a:ext cx="7326313" cy="533400"/>
          </a:xfrm>
          <a:custGeom>
            <a:avLst/>
            <a:gdLst>
              <a:gd name="T0" fmla="*/ 0 w 4260"/>
              <a:gd name="T1" fmla="*/ 150 h 336"/>
              <a:gd name="T2" fmla="*/ 666 w 4260"/>
              <a:gd name="T3" fmla="*/ 0 h 336"/>
              <a:gd name="T4" fmla="*/ 2310 w 4260"/>
              <a:gd name="T5" fmla="*/ 336 h 336"/>
              <a:gd name="T6" fmla="*/ 3936 w 4260"/>
              <a:gd name="T7" fmla="*/ 0 h 336"/>
              <a:gd name="T8" fmla="*/ 4260 w 4260"/>
              <a:gd name="T9" fmla="*/ 72 h 336"/>
            </a:gdLst>
            <a:ahLst/>
            <a:cxnLst>
              <a:cxn ang="0">
                <a:pos x="T0" y="T1"/>
              </a:cxn>
              <a:cxn ang="0">
                <a:pos x="T2" y="T3"/>
              </a:cxn>
              <a:cxn ang="0">
                <a:pos x="T4" y="T5"/>
              </a:cxn>
              <a:cxn ang="0">
                <a:pos x="T6" y="T7"/>
              </a:cxn>
              <a:cxn ang="0">
                <a:pos x="T8" y="T9"/>
              </a:cxn>
            </a:cxnLst>
            <a:rect l="0" t="0" r="r" b="b"/>
            <a:pathLst>
              <a:path w="4260" h="336">
                <a:moveTo>
                  <a:pt x="0" y="150"/>
                </a:moveTo>
                <a:lnTo>
                  <a:pt x="666" y="0"/>
                </a:lnTo>
                <a:lnTo>
                  <a:pt x="2310" y="336"/>
                </a:lnTo>
                <a:lnTo>
                  <a:pt x="3936" y="0"/>
                </a:lnTo>
                <a:lnTo>
                  <a:pt x="4260" y="72"/>
                </a:lnTo>
              </a:path>
            </a:pathLst>
          </a:custGeom>
          <a:noFill/>
          <a:ln w="38100" cmpd="sng">
            <a:solidFill>
              <a:srgbClr val="C000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116767" name="Rectangle 31"/>
          <p:cNvSpPr>
            <a:spLocks noChangeArrowheads="1"/>
          </p:cNvSpPr>
          <p:nvPr/>
        </p:nvSpPr>
        <p:spPr bwMode="auto">
          <a:xfrm>
            <a:off x="1377626" y="2143026"/>
            <a:ext cx="7429500" cy="381000"/>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116768" name="Rectangle 32"/>
          <p:cNvSpPr>
            <a:spLocks noChangeArrowheads="1"/>
          </p:cNvSpPr>
          <p:nvPr/>
        </p:nvSpPr>
        <p:spPr bwMode="auto">
          <a:xfrm>
            <a:off x="1394824" y="3055839"/>
            <a:ext cx="7429500" cy="381000"/>
          </a:xfrm>
          <a:prstGeom prst="rect">
            <a:avLst/>
          </a:prstGeom>
          <a:solidFill>
            <a:srgbClr val="EAEAEA"/>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grpSp>
        <p:nvGrpSpPr>
          <p:cNvPr id="116769" name="Group 33"/>
          <p:cNvGrpSpPr>
            <a:grpSpLocks/>
          </p:cNvGrpSpPr>
          <p:nvPr/>
        </p:nvGrpSpPr>
        <p:grpSpPr bwMode="auto">
          <a:xfrm>
            <a:off x="1394824" y="2141439"/>
            <a:ext cx="7429500" cy="1295400"/>
            <a:chOff x="912" y="912"/>
            <a:chExt cx="4608" cy="816"/>
          </a:xfrm>
        </p:grpSpPr>
        <p:sp>
          <p:nvSpPr>
            <p:cNvPr id="116770" name="Line 34"/>
            <p:cNvSpPr>
              <a:spLocks noChangeShapeType="1"/>
            </p:cNvSpPr>
            <p:nvPr/>
          </p:nvSpPr>
          <p:spPr bwMode="auto">
            <a:xfrm>
              <a:off x="912" y="912"/>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mn-lt"/>
                <a:ea typeface="黑体" pitchFamily="2" charset="-122"/>
              </a:endParaRPr>
            </a:p>
          </p:txBody>
        </p:sp>
        <p:sp>
          <p:nvSpPr>
            <p:cNvPr id="116771" name="Line 35"/>
            <p:cNvSpPr>
              <a:spLocks noChangeShapeType="1"/>
            </p:cNvSpPr>
            <p:nvPr/>
          </p:nvSpPr>
          <p:spPr bwMode="auto">
            <a:xfrm>
              <a:off x="912" y="1152"/>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mn-lt"/>
                <a:ea typeface="黑体" pitchFamily="2" charset="-122"/>
              </a:endParaRPr>
            </a:p>
          </p:txBody>
        </p:sp>
        <p:sp>
          <p:nvSpPr>
            <p:cNvPr id="116772" name="Line 36"/>
            <p:cNvSpPr>
              <a:spLocks noChangeShapeType="1"/>
            </p:cNvSpPr>
            <p:nvPr/>
          </p:nvSpPr>
          <p:spPr bwMode="auto">
            <a:xfrm>
              <a:off x="912" y="1488"/>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mn-lt"/>
                <a:ea typeface="黑体" pitchFamily="2" charset="-122"/>
              </a:endParaRPr>
            </a:p>
          </p:txBody>
        </p:sp>
        <p:sp>
          <p:nvSpPr>
            <p:cNvPr id="116773" name="Line 37"/>
            <p:cNvSpPr>
              <a:spLocks noChangeShapeType="1"/>
            </p:cNvSpPr>
            <p:nvPr/>
          </p:nvSpPr>
          <p:spPr bwMode="auto">
            <a:xfrm>
              <a:off x="912" y="1728"/>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mn-lt"/>
                <a:ea typeface="黑体" pitchFamily="2" charset="-122"/>
              </a:endParaRPr>
            </a:p>
          </p:txBody>
        </p:sp>
      </p:grpSp>
      <p:sp>
        <p:nvSpPr>
          <p:cNvPr id="116774" name="Line 38"/>
          <p:cNvSpPr>
            <a:spLocks noChangeShapeType="1"/>
          </p:cNvSpPr>
          <p:nvPr/>
        </p:nvSpPr>
        <p:spPr bwMode="auto">
          <a:xfrm>
            <a:off x="1246922" y="2784377"/>
            <a:ext cx="7697788" cy="4763"/>
          </a:xfrm>
          <a:prstGeom prst="line">
            <a:avLst/>
          </a:prstGeom>
          <a:noFill/>
          <a:ln w="9525">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mn-lt"/>
              <a:ea typeface="黑体" pitchFamily="2" charset="-122"/>
            </a:endParaRPr>
          </a:p>
        </p:txBody>
      </p:sp>
      <p:grpSp>
        <p:nvGrpSpPr>
          <p:cNvPr id="116775" name="Group 39"/>
          <p:cNvGrpSpPr>
            <a:grpSpLocks/>
          </p:cNvGrpSpPr>
          <p:nvPr/>
        </p:nvGrpSpPr>
        <p:grpSpPr bwMode="auto">
          <a:xfrm>
            <a:off x="213328" y="1936653"/>
            <a:ext cx="9708224" cy="1271588"/>
            <a:chOff x="71" y="1305"/>
            <a:chExt cx="5645" cy="801"/>
          </a:xfrm>
        </p:grpSpPr>
        <p:grpSp>
          <p:nvGrpSpPr>
            <p:cNvPr id="116776" name="Group 40"/>
            <p:cNvGrpSpPr>
              <a:grpSpLocks/>
            </p:cNvGrpSpPr>
            <p:nvPr/>
          </p:nvGrpSpPr>
          <p:grpSpPr bwMode="auto">
            <a:xfrm>
              <a:off x="71" y="1313"/>
              <a:ext cx="704" cy="793"/>
              <a:chOff x="71" y="1313"/>
              <a:chExt cx="704" cy="793"/>
            </a:xfrm>
          </p:grpSpPr>
          <p:sp>
            <p:nvSpPr>
              <p:cNvPr id="116777" name="Rectangle 41"/>
              <p:cNvSpPr>
                <a:spLocks noChangeArrowheads="1"/>
              </p:cNvSpPr>
              <p:nvPr/>
            </p:nvSpPr>
            <p:spPr bwMode="auto">
              <a:xfrm>
                <a:off x="177" y="1578"/>
                <a:ext cx="480" cy="528"/>
              </a:xfrm>
              <a:prstGeom prst="rect">
                <a:avLst/>
              </a:prstGeom>
              <a:solidFill>
                <a:srgbClr val="FFFF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116778" name="Line 42"/>
              <p:cNvSpPr>
                <a:spLocks noChangeShapeType="1"/>
              </p:cNvSpPr>
              <p:nvPr/>
            </p:nvSpPr>
            <p:spPr bwMode="auto">
              <a:xfrm>
                <a:off x="417" y="1578"/>
                <a:ext cx="0" cy="528"/>
              </a:xfrm>
              <a:prstGeom prst="line">
                <a:avLst/>
              </a:prstGeom>
              <a:noFill/>
              <a:ln w="63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mn-lt"/>
                  <a:ea typeface="黑体" pitchFamily="2" charset="-122"/>
                </a:endParaRPr>
              </a:p>
            </p:txBody>
          </p:sp>
          <p:sp>
            <p:nvSpPr>
              <p:cNvPr id="116779" name="Freeform 43"/>
              <p:cNvSpPr>
                <a:spLocks/>
              </p:cNvSpPr>
              <p:nvPr/>
            </p:nvSpPr>
            <p:spPr bwMode="auto">
              <a:xfrm>
                <a:off x="177" y="158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mn-lt"/>
                  <a:ea typeface="黑体" pitchFamily="2" charset="-122"/>
                </a:endParaRPr>
              </a:p>
            </p:txBody>
          </p:sp>
          <p:sp>
            <p:nvSpPr>
              <p:cNvPr id="116780" name="Text Box 44"/>
              <p:cNvSpPr txBox="1">
                <a:spLocks noChangeArrowheads="1"/>
              </p:cNvSpPr>
              <p:nvPr/>
            </p:nvSpPr>
            <p:spPr bwMode="auto">
              <a:xfrm>
                <a:off x="71" y="1313"/>
                <a:ext cx="7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dirty="0">
                    <a:solidFill>
                      <a:srgbClr val="0000CC"/>
                    </a:solidFill>
                    <a:latin typeface="+mn-lt"/>
                    <a:ea typeface="黑体" pitchFamily="2" charset="-122"/>
                  </a:rPr>
                  <a:t>输入脉冲</a:t>
                </a:r>
              </a:p>
            </p:txBody>
          </p:sp>
        </p:grpSp>
        <p:grpSp>
          <p:nvGrpSpPr>
            <p:cNvPr id="116781" name="Group 45"/>
            <p:cNvGrpSpPr>
              <a:grpSpLocks/>
            </p:cNvGrpSpPr>
            <p:nvPr/>
          </p:nvGrpSpPr>
          <p:grpSpPr bwMode="auto">
            <a:xfrm>
              <a:off x="5012" y="1305"/>
              <a:ext cx="704" cy="801"/>
              <a:chOff x="5012" y="1305"/>
              <a:chExt cx="704" cy="801"/>
            </a:xfrm>
          </p:grpSpPr>
          <p:sp>
            <p:nvSpPr>
              <p:cNvPr id="116782" name="Rectangle 46"/>
              <p:cNvSpPr>
                <a:spLocks noChangeArrowheads="1"/>
              </p:cNvSpPr>
              <p:nvPr/>
            </p:nvSpPr>
            <p:spPr bwMode="auto">
              <a:xfrm>
                <a:off x="5110" y="1578"/>
                <a:ext cx="476" cy="528"/>
              </a:xfrm>
              <a:prstGeom prst="rect">
                <a:avLst/>
              </a:prstGeom>
              <a:solidFill>
                <a:srgbClr val="FFFF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116783" name="Line 47"/>
              <p:cNvSpPr>
                <a:spLocks noChangeShapeType="1"/>
              </p:cNvSpPr>
              <p:nvPr/>
            </p:nvSpPr>
            <p:spPr bwMode="auto">
              <a:xfrm>
                <a:off x="5348" y="1578"/>
                <a:ext cx="0" cy="528"/>
              </a:xfrm>
              <a:prstGeom prst="line">
                <a:avLst/>
              </a:prstGeom>
              <a:noFill/>
              <a:ln w="63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mn-lt"/>
                  <a:ea typeface="黑体" pitchFamily="2" charset="-122"/>
                </a:endParaRPr>
              </a:p>
            </p:txBody>
          </p:sp>
          <p:sp>
            <p:nvSpPr>
              <p:cNvPr id="116784" name="Freeform 48"/>
              <p:cNvSpPr>
                <a:spLocks/>
              </p:cNvSpPr>
              <p:nvPr/>
            </p:nvSpPr>
            <p:spPr bwMode="auto">
              <a:xfrm>
                <a:off x="5108" y="1726"/>
                <a:ext cx="480" cy="222"/>
              </a:xfrm>
              <a:custGeom>
                <a:avLst/>
                <a:gdLst>
                  <a:gd name="T0" fmla="*/ 0 w 678"/>
                  <a:gd name="T1" fmla="*/ 280 h 283"/>
                  <a:gd name="T2" fmla="*/ 87 w 678"/>
                  <a:gd name="T3" fmla="*/ 244 h 283"/>
                  <a:gd name="T4" fmla="*/ 150 w 678"/>
                  <a:gd name="T5" fmla="*/ 193 h 283"/>
                  <a:gd name="T6" fmla="*/ 201 w 678"/>
                  <a:gd name="T7" fmla="*/ 130 h 283"/>
                  <a:gd name="T8" fmla="*/ 258 w 678"/>
                  <a:gd name="T9" fmla="*/ 43 h 283"/>
                  <a:gd name="T10" fmla="*/ 339 w 678"/>
                  <a:gd name="T11" fmla="*/ 1 h 283"/>
                  <a:gd name="T12" fmla="*/ 426 w 678"/>
                  <a:gd name="T13" fmla="*/ 37 h 283"/>
                  <a:gd name="T14" fmla="*/ 492 w 678"/>
                  <a:gd name="T15" fmla="*/ 139 h 283"/>
                  <a:gd name="T16" fmla="*/ 528 w 678"/>
                  <a:gd name="T17" fmla="*/ 190 h 283"/>
                  <a:gd name="T18" fmla="*/ 591 w 678"/>
                  <a:gd name="T19" fmla="*/ 238 h 283"/>
                  <a:gd name="T20" fmla="*/ 678 w 678"/>
                  <a:gd name="T21"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8" h="283">
                    <a:moveTo>
                      <a:pt x="0" y="280"/>
                    </a:moveTo>
                    <a:cubicBezTo>
                      <a:pt x="14" y="274"/>
                      <a:pt x="62" y="258"/>
                      <a:pt x="87" y="244"/>
                    </a:cubicBezTo>
                    <a:cubicBezTo>
                      <a:pt x="112" y="230"/>
                      <a:pt x="131" y="212"/>
                      <a:pt x="150" y="193"/>
                    </a:cubicBezTo>
                    <a:cubicBezTo>
                      <a:pt x="169" y="174"/>
                      <a:pt x="183" y="155"/>
                      <a:pt x="201" y="130"/>
                    </a:cubicBezTo>
                    <a:cubicBezTo>
                      <a:pt x="219" y="105"/>
                      <a:pt x="235" y="64"/>
                      <a:pt x="258" y="43"/>
                    </a:cubicBezTo>
                    <a:cubicBezTo>
                      <a:pt x="281" y="22"/>
                      <a:pt x="311" y="2"/>
                      <a:pt x="339" y="1"/>
                    </a:cubicBezTo>
                    <a:cubicBezTo>
                      <a:pt x="367" y="0"/>
                      <a:pt x="401" y="14"/>
                      <a:pt x="426" y="37"/>
                    </a:cubicBezTo>
                    <a:cubicBezTo>
                      <a:pt x="451" y="60"/>
                      <a:pt x="475" y="113"/>
                      <a:pt x="492" y="139"/>
                    </a:cubicBezTo>
                    <a:cubicBezTo>
                      <a:pt x="509" y="165"/>
                      <a:pt x="512" y="174"/>
                      <a:pt x="528" y="190"/>
                    </a:cubicBezTo>
                    <a:cubicBezTo>
                      <a:pt x="544" y="206"/>
                      <a:pt x="566" y="222"/>
                      <a:pt x="591" y="238"/>
                    </a:cubicBezTo>
                    <a:cubicBezTo>
                      <a:pt x="616" y="254"/>
                      <a:pt x="660" y="274"/>
                      <a:pt x="678" y="283"/>
                    </a:cubicBez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mn-lt"/>
                  <a:ea typeface="黑体" pitchFamily="2" charset="-122"/>
                </a:endParaRPr>
              </a:p>
            </p:txBody>
          </p:sp>
          <p:sp>
            <p:nvSpPr>
              <p:cNvPr id="116785" name="Text Box 49"/>
              <p:cNvSpPr txBox="1">
                <a:spLocks noChangeArrowheads="1"/>
              </p:cNvSpPr>
              <p:nvPr/>
            </p:nvSpPr>
            <p:spPr bwMode="auto">
              <a:xfrm>
                <a:off x="5012" y="1305"/>
                <a:ext cx="7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0000CC"/>
                    </a:solidFill>
                    <a:latin typeface="+mn-lt"/>
                    <a:ea typeface="黑体" pitchFamily="2" charset="-122"/>
                  </a:rPr>
                  <a:t>输出脉冲</a:t>
                </a:r>
              </a:p>
            </p:txBody>
          </p:sp>
        </p:grpSp>
      </p:grpSp>
      <p:sp>
        <p:nvSpPr>
          <p:cNvPr id="116786" name="Line 50"/>
          <p:cNvSpPr>
            <a:spLocks noChangeShapeType="1"/>
          </p:cNvSpPr>
          <p:nvPr/>
        </p:nvSpPr>
        <p:spPr bwMode="auto">
          <a:xfrm flipV="1">
            <a:off x="1412023" y="4921152"/>
            <a:ext cx="7530968" cy="11113"/>
          </a:xfrm>
          <a:prstGeom prst="line">
            <a:avLst/>
          </a:prstGeom>
          <a:noFill/>
          <a:ln w="381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latin typeface="+mn-lt"/>
              <a:ea typeface="黑体" pitchFamily="2" charset="-122"/>
            </a:endParaRPr>
          </a:p>
        </p:txBody>
      </p:sp>
      <p:sp>
        <p:nvSpPr>
          <p:cNvPr id="116787" name="Freeform 51"/>
          <p:cNvSpPr>
            <a:spLocks/>
          </p:cNvSpPr>
          <p:nvPr/>
        </p:nvSpPr>
        <p:spPr bwMode="auto">
          <a:xfrm>
            <a:off x="1377626" y="2514502"/>
            <a:ext cx="7422621" cy="523875"/>
          </a:xfrm>
          <a:custGeom>
            <a:avLst/>
            <a:gdLst>
              <a:gd name="T0" fmla="*/ 0 w 4316"/>
              <a:gd name="T1" fmla="*/ 128 h 330"/>
              <a:gd name="T2" fmla="*/ 434 w 4316"/>
              <a:gd name="T3" fmla="*/ 0 h 330"/>
              <a:gd name="T4" fmla="*/ 1586 w 4316"/>
              <a:gd name="T5" fmla="*/ 330 h 330"/>
              <a:gd name="T6" fmla="*/ 2738 w 4316"/>
              <a:gd name="T7" fmla="*/ 0 h 330"/>
              <a:gd name="T8" fmla="*/ 3944 w 4316"/>
              <a:gd name="T9" fmla="*/ 330 h 330"/>
              <a:gd name="T10" fmla="*/ 4316 w 4316"/>
              <a:gd name="T11" fmla="*/ 204 h 330"/>
            </a:gdLst>
            <a:ahLst/>
            <a:cxnLst>
              <a:cxn ang="0">
                <a:pos x="T0" y="T1"/>
              </a:cxn>
              <a:cxn ang="0">
                <a:pos x="T2" y="T3"/>
              </a:cxn>
              <a:cxn ang="0">
                <a:pos x="T4" y="T5"/>
              </a:cxn>
              <a:cxn ang="0">
                <a:pos x="T6" y="T7"/>
              </a:cxn>
              <a:cxn ang="0">
                <a:pos x="T8" y="T9"/>
              </a:cxn>
              <a:cxn ang="0">
                <a:pos x="T10" y="T11"/>
              </a:cxn>
            </a:cxnLst>
            <a:rect l="0" t="0" r="r" b="b"/>
            <a:pathLst>
              <a:path w="4316" h="330">
                <a:moveTo>
                  <a:pt x="0" y="128"/>
                </a:moveTo>
                <a:lnTo>
                  <a:pt x="434" y="0"/>
                </a:lnTo>
                <a:lnTo>
                  <a:pt x="1586" y="330"/>
                </a:lnTo>
                <a:lnTo>
                  <a:pt x="2738" y="0"/>
                </a:lnTo>
                <a:lnTo>
                  <a:pt x="3944" y="330"/>
                </a:lnTo>
                <a:lnTo>
                  <a:pt x="4316" y="204"/>
                </a:lnTo>
              </a:path>
            </a:pathLst>
          </a:custGeom>
          <a:noFill/>
          <a:ln w="38100" cmpd="sng">
            <a:solidFill>
              <a:srgbClr val="C00000"/>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116788" name="Text Box 52"/>
          <p:cNvSpPr txBox="1">
            <a:spLocks noChangeArrowheads="1"/>
          </p:cNvSpPr>
          <p:nvPr/>
        </p:nvSpPr>
        <p:spPr bwMode="auto">
          <a:xfrm>
            <a:off x="4186046" y="1412776"/>
            <a:ext cx="20313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3600" b="1">
                <a:solidFill>
                  <a:srgbClr val="0000CC"/>
                </a:solidFill>
                <a:latin typeface="+mn-lt"/>
                <a:ea typeface="黑体" pitchFamily="2" charset="-122"/>
              </a:rPr>
              <a:t>多模光纤</a:t>
            </a:r>
          </a:p>
        </p:txBody>
      </p:sp>
      <p:sp>
        <p:nvSpPr>
          <p:cNvPr id="2" name="矩形 1"/>
          <p:cNvSpPr/>
          <p:nvPr/>
        </p:nvSpPr>
        <p:spPr>
          <a:xfrm>
            <a:off x="2071444" y="5589240"/>
            <a:ext cx="6265932" cy="461665"/>
          </a:xfrm>
          <a:prstGeom prst="rect">
            <a:avLst/>
          </a:prstGeom>
        </p:spPr>
        <p:txBody>
          <a:bodyPr wrap="square">
            <a:spAutoFit/>
          </a:bodyPr>
          <a:lstStyle/>
          <a:p>
            <a:pPr algn="ctr"/>
            <a:r>
              <a:rPr lang="zh-CN" altLang="zh-CN" sz="2400" b="1" dirty="0" smtClean="0">
                <a:latin typeface="+mn-lt"/>
                <a:ea typeface="黑体" pitchFamily="2" charset="-122"/>
              </a:rPr>
              <a:t>多模光纤</a:t>
            </a:r>
            <a:r>
              <a:rPr lang="en-US" altLang="zh-CN" sz="2400" b="1" dirty="0">
                <a:latin typeface="+mn-lt"/>
                <a:ea typeface="黑体" pitchFamily="2" charset="-122"/>
              </a:rPr>
              <a:t>(a</a:t>
            </a:r>
            <a:r>
              <a:rPr lang="en-US" altLang="zh-CN" sz="2400" b="1" dirty="0" smtClean="0">
                <a:latin typeface="+mn-lt"/>
                <a:ea typeface="黑体" pitchFamily="2" charset="-122"/>
              </a:rPr>
              <a:t>) </a:t>
            </a:r>
            <a:r>
              <a:rPr lang="zh-CN" altLang="zh-CN" sz="2400" b="1" dirty="0" smtClean="0">
                <a:latin typeface="+mn-lt"/>
                <a:ea typeface="黑体" pitchFamily="2" charset="-122"/>
              </a:rPr>
              <a:t>和</a:t>
            </a:r>
            <a:r>
              <a:rPr lang="en-US" altLang="zh-CN" sz="2400" b="1" dirty="0" smtClean="0">
                <a:latin typeface="+mn-lt"/>
                <a:ea typeface="黑体" pitchFamily="2" charset="-122"/>
              </a:rPr>
              <a:t> </a:t>
            </a:r>
            <a:r>
              <a:rPr lang="zh-CN" altLang="zh-CN" sz="2400" b="1" dirty="0" smtClean="0">
                <a:latin typeface="+mn-lt"/>
                <a:ea typeface="黑体" pitchFamily="2" charset="-122"/>
              </a:rPr>
              <a:t>单模光纤</a:t>
            </a:r>
            <a:r>
              <a:rPr lang="en-US" altLang="zh-CN" sz="2400" b="1" dirty="0">
                <a:latin typeface="+mn-lt"/>
                <a:ea typeface="黑体" pitchFamily="2" charset="-122"/>
              </a:rPr>
              <a:t>(b</a:t>
            </a:r>
            <a:r>
              <a:rPr lang="en-US" altLang="zh-CN" sz="2400" b="1" dirty="0" smtClean="0">
                <a:latin typeface="+mn-lt"/>
                <a:ea typeface="黑体" pitchFamily="2" charset="-122"/>
              </a:rPr>
              <a:t>) </a:t>
            </a:r>
            <a:r>
              <a:rPr lang="zh-CN" altLang="zh-CN" sz="2400" b="1" dirty="0" smtClean="0">
                <a:latin typeface="+mn-lt"/>
                <a:ea typeface="黑体" pitchFamily="2" charset="-122"/>
              </a:rPr>
              <a:t>的</a:t>
            </a:r>
            <a:r>
              <a:rPr lang="zh-CN" altLang="zh-CN" sz="2400" b="1" dirty="0">
                <a:latin typeface="+mn-lt"/>
                <a:ea typeface="黑体" pitchFamily="2" charset="-122"/>
              </a:rPr>
              <a:t>比较</a:t>
            </a:r>
            <a:endParaRPr lang="zh-CN" altLang="en-US" sz="2400" b="1" dirty="0">
              <a:latin typeface="+mn-lt"/>
              <a:ea typeface="黑体" pitchFamily="2" charset="-122"/>
            </a:endParaRPr>
          </a:p>
        </p:txBody>
      </p:sp>
    </p:spTree>
    <p:extLst>
      <p:ext uri="{BB962C8B-B14F-4D97-AF65-F5344CB8AC3E}">
        <p14:creationId xmlns:p14="http://schemas.microsoft.com/office/powerpoint/2010/main" val="32254644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afterEffect">
                                  <p:stCondLst>
                                    <p:cond delay="0"/>
                                  </p:stCondLst>
                                  <p:childTnLst>
                                    <p:set>
                                      <p:cBhvr>
                                        <p:cTn id="6" dur="1" fill="hold">
                                          <p:stCondLst>
                                            <p:cond delay="0"/>
                                          </p:stCondLst>
                                        </p:cTn>
                                        <p:tgtEl>
                                          <p:spTgt spid="116775"/>
                                        </p:tgtEl>
                                        <p:attrNameLst>
                                          <p:attrName>style.visibility</p:attrName>
                                        </p:attrNameLst>
                                      </p:cBhvr>
                                      <p:to>
                                        <p:strVal val="visible"/>
                                      </p:to>
                                    </p:set>
                                  </p:childTnLst>
                                </p:cTn>
                              </p:par>
                            </p:childTnLst>
                          </p:cTn>
                        </p:par>
                        <p:par>
                          <p:cTn id="7" fill="hold" nodeType="afterGroup">
                            <p:stCondLst>
                              <p:cond delay="0"/>
                            </p:stCondLst>
                            <p:childTnLst>
                              <p:par>
                                <p:cTn id="8" presetID="22" presetClass="entr" presetSubtype="8" fill="hold" grpId="0" nodeType="afterEffect">
                                  <p:stCondLst>
                                    <p:cond delay="0"/>
                                  </p:stCondLst>
                                  <p:childTnLst>
                                    <p:set>
                                      <p:cBhvr>
                                        <p:cTn id="9" dur="1" fill="hold">
                                          <p:stCondLst>
                                            <p:cond delay="0"/>
                                          </p:stCondLst>
                                        </p:cTn>
                                        <p:tgtEl>
                                          <p:spTgt spid="116787"/>
                                        </p:tgtEl>
                                        <p:attrNameLst>
                                          <p:attrName>style.visibility</p:attrName>
                                        </p:attrNameLst>
                                      </p:cBhvr>
                                      <p:to>
                                        <p:strVal val="visible"/>
                                      </p:to>
                                    </p:set>
                                    <p:animEffect transition="in" filter="wipe(left)">
                                      <p:cBhvr>
                                        <p:cTn id="10" dur="2000"/>
                                        <p:tgtEl>
                                          <p:spTgt spid="116787"/>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16766"/>
                                        </p:tgtEl>
                                        <p:attrNameLst>
                                          <p:attrName>style.visibility</p:attrName>
                                        </p:attrNameLst>
                                      </p:cBhvr>
                                      <p:to>
                                        <p:strVal val="visible"/>
                                      </p:to>
                                    </p:set>
                                    <p:animEffect transition="in" filter="wipe(left)">
                                      <p:cBhvr>
                                        <p:cTn id="13" dur="2000"/>
                                        <p:tgtEl>
                                          <p:spTgt spid="11676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116738"/>
                                        </p:tgtEl>
                                        <p:attrNameLst>
                                          <p:attrName>style.visibility</p:attrName>
                                        </p:attrNameLst>
                                      </p:cBhvr>
                                      <p:to>
                                        <p:strVal val="visible"/>
                                      </p:to>
                                    </p:set>
                                  </p:childTnLst>
                                </p:cTn>
                              </p:par>
                            </p:childTnLst>
                          </p:cTn>
                        </p:par>
                        <p:par>
                          <p:cTn id="18" fill="hold" nodeType="afterGroup">
                            <p:stCondLst>
                              <p:cond delay="0"/>
                            </p:stCondLst>
                            <p:childTnLst>
                              <p:par>
                                <p:cTn id="19" presetID="22" presetClass="entr" presetSubtype="8" fill="hold" grpId="0" nodeType="afterEffect">
                                  <p:stCondLst>
                                    <p:cond delay="0"/>
                                  </p:stCondLst>
                                  <p:childTnLst>
                                    <p:set>
                                      <p:cBhvr>
                                        <p:cTn id="20" dur="1" fill="hold">
                                          <p:stCondLst>
                                            <p:cond delay="0"/>
                                          </p:stCondLst>
                                        </p:cTn>
                                        <p:tgtEl>
                                          <p:spTgt spid="116786"/>
                                        </p:tgtEl>
                                        <p:attrNameLst>
                                          <p:attrName>style.visibility</p:attrName>
                                        </p:attrNameLst>
                                      </p:cBhvr>
                                      <p:to>
                                        <p:strVal val="visible"/>
                                      </p:to>
                                    </p:set>
                                    <p:animEffect transition="in" filter="wipe(left)">
                                      <p:cBhvr>
                                        <p:cTn id="21" dur="2000"/>
                                        <p:tgtEl>
                                          <p:spTgt spid="1167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66" grpId="0" animBg="1"/>
      <p:bldP spid="116786" grpId="0" animBg="1"/>
      <p:bldP spid="11678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光纤</a:t>
            </a:r>
            <a:r>
              <a:rPr lang="zh-CN" altLang="en-US" dirty="0" smtClean="0"/>
              <a:t>通信中使用的光波的波段</a:t>
            </a:r>
            <a:endParaRPr lang="zh-CN" altLang="en-US" dirty="0"/>
          </a:p>
        </p:txBody>
      </p:sp>
      <p:sp>
        <p:nvSpPr>
          <p:cNvPr id="3" name="内容占位符 2"/>
          <p:cNvSpPr>
            <a:spLocks noGrp="1"/>
          </p:cNvSpPr>
          <p:nvPr>
            <p:ph idx="1"/>
          </p:nvPr>
        </p:nvSpPr>
        <p:spPr/>
        <p:txBody>
          <a:bodyPr/>
          <a:lstStyle/>
          <a:p>
            <a:r>
              <a:rPr lang="zh-CN" altLang="zh-CN" dirty="0"/>
              <a:t>常用的三个波段的中心分别</a:t>
            </a:r>
            <a:r>
              <a:rPr lang="zh-CN" altLang="zh-CN" dirty="0" smtClean="0"/>
              <a:t>位于</a:t>
            </a:r>
            <a:r>
              <a:rPr lang="en-US" altLang="zh-CN" dirty="0" smtClean="0"/>
              <a:t> </a:t>
            </a:r>
            <a:r>
              <a:rPr lang="en-US" altLang="zh-CN" dirty="0" smtClean="0">
                <a:solidFill>
                  <a:srgbClr val="0000CC"/>
                </a:solidFill>
              </a:rPr>
              <a:t>850 </a:t>
            </a:r>
            <a:r>
              <a:rPr lang="en-US" altLang="zh-CN" dirty="0">
                <a:solidFill>
                  <a:srgbClr val="0000CC"/>
                </a:solidFill>
              </a:rPr>
              <a:t>nm, 1310 </a:t>
            </a:r>
            <a:r>
              <a:rPr lang="en-US" altLang="zh-CN" dirty="0" smtClean="0">
                <a:solidFill>
                  <a:srgbClr val="0000CC"/>
                </a:solidFill>
              </a:rPr>
              <a:t>nm </a:t>
            </a:r>
            <a:r>
              <a:rPr lang="zh-CN" altLang="zh-CN" dirty="0" smtClean="0">
                <a:solidFill>
                  <a:srgbClr val="0000CC"/>
                </a:solidFill>
              </a:rPr>
              <a:t>和</a:t>
            </a:r>
            <a:r>
              <a:rPr lang="en-US" altLang="zh-CN" dirty="0" smtClean="0">
                <a:solidFill>
                  <a:srgbClr val="0000CC"/>
                </a:solidFill>
              </a:rPr>
              <a:t> 1550 nm</a:t>
            </a:r>
            <a:r>
              <a:rPr lang="zh-CN" altLang="en-US" dirty="0" smtClean="0">
                <a:solidFill>
                  <a:srgbClr val="0000CC"/>
                </a:solidFill>
              </a:rPr>
              <a:t>。</a:t>
            </a:r>
            <a:endParaRPr lang="en-US" altLang="zh-CN" dirty="0" smtClean="0">
              <a:solidFill>
                <a:srgbClr val="0000CC"/>
              </a:solidFill>
            </a:endParaRPr>
          </a:p>
          <a:p>
            <a:r>
              <a:rPr lang="zh-CN" altLang="zh-CN" dirty="0"/>
              <a:t>所有这三个波段都</a:t>
            </a:r>
            <a:r>
              <a:rPr lang="zh-CN" altLang="zh-CN" dirty="0" smtClean="0"/>
              <a:t>具有</a:t>
            </a:r>
            <a:r>
              <a:rPr lang="en-US" altLang="zh-CN" dirty="0" smtClean="0"/>
              <a:t> </a:t>
            </a:r>
            <a:r>
              <a:rPr lang="en-US" altLang="zh-CN" dirty="0" smtClean="0">
                <a:solidFill>
                  <a:srgbClr val="0000CC"/>
                </a:solidFill>
              </a:rPr>
              <a:t>25000~30000 GHz </a:t>
            </a:r>
            <a:r>
              <a:rPr lang="zh-CN" altLang="zh-CN" dirty="0" smtClean="0">
                <a:solidFill>
                  <a:srgbClr val="0000CC"/>
                </a:solidFill>
              </a:rPr>
              <a:t>的</a:t>
            </a:r>
            <a:r>
              <a:rPr lang="zh-CN" altLang="zh-CN" dirty="0">
                <a:solidFill>
                  <a:srgbClr val="0000CC"/>
                </a:solidFill>
              </a:rPr>
              <a:t>带宽，</a:t>
            </a:r>
            <a:r>
              <a:rPr lang="zh-CN" altLang="zh-CN" dirty="0"/>
              <a:t>可见光纤的通信容量非常</a:t>
            </a:r>
            <a:r>
              <a:rPr lang="zh-CN" altLang="zh-CN" dirty="0" smtClean="0"/>
              <a:t>大</a:t>
            </a:r>
            <a:r>
              <a:rPr lang="zh-CN" altLang="en-US" dirty="0" smtClean="0"/>
              <a:t>。</a:t>
            </a:r>
            <a:endParaRPr lang="en-US" altLang="zh-CN" dirty="0" smtClean="0"/>
          </a:p>
          <a:p>
            <a:endParaRPr lang="zh-CN" altLang="en-US" dirty="0"/>
          </a:p>
        </p:txBody>
      </p:sp>
    </p:spTree>
    <p:extLst>
      <p:ext uri="{BB962C8B-B14F-4D97-AF65-F5344CB8AC3E}">
        <p14:creationId xmlns:p14="http://schemas.microsoft.com/office/powerpoint/2010/main" val="130901373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光纤优点</a:t>
            </a:r>
            <a:endParaRPr lang="zh-CN" altLang="en-US" dirty="0"/>
          </a:p>
        </p:txBody>
      </p:sp>
      <p:sp>
        <p:nvSpPr>
          <p:cNvPr id="3" name="内容占位符 2"/>
          <p:cNvSpPr>
            <a:spLocks noGrp="1"/>
          </p:cNvSpPr>
          <p:nvPr>
            <p:ph idx="1"/>
          </p:nvPr>
        </p:nvSpPr>
        <p:spPr/>
        <p:txBody>
          <a:bodyPr/>
          <a:lstStyle/>
          <a:p>
            <a:r>
              <a:rPr lang="en-US" altLang="zh-CN" dirty="0" smtClean="0"/>
              <a:t>(1) </a:t>
            </a:r>
            <a:r>
              <a:rPr lang="zh-CN" altLang="zh-CN" dirty="0" smtClean="0"/>
              <a:t>通信</a:t>
            </a:r>
            <a:r>
              <a:rPr lang="zh-CN" altLang="zh-CN" dirty="0"/>
              <a:t>容量非常</a:t>
            </a:r>
            <a:r>
              <a:rPr lang="zh-CN" altLang="zh-CN" dirty="0" smtClean="0"/>
              <a:t>大</a:t>
            </a:r>
            <a:r>
              <a:rPr lang="zh-CN" altLang="en-US" dirty="0"/>
              <a:t>。</a:t>
            </a:r>
            <a:endParaRPr lang="en-US" altLang="zh-CN" dirty="0" smtClean="0"/>
          </a:p>
          <a:p>
            <a:r>
              <a:rPr lang="en-US" altLang="zh-CN" dirty="0" smtClean="0"/>
              <a:t>(2) </a:t>
            </a:r>
            <a:r>
              <a:rPr lang="zh-CN" altLang="zh-CN" dirty="0" smtClean="0"/>
              <a:t>传输</a:t>
            </a:r>
            <a:r>
              <a:rPr lang="zh-CN" altLang="zh-CN" dirty="0"/>
              <a:t>损耗小，中继距离</a:t>
            </a:r>
            <a:r>
              <a:rPr lang="zh-CN" altLang="zh-CN" dirty="0" smtClean="0"/>
              <a:t>长。</a:t>
            </a:r>
            <a:endParaRPr lang="zh-CN" altLang="zh-CN" dirty="0"/>
          </a:p>
          <a:p>
            <a:r>
              <a:rPr lang="en-US" altLang="zh-CN" dirty="0"/>
              <a:t>(2) </a:t>
            </a:r>
            <a:r>
              <a:rPr lang="zh-CN" altLang="zh-CN" dirty="0"/>
              <a:t>抗雷电和电磁干扰性能好</a:t>
            </a:r>
            <a:r>
              <a:rPr lang="zh-CN" altLang="zh-CN" dirty="0" smtClean="0"/>
              <a:t>。</a:t>
            </a:r>
            <a:endParaRPr lang="zh-CN" altLang="zh-CN" dirty="0"/>
          </a:p>
          <a:p>
            <a:r>
              <a:rPr lang="en-US" altLang="zh-CN" dirty="0"/>
              <a:t>(3) </a:t>
            </a:r>
            <a:r>
              <a:rPr lang="zh-CN" altLang="zh-CN" dirty="0"/>
              <a:t>无串音干扰，保密性</a:t>
            </a:r>
            <a:r>
              <a:rPr lang="zh-CN" altLang="zh-CN" dirty="0" smtClean="0"/>
              <a:t>好。</a:t>
            </a:r>
            <a:endParaRPr lang="zh-CN" altLang="zh-CN" dirty="0"/>
          </a:p>
          <a:p>
            <a:r>
              <a:rPr lang="en-US" altLang="zh-CN" dirty="0"/>
              <a:t>(4) </a:t>
            </a:r>
            <a:r>
              <a:rPr lang="zh-CN" altLang="zh-CN" dirty="0"/>
              <a:t>体积小，重量轻。</a:t>
            </a:r>
            <a:endParaRPr lang="zh-CN" altLang="en-US" dirty="0"/>
          </a:p>
        </p:txBody>
      </p:sp>
    </p:spTree>
    <p:extLst>
      <p:ext uri="{BB962C8B-B14F-4D97-AF65-F5344CB8AC3E}">
        <p14:creationId xmlns:p14="http://schemas.microsoft.com/office/powerpoint/2010/main" val="278320727"/>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光缆与</a:t>
            </a:r>
            <a:r>
              <a:rPr lang="zh-CN" altLang="en-US" dirty="0"/>
              <a:t>光纤</a:t>
            </a:r>
            <a:endParaRPr kumimoji="1" lang="zh-CN" altLang="en-US"/>
          </a:p>
        </p:txBody>
      </p:sp>
      <p:pic>
        <p:nvPicPr>
          <p:cNvPr id="7" name="图片 6"/>
          <p:cNvPicPr>
            <a:picLocks noChangeAspect="1"/>
          </p:cNvPicPr>
          <p:nvPr/>
        </p:nvPicPr>
        <p:blipFill>
          <a:blip r:embed="rId2"/>
          <a:stretch>
            <a:fillRect/>
          </a:stretch>
        </p:blipFill>
        <p:spPr>
          <a:xfrm>
            <a:off x="488504" y="3861048"/>
            <a:ext cx="5832648" cy="2854798"/>
          </a:xfrm>
          <a:prstGeom prst="rect">
            <a:avLst/>
          </a:prstGeom>
        </p:spPr>
      </p:pic>
      <p:pic>
        <p:nvPicPr>
          <p:cNvPr id="8" name="图片 7"/>
          <p:cNvPicPr>
            <a:picLocks noChangeAspect="1"/>
          </p:cNvPicPr>
          <p:nvPr/>
        </p:nvPicPr>
        <p:blipFill>
          <a:blip r:embed="rId3"/>
          <a:stretch>
            <a:fillRect/>
          </a:stretch>
        </p:blipFill>
        <p:spPr>
          <a:xfrm>
            <a:off x="776536" y="1124744"/>
            <a:ext cx="3592820" cy="2592288"/>
          </a:xfrm>
          <a:prstGeom prst="rect">
            <a:avLst/>
          </a:prstGeom>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t="20393" b="15898"/>
          <a:stretch>
            <a:fillRect/>
          </a:stretch>
        </p:blipFill>
        <p:spPr bwMode="auto">
          <a:xfrm>
            <a:off x="5313040" y="4653136"/>
            <a:ext cx="39020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5048" y="1268760"/>
            <a:ext cx="3672408" cy="3229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4641357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zh-CN" dirty="0"/>
              <a:t>2.3.2  </a:t>
            </a:r>
            <a:r>
              <a:rPr lang="zh-CN" altLang="en-US" dirty="0"/>
              <a:t>非导引型传输媒体 </a:t>
            </a:r>
          </a:p>
        </p:txBody>
      </p:sp>
      <p:sp>
        <p:nvSpPr>
          <p:cNvPr id="46083" name="Rectangle 3"/>
          <p:cNvSpPr>
            <a:spLocks noGrp="1" noChangeArrowheads="1"/>
          </p:cNvSpPr>
          <p:nvPr>
            <p:ph idx="1"/>
          </p:nvPr>
        </p:nvSpPr>
        <p:spPr/>
        <p:txBody>
          <a:bodyPr/>
          <a:lstStyle/>
          <a:p>
            <a:r>
              <a:rPr lang="zh-CN" altLang="zh-CN" dirty="0"/>
              <a:t>将自由空间称为“非导引型传输媒体”。</a:t>
            </a:r>
            <a:endParaRPr lang="en-US" altLang="zh-CN" dirty="0" smtClean="0"/>
          </a:p>
          <a:p>
            <a:r>
              <a:rPr lang="zh-CN" altLang="en-US" dirty="0" smtClean="0"/>
              <a:t>无线</a:t>
            </a:r>
            <a:r>
              <a:rPr lang="zh-CN" altLang="en-US" dirty="0"/>
              <a:t>传输所使用的频段很广。</a:t>
            </a:r>
          </a:p>
          <a:p>
            <a:r>
              <a:rPr lang="zh-CN" altLang="en-US" dirty="0">
                <a:solidFill>
                  <a:srgbClr val="FF0000"/>
                </a:solidFill>
              </a:rPr>
              <a:t>短波</a:t>
            </a:r>
            <a:r>
              <a:rPr lang="zh-CN" altLang="en-US" dirty="0" smtClean="0">
                <a:solidFill>
                  <a:srgbClr val="FF0000"/>
                </a:solidFill>
              </a:rPr>
              <a:t>通信</a:t>
            </a:r>
            <a:r>
              <a:rPr lang="zh-CN" altLang="zh-CN" dirty="0"/>
              <a:t>（即高频通信）</a:t>
            </a:r>
            <a:r>
              <a:rPr lang="zh-CN" altLang="en-US" dirty="0" smtClean="0"/>
              <a:t>主要</a:t>
            </a:r>
            <a:r>
              <a:rPr lang="zh-CN" altLang="en-US" dirty="0"/>
              <a:t>是靠电离层的反射，但短波信道的通信质量</a:t>
            </a:r>
            <a:r>
              <a:rPr lang="zh-CN" altLang="en-US" dirty="0" smtClean="0"/>
              <a:t>较差，传输速率低。</a:t>
            </a:r>
            <a:endParaRPr lang="zh-CN" altLang="en-US" dirty="0"/>
          </a:p>
          <a:p>
            <a:r>
              <a:rPr lang="zh-CN" altLang="en-US" dirty="0">
                <a:solidFill>
                  <a:srgbClr val="FF0000"/>
                </a:solidFill>
              </a:rPr>
              <a:t>微波</a:t>
            </a:r>
            <a:r>
              <a:rPr lang="zh-CN" altLang="en-US" dirty="0"/>
              <a:t>在空间主要是直线传播</a:t>
            </a:r>
            <a:r>
              <a:rPr lang="zh-CN" altLang="en-US" dirty="0" smtClean="0"/>
              <a:t>。</a:t>
            </a:r>
            <a:endParaRPr lang="en-US" altLang="zh-CN" dirty="0" smtClean="0"/>
          </a:p>
          <a:p>
            <a:r>
              <a:rPr lang="zh-CN" altLang="en-US" dirty="0" smtClean="0"/>
              <a:t>传统微波通信有两种方式： </a:t>
            </a:r>
            <a:endParaRPr lang="zh-CN" altLang="en-US" dirty="0"/>
          </a:p>
          <a:p>
            <a:pPr lvl="1"/>
            <a:r>
              <a:rPr lang="zh-CN" altLang="en-US" dirty="0">
                <a:solidFill>
                  <a:srgbClr val="0000CC"/>
                </a:solidFill>
                <a:ea typeface="黑体" pitchFamily="2" charset="-122"/>
              </a:rPr>
              <a:t>地面微波接力通信</a:t>
            </a:r>
          </a:p>
          <a:p>
            <a:pPr lvl="1"/>
            <a:r>
              <a:rPr lang="zh-CN" altLang="en-US" dirty="0">
                <a:solidFill>
                  <a:srgbClr val="0000CC"/>
                </a:solidFill>
                <a:ea typeface="黑体" pitchFamily="2" charset="-122"/>
              </a:rPr>
              <a:t>卫星通信</a:t>
            </a:r>
            <a:r>
              <a:rPr lang="zh-CN" altLang="en-US" dirty="0">
                <a:solidFill>
                  <a:srgbClr val="0000CC"/>
                </a:solidFill>
              </a:rPr>
              <a:t>  </a:t>
            </a:r>
          </a:p>
        </p:txBody>
      </p:sp>
    </p:spTree>
    <p:extLst>
      <p:ext uri="{BB962C8B-B14F-4D97-AF65-F5344CB8AC3E}">
        <p14:creationId xmlns:p14="http://schemas.microsoft.com/office/powerpoint/2010/main" val="6830087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08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08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08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0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72" name="Rectangle 4"/>
          <p:cNvSpPr>
            <a:spLocks noGrp="1" noChangeArrowheads="1"/>
          </p:cNvSpPr>
          <p:nvPr>
            <p:ph type="title"/>
          </p:nvPr>
        </p:nvSpPr>
        <p:spPr/>
        <p:txBody>
          <a:bodyPr/>
          <a:lstStyle/>
          <a:p>
            <a:r>
              <a:rPr lang="en-US" altLang="zh-CN"/>
              <a:t>  </a:t>
            </a:r>
            <a:r>
              <a:rPr lang="zh-CN" altLang="en-US"/>
              <a:t>无线局域网使用的 </a:t>
            </a:r>
            <a:r>
              <a:rPr lang="en-US" altLang="zh-CN"/>
              <a:t>ISM </a:t>
            </a:r>
            <a:r>
              <a:rPr lang="zh-CN" altLang="en-US"/>
              <a:t>频段 </a:t>
            </a:r>
          </a:p>
        </p:txBody>
      </p:sp>
      <p:grpSp>
        <p:nvGrpSpPr>
          <p:cNvPr id="4" name="组合 3"/>
          <p:cNvGrpSpPr/>
          <p:nvPr/>
        </p:nvGrpSpPr>
        <p:grpSpPr>
          <a:xfrm>
            <a:off x="507339" y="2636912"/>
            <a:ext cx="9078126" cy="2952221"/>
            <a:chOff x="507339" y="3213083"/>
            <a:chExt cx="9078126" cy="2952221"/>
          </a:xfrm>
        </p:grpSpPr>
        <p:sp>
          <p:nvSpPr>
            <p:cNvPr id="314373" name="Text Box 5"/>
            <p:cNvSpPr txBox="1">
              <a:spLocks noChangeArrowheads="1"/>
            </p:cNvSpPr>
            <p:nvPr/>
          </p:nvSpPr>
          <p:spPr bwMode="auto">
            <a:xfrm>
              <a:off x="507339" y="3213083"/>
              <a:ext cx="9054171" cy="72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85000"/>
                </a:lnSpc>
              </a:pPr>
              <a:r>
                <a:rPr lang="en-US" altLang="zh-CN" sz="2400" b="1" dirty="0">
                  <a:solidFill>
                    <a:srgbClr val="000099"/>
                  </a:solidFill>
                  <a:latin typeface="+mn-lt"/>
                  <a:ea typeface="黑体" pitchFamily="2" charset="-122"/>
                </a:rPr>
                <a:t>                26                      </a:t>
              </a:r>
              <a:r>
                <a:rPr lang="en-US" altLang="zh-CN" sz="2400" b="1" dirty="0" smtClean="0">
                  <a:solidFill>
                    <a:srgbClr val="000099"/>
                  </a:solidFill>
                  <a:latin typeface="+mn-lt"/>
                  <a:ea typeface="黑体" pitchFamily="2" charset="-122"/>
                </a:rPr>
                <a:t>83.5                                    125</a:t>
              </a:r>
              <a:endParaRPr lang="en-US" altLang="zh-CN" sz="2400" b="1" dirty="0">
                <a:solidFill>
                  <a:srgbClr val="000099"/>
                </a:solidFill>
                <a:latin typeface="+mn-lt"/>
                <a:ea typeface="黑体" pitchFamily="2" charset="-122"/>
              </a:endParaRPr>
            </a:p>
            <a:p>
              <a:pPr algn="l">
                <a:lnSpc>
                  <a:spcPct val="85000"/>
                </a:lnSpc>
              </a:pPr>
              <a:r>
                <a:rPr lang="zh-CN" altLang="en-US" sz="2400" b="1" dirty="0">
                  <a:solidFill>
                    <a:srgbClr val="000099"/>
                  </a:solidFill>
                  <a:latin typeface="+mn-lt"/>
                  <a:ea typeface="黑体" pitchFamily="2" charset="-122"/>
                </a:rPr>
                <a:t>频带       </a:t>
              </a:r>
              <a:r>
                <a:rPr lang="en-US" altLang="zh-CN" sz="2400" b="1" dirty="0">
                  <a:solidFill>
                    <a:srgbClr val="000099"/>
                  </a:solidFill>
                  <a:latin typeface="+mn-lt"/>
                  <a:ea typeface="黑体" pitchFamily="2" charset="-122"/>
                </a:rPr>
                <a:t>MHz                    </a:t>
              </a:r>
              <a:r>
                <a:rPr lang="en-US" altLang="zh-CN" sz="2400" b="1" dirty="0" err="1">
                  <a:solidFill>
                    <a:srgbClr val="000099"/>
                  </a:solidFill>
                  <a:latin typeface="+mn-lt"/>
                  <a:ea typeface="黑体" pitchFamily="2" charset="-122"/>
                </a:rPr>
                <a:t>MHz</a:t>
              </a:r>
              <a:r>
                <a:rPr lang="en-US" altLang="zh-CN" sz="2400" b="1" dirty="0">
                  <a:solidFill>
                    <a:srgbClr val="000099"/>
                  </a:solidFill>
                  <a:latin typeface="+mn-lt"/>
                  <a:ea typeface="黑体" pitchFamily="2" charset="-122"/>
                </a:rPr>
                <a:t>                                    </a:t>
              </a:r>
              <a:r>
                <a:rPr lang="en-US" altLang="zh-CN" sz="2400" b="1" dirty="0" err="1">
                  <a:solidFill>
                    <a:srgbClr val="000099"/>
                  </a:solidFill>
                  <a:latin typeface="+mn-lt"/>
                  <a:ea typeface="黑体" pitchFamily="2" charset="-122"/>
                </a:rPr>
                <a:t>MHz</a:t>
              </a:r>
              <a:endParaRPr lang="en-US" altLang="zh-CN" sz="2400" b="1" dirty="0">
                <a:solidFill>
                  <a:srgbClr val="000099"/>
                </a:solidFill>
                <a:latin typeface="+mn-lt"/>
                <a:ea typeface="黑体" pitchFamily="2" charset="-122"/>
              </a:endParaRPr>
            </a:p>
          </p:txBody>
        </p:sp>
        <p:sp>
          <p:nvSpPr>
            <p:cNvPr id="314374" name="Text Box 6"/>
            <p:cNvSpPr txBox="1">
              <a:spLocks noChangeArrowheads="1"/>
            </p:cNvSpPr>
            <p:nvPr/>
          </p:nvSpPr>
          <p:spPr bwMode="auto">
            <a:xfrm>
              <a:off x="507339" y="5445107"/>
              <a:ext cx="9078126" cy="72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85000"/>
                </a:lnSpc>
              </a:pPr>
              <a:r>
                <a:rPr lang="zh-CN" altLang="en-US" sz="2400" b="1" dirty="0">
                  <a:solidFill>
                    <a:srgbClr val="000099"/>
                  </a:solidFill>
                  <a:latin typeface="+mn-lt"/>
                  <a:ea typeface="黑体" pitchFamily="2" charset="-122"/>
                </a:rPr>
                <a:t>频率    </a:t>
              </a:r>
              <a:r>
                <a:rPr lang="en-US" altLang="zh-CN" sz="2400" b="1" dirty="0">
                  <a:solidFill>
                    <a:srgbClr val="000099"/>
                  </a:solidFill>
                  <a:latin typeface="+mn-lt"/>
                  <a:ea typeface="黑体" pitchFamily="2" charset="-122"/>
                </a:rPr>
                <a:t>902    </a:t>
              </a:r>
              <a:r>
                <a:rPr lang="en-US" altLang="zh-CN" sz="2400" b="1" dirty="0" smtClean="0">
                  <a:solidFill>
                    <a:srgbClr val="000099"/>
                  </a:solidFill>
                  <a:latin typeface="+mn-lt"/>
                  <a:ea typeface="黑体" pitchFamily="2" charset="-122"/>
                </a:rPr>
                <a:t>928       </a:t>
              </a:r>
              <a:r>
                <a:rPr lang="en-US" altLang="zh-CN" sz="2400" b="1" dirty="0">
                  <a:solidFill>
                    <a:srgbClr val="000099"/>
                  </a:solidFill>
                  <a:latin typeface="+mn-lt"/>
                  <a:ea typeface="黑体" pitchFamily="2" charset="-122"/>
                </a:rPr>
                <a:t>2.4            </a:t>
              </a:r>
              <a:r>
                <a:rPr lang="en-US" altLang="zh-CN" sz="2400" b="1" dirty="0" smtClean="0">
                  <a:solidFill>
                    <a:srgbClr val="000099"/>
                  </a:solidFill>
                  <a:latin typeface="+mn-lt"/>
                  <a:ea typeface="黑体" pitchFamily="2" charset="-122"/>
                </a:rPr>
                <a:t>2.4835          5.725               </a:t>
              </a:r>
              <a:r>
                <a:rPr lang="en-US" altLang="zh-CN" sz="2400" b="1" dirty="0">
                  <a:solidFill>
                    <a:srgbClr val="000099"/>
                  </a:solidFill>
                  <a:latin typeface="+mn-lt"/>
                  <a:ea typeface="黑体" pitchFamily="2" charset="-122"/>
                </a:rPr>
                <a:t>5.850</a:t>
              </a:r>
            </a:p>
            <a:p>
              <a:pPr algn="l">
                <a:lnSpc>
                  <a:spcPct val="85000"/>
                </a:lnSpc>
              </a:pPr>
              <a:r>
                <a:rPr lang="en-US" altLang="zh-CN" sz="2400" b="1" dirty="0">
                  <a:solidFill>
                    <a:srgbClr val="000099"/>
                  </a:solidFill>
                  <a:latin typeface="+mn-lt"/>
                  <a:ea typeface="黑体" pitchFamily="2" charset="-122"/>
                </a:rPr>
                <a:t>           MHz   </a:t>
              </a:r>
              <a:r>
                <a:rPr lang="en-US" altLang="zh-CN" sz="2400" b="1" dirty="0" err="1" smtClean="0">
                  <a:solidFill>
                    <a:srgbClr val="000099"/>
                  </a:solidFill>
                  <a:latin typeface="+mn-lt"/>
                  <a:ea typeface="黑体" pitchFamily="2" charset="-122"/>
                </a:rPr>
                <a:t>MHz</a:t>
              </a:r>
              <a:r>
                <a:rPr lang="en-US" altLang="zh-CN" sz="2400" b="1" dirty="0" smtClean="0">
                  <a:solidFill>
                    <a:srgbClr val="000099"/>
                  </a:solidFill>
                  <a:latin typeface="+mn-lt"/>
                  <a:ea typeface="黑体" pitchFamily="2" charset="-122"/>
                </a:rPr>
                <a:t>     GHz             </a:t>
              </a:r>
              <a:r>
                <a:rPr lang="en-US" altLang="zh-CN" sz="2400" b="1" dirty="0" err="1">
                  <a:solidFill>
                    <a:srgbClr val="000099"/>
                  </a:solidFill>
                  <a:latin typeface="+mn-lt"/>
                  <a:ea typeface="黑体" pitchFamily="2" charset="-122"/>
                </a:rPr>
                <a:t>GHz</a:t>
              </a:r>
              <a:r>
                <a:rPr lang="en-US" altLang="zh-CN" sz="2400" b="1" dirty="0">
                  <a:solidFill>
                    <a:srgbClr val="000099"/>
                  </a:solidFill>
                  <a:latin typeface="+mn-lt"/>
                  <a:ea typeface="黑体" pitchFamily="2" charset="-122"/>
                </a:rPr>
                <a:t>         </a:t>
              </a:r>
              <a:r>
                <a:rPr lang="en-US" altLang="zh-CN" sz="2400" b="1" dirty="0" smtClean="0">
                  <a:solidFill>
                    <a:srgbClr val="000099"/>
                  </a:solidFill>
                  <a:latin typeface="+mn-lt"/>
                  <a:ea typeface="黑体" pitchFamily="2" charset="-122"/>
                </a:rPr>
                <a:t>   </a:t>
              </a:r>
              <a:r>
                <a:rPr lang="en-US" altLang="zh-CN" sz="2400" b="1" dirty="0" err="1" smtClean="0">
                  <a:solidFill>
                    <a:srgbClr val="000099"/>
                  </a:solidFill>
                  <a:latin typeface="+mn-lt"/>
                  <a:ea typeface="黑体" pitchFamily="2" charset="-122"/>
                </a:rPr>
                <a:t>GHz</a:t>
              </a:r>
              <a:r>
                <a:rPr lang="en-US" altLang="zh-CN" sz="2400" b="1" dirty="0" smtClean="0">
                  <a:solidFill>
                    <a:srgbClr val="000099"/>
                  </a:solidFill>
                  <a:latin typeface="+mn-lt"/>
                  <a:ea typeface="黑体" pitchFamily="2" charset="-122"/>
                </a:rPr>
                <a:t>                 </a:t>
              </a:r>
              <a:r>
                <a:rPr lang="en-US" altLang="zh-CN" sz="2400" b="1" dirty="0" err="1">
                  <a:solidFill>
                    <a:srgbClr val="000099"/>
                  </a:solidFill>
                  <a:latin typeface="+mn-lt"/>
                  <a:ea typeface="黑体" pitchFamily="2" charset="-122"/>
                </a:rPr>
                <a:t>GHz</a:t>
              </a:r>
              <a:endParaRPr lang="en-US" altLang="zh-CN" sz="2400" b="1" dirty="0">
                <a:solidFill>
                  <a:srgbClr val="000099"/>
                </a:solidFill>
                <a:latin typeface="+mn-lt"/>
                <a:ea typeface="黑体" pitchFamily="2" charset="-122"/>
              </a:endParaRPr>
            </a:p>
          </p:txBody>
        </p:sp>
        <p:sp>
          <p:nvSpPr>
            <p:cNvPr id="314375" name="Line 7"/>
            <p:cNvSpPr>
              <a:spLocks noChangeShapeType="1"/>
            </p:cNvSpPr>
            <p:nvPr/>
          </p:nvSpPr>
          <p:spPr bwMode="auto">
            <a:xfrm>
              <a:off x="1396471" y="4062395"/>
              <a:ext cx="801422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314376" name="Line 8"/>
            <p:cNvSpPr>
              <a:spLocks noChangeShapeType="1"/>
            </p:cNvSpPr>
            <p:nvPr/>
          </p:nvSpPr>
          <p:spPr bwMode="auto">
            <a:xfrm>
              <a:off x="1396471" y="5356207"/>
              <a:ext cx="801422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314377" name="Rectangle 9"/>
            <p:cNvSpPr>
              <a:spLocks noChangeArrowheads="1"/>
            </p:cNvSpPr>
            <p:nvPr/>
          </p:nvSpPr>
          <p:spPr bwMode="auto">
            <a:xfrm>
              <a:off x="1792023" y="4062395"/>
              <a:ext cx="693077" cy="1293812"/>
            </a:xfrm>
            <a:prstGeom prst="rect">
              <a:avLst/>
            </a:prstGeom>
            <a:solidFill>
              <a:srgbClr val="B2B2B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314378" name="Rectangle 10"/>
            <p:cNvSpPr>
              <a:spLocks noChangeArrowheads="1"/>
            </p:cNvSpPr>
            <p:nvPr/>
          </p:nvSpPr>
          <p:spPr bwMode="auto">
            <a:xfrm>
              <a:off x="3769783" y="4062395"/>
              <a:ext cx="1485900" cy="1293812"/>
            </a:xfrm>
            <a:prstGeom prst="rect">
              <a:avLst/>
            </a:prstGeom>
            <a:solidFill>
              <a:srgbClr val="B2B2B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314379" name="Rectangle 11"/>
            <p:cNvSpPr>
              <a:spLocks noChangeArrowheads="1"/>
            </p:cNvSpPr>
            <p:nvPr/>
          </p:nvSpPr>
          <p:spPr bwMode="auto">
            <a:xfrm>
              <a:off x="7035669" y="4062395"/>
              <a:ext cx="2079228" cy="1293812"/>
            </a:xfrm>
            <a:prstGeom prst="rect">
              <a:avLst/>
            </a:prstGeom>
            <a:solidFill>
              <a:srgbClr val="B2B2B2"/>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314380" name="Line 12"/>
            <p:cNvSpPr>
              <a:spLocks noChangeShapeType="1"/>
            </p:cNvSpPr>
            <p:nvPr/>
          </p:nvSpPr>
          <p:spPr bwMode="auto">
            <a:xfrm>
              <a:off x="1792023" y="3933807"/>
              <a:ext cx="693077"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314381" name="Line 13"/>
            <p:cNvSpPr>
              <a:spLocks noChangeShapeType="1"/>
            </p:cNvSpPr>
            <p:nvPr/>
          </p:nvSpPr>
          <p:spPr bwMode="auto">
            <a:xfrm>
              <a:off x="3769783" y="3933807"/>
              <a:ext cx="1485900"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314382" name="Line 14"/>
            <p:cNvSpPr>
              <a:spLocks noChangeShapeType="1"/>
            </p:cNvSpPr>
            <p:nvPr/>
          </p:nvSpPr>
          <p:spPr bwMode="auto">
            <a:xfrm>
              <a:off x="7035669" y="3933807"/>
              <a:ext cx="2079228"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314383" name="Text Box 15"/>
            <p:cNvSpPr txBox="1">
              <a:spLocks noChangeArrowheads="1"/>
            </p:cNvSpPr>
            <p:nvPr/>
          </p:nvSpPr>
          <p:spPr bwMode="auto">
            <a:xfrm>
              <a:off x="2925366" y="3735370"/>
              <a:ext cx="398441"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mr-IN" altLang="zh-CN" sz="2000" b="1">
                  <a:solidFill>
                    <a:srgbClr val="000099"/>
                  </a:solidFill>
                  <a:latin typeface="+mn-lt"/>
                  <a:ea typeface="黑体" pitchFamily="2" charset="-122"/>
                  <a:sym typeface="Symbol" pitchFamily="18" charset="2"/>
                </a:rPr>
                <a:t>…</a:t>
              </a:r>
              <a:endParaRPr lang="en-US" altLang="zh-CN" sz="2000" b="1">
                <a:solidFill>
                  <a:srgbClr val="000099"/>
                </a:solidFill>
                <a:latin typeface="+mn-lt"/>
                <a:ea typeface="黑体" pitchFamily="2" charset="-122"/>
                <a:sym typeface="Symbol" pitchFamily="18" charset="2"/>
              </a:endParaRPr>
            </a:p>
          </p:txBody>
        </p:sp>
        <p:sp>
          <p:nvSpPr>
            <p:cNvPr id="314384" name="Text Box 16"/>
            <p:cNvSpPr txBox="1">
              <a:spLocks noChangeArrowheads="1"/>
            </p:cNvSpPr>
            <p:nvPr/>
          </p:nvSpPr>
          <p:spPr bwMode="auto">
            <a:xfrm>
              <a:off x="2904729" y="4991082"/>
              <a:ext cx="398441"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mr-IN" altLang="zh-CN" sz="2000" b="1">
                  <a:solidFill>
                    <a:srgbClr val="000099"/>
                  </a:solidFill>
                  <a:latin typeface="+mn-lt"/>
                  <a:ea typeface="黑体" pitchFamily="2" charset="-122"/>
                  <a:sym typeface="Symbol" pitchFamily="18" charset="2"/>
                </a:rPr>
                <a:t>…</a:t>
              </a:r>
              <a:endParaRPr lang="en-US" altLang="zh-CN" sz="2000" b="1">
                <a:solidFill>
                  <a:srgbClr val="000099"/>
                </a:solidFill>
                <a:latin typeface="+mn-lt"/>
                <a:ea typeface="黑体" pitchFamily="2" charset="-122"/>
                <a:sym typeface="Symbol" pitchFamily="18" charset="2"/>
              </a:endParaRPr>
            </a:p>
          </p:txBody>
        </p:sp>
        <p:sp>
          <p:nvSpPr>
            <p:cNvPr id="314385" name="Text Box 17"/>
            <p:cNvSpPr txBox="1">
              <a:spLocks noChangeArrowheads="1"/>
            </p:cNvSpPr>
            <p:nvPr/>
          </p:nvSpPr>
          <p:spPr bwMode="auto">
            <a:xfrm>
              <a:off x="5890287" y="3706795"/>
              <a:ext cx="398441"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mr-IN" altLang="zh-CN" sz="2000" b="1">
                  <a:solidFill>
                    <a:srgbClr val="000099"/>
                  </a:solidFill>
                  <a:latin typeface="+mn-lt"/>
                  <a:ea typeface="黑体" pitchFamily="2" charset="-122"/>
                  <a:sym typeface="Symbol" pitchFamily="18" charset="2"/>
                </a:rPr>
                <a:t>…</a:t>
              </a:r>
              <a:endParaRPr lang="en-US" altLang="zh-CN" sz="2000" b="1">
                <a:solidFill>
                  <a:srgbClr val="000099"/>
                </a:solidFill>
                <a:latin typeface="+mn-lt"/>
                <a:ea typeface="黑体" pitchFamily="2" charset="-122"/>
                <a:sym typeface="Symbol" pitchFamily="18" charset="2"/>
              </a:endParaRPr>
            </a:p>
          </p:txBody>
        </p:sp>
        <p:sp>
          <p:nvSpPr>
            <p:cNvPr id="314386" name="Text Box 18"/>
            <p:cNvSpPr txBox="1">
              <a:spLocks noChangeArrowheads="1"/>
            </p:cNvSpPr>
            <p:nvPr/>
          </p:nvSpPr>
          <p:spPr bwMode="auto">
            <a:xfrm>
              <a:off x="5919523" y="5021245"/>
              <a:ext cx="398441"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mr-IN" altLang="zh-CN" sz="2000" b="1">
                  <a:solidFill>
                    <a:srgbClr val="000099"/>
                  </a:solidFill>
                  <a:latin typeface="+mn-lt"/>
                  <a:ea typeface="黑体" pitchFamily="2" charset="-122"/>
                  <a:sym typeface="Symbol" pitchFamily="18" charset="2"/>
                </a:rPr>
                <a:t>…</a:t>
              </a:r>
              <a:endParaRPr lang="en-US" altLang="zh-CN" sz="2000" b="1">
                <a:solidFill>
                  <a:srgbClr val="000099"/>
                </a:solidFill>
                <a:latin typeface="+mn-lt"/>
                <a:ea typeface="黑体" pitchFamily="2" charset="-122"/>
                <a:sym typeface="Symbol" pitchFamily="18" charset="2"/>
              </a:endParaRPr>
            </a:p>
          </p:txBody>
        </p:sp>
      </p:grpSp>
      <p:sp>
        <p:nvSpPr>
          <p:cNvPr id="3" name="矩形 2"/>
          <p:cNvSpPr/>
          <p:nvPr/>
        </p:nvSpPr>
        <p:spPr>
          <a:xfrm>
            <a:off x="507340" y="1196752"/>
            <a:ext cx="9054171" cy="1200329"/>
          </a:xfrm>
          <a:prstGeom prst="rect">
            <a:avLst/>
          </a:prstGeom>
          <a:solidFill>
            <a:srgbClr val="66FF66"/>
          </a:solidFill>
          <a:ln>
            <a:solidFill>
              <a:srgbClr val="000066"/>
            </a:solidFill>
          </a:ln>
        </p:spPr>
        <p:txBody>
          <a:bodyPr wrap="square">
            <a:spAutoFit/>
          </a:bodyPr>
          <a:lstStyle/>
          <a:p>
            <a:r>
              <a:rPr lang="zh-CN" altLang="zh-CN" sz="2400" b="1" dirty="0">
                <a:solidFill>
                  <a:srgbClr val="000066"/>
                </a:solidFill>
                <a:latin typeface="+mn-lt"/>
                <a:ea typeface="黑体" pitchFamily="2" charset="-122"/>
              </a:rPr>
              <a:t>要使用某一段无线电频谱进行通信，通常必须得到本国政府有关无线电频谱管理机构的许可证。但是，也有一些无线电频段是可以自由使用</a:t>
            </a:r>
            <a:r>
              <a:rPr lang="zh-CN" altLang="zh-CN" sz="2400" b="1" dirty="0" smtClean="0">
                <a:solidFill>
                  <a:srgbClr val="000066"/>
                </a:solidFill>
                <a:latin typeface="+mn-lt"/>
                <a:ea typeface="黑体" pitchFamily="2" charset="-122"/>
              </a:rPr>
              <a:t>的</a:t>
            </a:r>
            <a:r>
              <a:rPr lang="zh-CN" altLang="en-US" sz="2400" b="1" dirty="0" smtClean="0">
                <a:solidFill>
                  <a:srgbClr val="000066"/>
                </a:solidFill>
                <a:latin typeface="+mn-lt"/>
                <a:ea typeface="黑体" pitchFamily="2" charset="-122"/>
              </a:rPr>
              <a:t>。例如：</a:t>
            </a:r>
            <a:r>
              <a:rPr lang="en-US" altLang="zh-CN" sz="2400" b="1" dirty="0" smtClean="0">
                <a:solidFill>
                  <a:srgbClr val="000066"/>
                </a:solidFill>
                <a:latin typeface="+mn-lt"/>
                <a:ea typeface="黑体" pitchFamily="2" charset="-122"/>
              </a:rPr>
              <a:t>ISM</a:t>
            </a:r>
            <a:r>
              <a:rPr lang="zh-CN" altLang="en-US" sz="2400" b="1" dirty="0" smtClean="0">
                <a:solidFill>
                  <a:srgbClr val="000066"/>
                </a:solidFill>
                <a:latin typeface="+mn-lt"/>
                <a:ea typeface="黑体" pitchFamily="2" charset="-122"/>
              </a:rPr>
              <a:t>。</a:t>
            </a:r>
            <a:r>
              <a:rPr lang="zh-CN" altLang="zh-CN" sz="2400" b="1" dirty="0" smtClean="0">
                <a:solidFill>
                  <a:srgbClr val="000066"/>
                </a:solidFill>
                <a:latin typeface="+mn-lt"/>
                <a:ea typeface="黑体" pitchFamily="2" charset="-122"/>
              </a:rPr>
              <a:t>各国的</a:t>
            </a:r>
            <a:r>
              <a:rPr lang="en-US" altLang="zh-CN" sz="2400" b="1" smtClean="0">
                <a:solidFill>
                  <a:srgbClr val="000066"/>
                </a:solidFill>
                <a:latin typeface="+mn-lt"/>
                <a:ea typeface="黑体" pitchFamily="2" charset="-122"/>
              </a:rPr>
              <a:t> ISM </a:t>
            </a:r>
            <a:r>
              <a:rPr lang="zh-CN" altLang="zh-CN" sz="2400" b="1" smtClean="0">
                <a:solidFill>
                  <a:srgbClr val="000066"/>
                </a:solidFill>
                <a:latin typeface="+mn-lt"/>
                <a:ea typeface="黑体" pitchFamily="2" charset="-122"/>
              </a:rPr>
              <a:t>标准</a:t>
            </a:r>
            <a:r>
              <a:rPr lang="zh-CN" altLang="zh-CN" sz="2400" b="1" dirty="0">
                <a:solidFill>
                  <a:srgbClr val="000066"/>
                </a:solidFill>
                <a:latin typeface="+mn-lt"/>
                <a:ea typeface="黑体" pitchFamily="2" charset="-122"/>
              </a:rPr>
              <a:t>有可能略有</a:t>
            </a:r>
            <a:r>
              <a:rPr lang="zh-CN" altLang="zh-CN" sz="2400" b="1" dirty="0" smtClean="0">
                <a:solidFill>
                  <a:srgbClr val="000066"/>
                </a:solidFill>
                <a:latin typeface="+mn-lt"/>
                <a:ea typeface="黑体" pitchFamily="2" charset="-122"/>
              </a:rPr>
              <a:t>差别</a:t>
            </a:r>
            <a:r>
              <a:rPr lang="zh-CN" altLang="en-US" sz="2400" b="1" dirty="0" smtClean="0">
                <a:solidFill>
                  <a:srgbClr val="000066"/>
                </a:solidFill>
                <a:latin typeface="+mn-lt"/>
                <a:ea typeface="黑体" pitchFamily="2" charset="-122"/>
              </a:rPr>
              <a:t>。</a:t>
            </a:r>
            <a:endParaRPr lang="zh-CN" altLang="en-US" sz="2400" b="1" dirty="0">
              <a:solidFill>
                <a:srgbClr val="000066"/>
              </a:solidFill>
              <a:latin typeface="+mn-lt"/>
              <a:ea typeface="黑体" pitchFamily="2" charset="-122"/>
            </a:endParaRPr>
          </a:p>
        </p:txBody>
      </p:sp>
      <p:sp>
        <p:nvSpPr>
          <p:cNvPr id="5" name="矩形 4"/>
          <p:cNvSpPr/>
          <p:nvPr/>
        </p:nvSpPr>
        <p:spPr>
          <a:xfrm>
            <a:off x="2279328" y="5733256"/>
            <a:ext cx="5626000" cy="461665"/>
          </a:xfrm>
          <a:prstGeom prst="rect">
            <a:avLst/>
          </a:prstGeom>
        </p:spPr>
        <p:txBody>
          <a:bodyPr wrap="square">
            <a:spAutoFit/>
          </a:bodyPr>
          <a:lstStyle/>
          <a:p>
            <a:pPr algn="ctr"/>
            <a:r>
              <a:rPr lang="zh-CN" altLang="zh-CN" sz="2400" b="1" dirty="0" smtClean="0">
                <a:latin typeface="+mn-lt"/>
                <a:ea typeface="黑体" pitchFamily="2" charset="-122"/>
              </a:rPr>
              <a:t>无线</a:t>
            </a:r>
            <a:r>
              <a:rPr lang="zh-CN" altLang="zh-CN" sz="2400" b="1" dirty="0">
                <a:latin typeface="+mn-lt"/>
                <a:ea typeface="黑体" pitchFamily="2" charset="-122"/>
              </a:rPr>
              <a:t>局域网使用</a:t>
            </a:r>
            <a:r>
              <a:rPr lang="zh-CN" altLang="zh-CN" sz="2400" b="1" dirty="0" smtClean="0">
                <a:latin typeface="+mn-lt"/>
                <a:ea typeface="黑体" pitchFamily="2" charset="-122"/>
              </a:rPr>
              <a:t>的</a:t>
            </a:r>
            <a:r>
              <a:rPr lang="en-US" altLang="zh-CN" sz="2400" b="1" dirty="0" smtClean="0">
                <a:latin typeface="+mn-lt"/>
                <a:ea typeface="黑体" pitchFamily="2" charset="-122"/>
              </a:rPr>
              <a:t> ISM </a:t>
            </a:r>
            <a:r>
              <a:rPr lang="zh-CN" altLang="zh-CN" sz="2400" b="1" dirty="0" smtClean="0">
                <a:latin typeface="+mn-lt"/>
                <a:ea typeface="黑体" pitchFamily="2" charset="-122"/>
              </a:rPr>
              <a:t>频段</a:t>
            </a:r>
            <a:endParaRPr lang="zh-CN" altLang="en-US" sz="2400" b="1" dirty="0">
              <a:latin typeface="+mn-lt"/>
              <a:ea typeface="黑体" pitchFamily="2" charset="-122"/>
            </a:endParaRPr>
          </a:p>
        </p:txBody>
      </p:sp>
    </p:spTree>
    <p:extLst>
      <p:ext uri="{BB962C8B-B14F-4D97-AF65-F5344CB8AC3E}">
        <p14:creationId xmlns:p14="http://schemas.microsoft.com/office/powerpoint/2010/main" val="2174389738"/>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卫星互联网</a:t>
            </a:r>
            <a:endParaRPr kumimoji="1" lang="zh-CN" altLang="en-US"/>
          </a:p>
        </p:txBody>
      </p:sp>
      <p:pic>
        <p:nvPicPr>
          <p:cNvPr id="3" name="图片 2"/>
          <p:cNvPicPr>
            <a:picLocks noChangeAspect="1"/>
          </p:cNvPicPr>
          <p:nvPr/>
        </p:nvPicPr>
        <p:blipFill>
          <a:blip r:embed="rId2"/>
          <a:stretch>
            <a:fillRect/>
          </a:stretch>
        </p:blipFill>
        <p:spPr>
          <a:xfrm>
            <a:off x="776536" y="1124744"/>
            <a:ext cx="8352928" cy="5558494"/>
          </a:xfrm>
          <a:prstGeom prst="rect">
            <a:avLst/>
          </a:prstGeom>
        </p:spPr>
      </p:pic>
    </p:spTree>
    <p:extLst>
      <p:ext uri="{BB962C8B-B14F-4D97-AF65-F5344CB8AC3E}">
        <p14:creationId xmlns:p14="http://schemas.microsoft.com/office/powerpoint/2010/main" val="89846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近年来国际主要的卫星互联网计划</a:t>
            </a:r>
            <a:endParaRPr kumimoji="1" lang="zh-CN" altLang="en-US"/>
          </a:p>
        </p:txBody>
      </p:sp>
      <p:pic>
        <p:nvPicPr>
          <p:cNvPr id="4" name="图片 3"/>
          <p:cNvPicPr>
            <a:picLocks noChangeAspect="1"/>
          </p:cNvPicPr>
          <p:nvPr/>
        </p:nvPicPr>
        <p:blipFill rotWithShape="1">
          <a:blip r:embed="rId2"/>
          <a:srcRect l="6596" t="21741" r="7184" b="13949"/>
          <a:stretch/>
        </p:blipFill>
        <p:spPr>
          <a:xfrm>
            <a:off x="704528" y="1196752"/>
            <a:ext cx="8640960" cy="3996032"/>
          </a:xfrm>
          <a:prstGeom prst="rect">
            <a:avLst/>
          </a:prstGeom>
        </p:spPr>
      </p:pic>
      <p:sp>
        <p:nvSpPr>
          <p:cNvPr id="5" name="文本框 4"/>
          <p:cNvSpPr txBox="1"/>
          <p:nvPr/>
        </p:nvSpPr>
        <p:spPr>
          <a:xfrm>
            <a:off x="992560" y="5301208"/>
            <a:ext cx="7031241" cy="584776"/>
          </a:xfrm>
          <a:prstGeom prst="rect">
            <a:avLst/>
          </a:prstGeom>
          <a:noFill/>
        </p:spPr>
        <p:txBody>
          <a:bodyPr wrap="none" rtlCol="0">
            <a:spAutoFit/>
          </a:bodyPr>
          <a:lstStyle/>
          <a:p>
            <a:r>
              <a:rPr kumimoji="1" lang="zh-CN" altLang="en-US" sz="3200">
                <a:solidFill>
                  <a:srgbClr val="000090"/>
                </a:solidFill>
                <a:latin typeface="0"/>
                <a:cs typeface="0"/>
              </a:rPr>
              <a:t>我国也于近期发射了</a:t>
            </a:r>
            <a:r>
              <a:rPr kumimoji="1" lang="en-US" altLang="zh-CN" sz="3200">
                <a:solidFill>
                  <a:srgbClr val="000090"/>
                </a:solidFill>
                <a:latin typeface="0"/>
                <a:cs typeface="0"/>
              </a:rPr>
              <a:t>5G</a:t>
            </a:r>
            <a:r>
              <a:rPr kumimoji="1" lang="zh-CN" altLang="en-US" sz="3200">
                <a:solidFill>
                  <a:srgbClr val="000090"/>
                </a:solidFill>
                <a:latin typeface="0"/>
                <a:cs typeface="0"/>
              </a:rPr>
              <a:t>低轨通信卫星</a:t>
            </a:r>
            <a:endParaRPr kumimoji="1" lang="zh-CN" altLang="en-US" sz="3200">
              <a:solidFill>
                <a:srgbClr val="000090"/>
              </a:solidFill>
              <a:latin typeface="0"/>
              <a:cs typeface="0"/>
            </a:endParaRPr>
          </a:p>
        </p:txBody>
      </p:sp>
    </p:spTree>
    <p:extLst>
      <p:ext uri="{BB962C8B-B14F-4D97-AF65-F5344CB8AC3E}">
        <p14:creationId xmlns:p14="http://schemas.microsoft.com/office/powerpoint/2010/main" val="3101577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dirty="0" smtClean="0"/>
              <a:t>物理层</a:t>
            </a:r>
            <a:r>
              <a:rPr lang="zh-CN" altLang="en-US" dirty="0"/>
              <a:t>传输媒体</a:t>
            </a:r>
            <a:r>
              <a:rPr lang="zh-CN" altLang="en-US" dirty="0"/>
              <a:t>频谱</a:t>
            </a:r>
            <a:endParaRPr lang="zh-CN" altLang="en-US" dirty="0"/>
          </a:p>
        </p:txBody>
      </p:sp>
      <p:sp>
        <p:nvSpPr>
          <p:cNvPr id="40966" name="Line 6"/>
          <p:cNvSpPr>
            <a:spLocks noChangeShapeType="1"/>
          </p:cNvSpPr>
          <p:nvPr/>
        </p:nvSpPr>
        <p:spPr bwMode="auto">
          <a:xfrm>
            <a:off x="6383561" y="2888146"/>
            <a:ext cx="2545292" cy="838200"/>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67" name="Rectangle 7"/>
          <p:cNvSpPr>
            <a:spLocks noChangeArrowheads="1"/>
          </p:cNvSpPr>
          <p:nvPr/>
        </p:nvSpPr>
        <p:spPr bwMode="auto">
          <a:xfrm>
            <a:off x="8213419" y="3413609"/>
            <a:ext cx="392113" cy="2381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68" name="Line 8"/>
          <p:cNvSpPr>
            <a:spLocks noChangeShapeType="1"/>
          </p:cNvSpPr>
          <p:nvPr/>
        </p:nvSpPr>
        <p:spPr bwMode="auto">
          <a:xfrm flipV="1">
            <a:off x="1305017" y="2888146"/>
            <a:ext cx="1269206" cy="838200"/>
          </a:xfrm>
          <a:prstGeom prst="line">
            <a:avLst/>
          </a:prstGeom>
          <a:noFill/>
          <a:ln w="1905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69" name="Rectangle 9"/>
          <p:cNvSpPr>
            <a:spLocks noChangeArrowheads="1"/>
          </p:cNvSpPr>
          <p:nvPr/>
        </p:nvSpPr>
        <p:spPr bwMode="auto">
          <a:xfrm>
            <a:off x="1196669" y="3413608"/>
            <a:ext cx="350838" cy="2190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70" name="Line 10"/>
          <p:cNvSpPr>
            <a:spLocks noChangeShapeType="1"/>
          </p:cNvSpPr>
          <p:nvPr/>
        </p:nvSpPr>
        <p:spPr bwMode="auto">
          <a:xfrm>
            <a:off x="2572502" y="3707296"/>
            <a:ext cx="0" cy="1752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71" name="Rectangle 11"/>
          <p:cNvSpPr>
            <a:spLocks noChangeArrowheads="1"/>
          </p:cNvSpPr>
          <p:nvPr/>
        </p:nvSpPr>
        <p:spPr bwMode="auto">
          <a:xfrm>
            <a:off x="2443519" y="4461358"/>
            <a:ext cx="347398" cy="56038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72" name="Line 12"/>
          <p:cNvSpPr>
            <a:spLocks noChangeShapeType="1"/>
          </p:cNvSpPr>
          <p:nvPr/>
        </p:nvSpPr>
        <p:spPr bwMode="auto">
          <a:xfrm>
            <a:off x="1944779" y="3710471"/>
            <a:ext cx="0" cy="1752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73" name="Rectangle 13"/>
          <p:cNvSpPr>
            <a:spLocks noChangeArrowheads="1"/>
          </p:cNvSpPr>
          <p:nvPr/>
        </p:nvSpPr>
        <p:spPr bwMode="auto">
          <a:xfrm>
            <a:off x="1851911" y="4480409"/>
            <a:ext cx="214973" cy="56832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74" name="Rectangle 14"/>
          <p:cNvSpPr>
            <a:spLocks noChangeArrowheads="1"/>
          </p:cNvSpPr>
          <p:nvPr/>
        </p:nvSpPr>
        <p:spPr bwMode="auto">
          <a:xfrm>
            <a:off x="1836432" y="3750158"/>
            <a:ext cx="242491" cy="3111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75" name="Line 15"/>
          <p:cNvSpPr>
            <a:spLocks noChangeShapeType="1"/>
          </p:cNvSpPr>
          <p:nvPr/>
        </p:nvSpPr>
        <p:spPr bwMode="auto">
          <a:xfrm>
            <a:off x="3210546" y="3713646"/>
            <a:ext cx="0" cy="1752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76" name="Rectangle 16"/>
          <p:cNvSpPr>
            <a:spLocks noChangeArrowheads="1"/>
          </p:cNvSpPr>
          <p:nvPr/>
        </p:nvSpPr>
        <p:spPr bwMode="auto">
          <a:xfrm>
            <a:off x="2765119" y="4102584"/>
            <a:ext cx="902891" cy="2825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77" name="Line 17"/>
          <p:cNvSpPr>
            <a:spLocks noChangeShapeType="1"/>
          </p:cNvSpPr>
          <p:nvPr/>
        </p:nvSpPr>
        <p:spPr bwMode="auto">
          <a:xfrm>
            <a:off x="3843429" y="3719996"/>
            <a:ext cx="0" cy="1752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78" name="Rectangle 18"/>
          <p:cNvSpPr>
            <a:spLocks noChangeArrowheads="1"/>
          </p:cNvSpPr>
          <p:nvPr/>
        </p:nvSpPr>
        <p:spPr bwMode="auto">
          <a:xfrm>
            <a:off x="3695527" y="4488347"/>
            <a:ext cx="288925" cy="49688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79" name="Line 19"/>
          <p:cNvSpPr>
            <a:spLocks noChangeShapeType="1"/>
          </p:cNvSpPr>
          <p:nvPr/>
        </p:nvSpPr>
        <p:spPr bwMode="auto">
          <a:xfrm>
            <a:off x="5114354" y="3713646"/>
            <a:ext cx="0" cy="1752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80" name="Rectangle 20"/>
          <p:cNvSpPr>
            <a:spLocks noChangeArrowheads="1"/>
          </p:cNvSpPr>
          <p:nvPr/>
        </p:nvSpPr>
        <p:spPr bwMode="auto">
          <a:xfrm>
            <a:off x="5028365" y="4175609"/>
            <a:ext cx="249370" cy="2778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81" name="Line 21"/>
          <p:cNvSpPr>
            <a:spLocks noChangeShapeType="1"/>
          </p:cNvSpPr>
          <p:nvPr/>
        </p:nvSpPr>
        <p:spPr bwMode="auto">
          <a:xfrm>
            <a:off x="1296417" y="2507146"/>
            <a:ext cx="81724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82" name="Line 22"/>
          <p:cNvSpPr>
            <a:spLocks noChangeShapeType="1"/>
          </p:cNvSpPr>
          <p:nvPr/>
        </p:nvSpPr>
        <p:spPr bwMode="auto">
          <a:xfrm>
            <a:off x="1317054" y="2888146"/>
            <a:ext cx="8172450"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83" name="Line 23"/>
          <p:cNvSpPr>
            <a:spLocks noChangeShapeType="1"/>
          </p:cNvSpPr>
          <p:nvPr/>
        </p:nvSpPr>
        <p:spPr bwMode="auto">
          <a:xfrm>
            <a:off x="1292977" y="2507146"/>
            <a:ext cx="0" cy="609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84" name="Line 24"/>
          <p:cNvSpPr>
            <a:spLocks noChangeShapeType="1"/>
          </p:cNvSpPr>
          <p:nvPr/>
        </p:nvSpPr>
        <p:spPr bwMode="auto">
          <a:xfrm>
            <a:off x="3686927" y="2511908"/>
            <a:ext cx="0" cy="376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85" name="Line 25"/>
          <p:cNvSpPr>
            <a:spLocks noChangeShapeType="1"/>
          </p:cNvSpPr>
          <p:nvPr/>
        </p:nvSpPr>
        <p:spPr bwMode="auto">
          <a:xfrm>
            <a:off x="2582821" y="2523022"/>
            <a:ext cx="0" cy="3841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86" name="Line 26"/>
          <p:cNvSpPr>
            <a:spLocks noChangeShapeType="1"/>
          </p:cNvSpPr>
          <p:nvPr/>
        </p:nvSpPr>
        <p:spPr bwMode="auto">
          <a:xfrm>
            <a:off x="5988009" y="2507146"/>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87" name="Line 27"/>
          <p:cNvSpPr>
            <a:spLocks noChangeShapeType="1"/>
          </p:cNvSpPr>
          <p:nvPr/>
        </p:nvSpPr>
        <p:spPr bwMode="auto">
          <a:xfrm>
            <a:off x="8381959" y="2516671"/>
            <a:ext cx="0" cy="3667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88" name="Line 28"/>
          <p:cNvSpPr>
            <a:spLocks noChangeShapeType="1"/>
          </p:cNvSpPr>
          <p:nvPr/>
        </p:nvSpPr>
        <p:spPr bwMode="auto">
          <a:xfrm flipV="1">
            <a:off x="1299857" y="3713646"/>
            <a:ext cx="7637595" cy="47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89" name="Text Box 29"/>
          <p:cNvSpPr txBox="1">
            <a:spLocks noChangeArrowheads="1"/>
          </p:cNvSpPr>
          <p:nvPr/>
        </p:nvSpPr>
        <p:spPr bwMode="auto">
          <a:xfrm>
            <a:off x="2775438" y="2526196"/>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mn-lt"/>
                <a:ea typeface="黑体" pitchFamily="2" charset="-122"/>
              </a:rPr>
              <a:t>无线电</a:t>
            </a:r>
          </a:p>
        </p:txBody>
      </p:sp>
      <p:sp>
        <p:nvSpPr>
          <p:cNvPr id="40990" name="Text Box 30"/>
          <p:cNvSpPr txBox="1">
            <a:spLocks noChangeArrowheads="1"/>
          </p:cNvSpPr>
          <p:nvPr/>
        </p:nvSpPr>
        <p:spPr bwMode="auto">
          <a:xfrm>
            <a:off x="3838269" y="2526196"/>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mn-lt"/>
                <a:ea typeface="黑体" pitchFamily="2" charset="-122"/>
              </a:rPr>
              <a:t>微波</a:t>
            </a:r>
          </a:p>
        </p:txBody>
      </p:sp>
      <p:sp>
        <p:nvSpPr>
          <p:cNvPr id="40991" name="Line 31"/>
          <p:cNvSpPr>
            <a:spLocks noChangeShapeType="1"/>
          </p:cNvSpPr>
          <p:nvPr/>
        </p:nvSpPr>
        <p:spPr bwMode="auto">
          <a:xfrm>
            <a:off x="4828869" y="2507146"/>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92" name="Line 32"/>
          <p:cNvSpPr>
            <a:spLocks noChangeShapeType="1"/>
          </p:cNvSpPr>
          <p:nvPr/>
        </p:nvSpPr>
        <p:spPr bwMode="auto">
          <a:xfrm>
            <a:off x="5881382" y="2507146"/>
            <a:ext cx="0" cy="381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93" name="Text Box 33"/>
          <p:cNvSpPr txBox="1">
            <a:spLocks noChangeArrowheads="1"/>
          </p:cNvSpPr>
          <p:nvPr/>
        </p:nvSpPr>
        <p:spPr bwMode="auto">
          <a:xfrm>
            <a:off x="4966452" y="2526196"/>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mn-lt"/>
                <a:ea typeface="黑体" pitchFamily="2" charset="-122"/>
              </a:rPr>
              <a:t>红外线</a:t>
            </a:r>
          </a:p>
        </p:txBody>
      </p:sp>
      <p:sp>
        <p:nvSpPr>
          <p:cNvPr id="40994" name="Text Box 34"/>
          <p:cNvSpPr txBox="1">
            <a:spLocks noChangeArrowheads="1"/>
          </p:cNvSpPr>
          <p:nvPr/>
        </p:nvSpPr>
        <p:spPr bwMode="auto">
          <a:xfrm>
            <a:off x="5255377" y="3040546"/>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mn-lt"/>
                <a:ea typeface="黑体" pitchFamily="2" charset="-122"/>
              </a:rPr>
              <a:t>可见光</a:t>
            </a:r>
          </a:p>
        </p:txBody>
      </p:sp>
      <p:sp>
        <p:nvSpPr>
          <p:cNvPr id="40995" name="Text Box 35"/>
          <p:cNvSpPr txBox="1">
            <a:spLocks noChangeArrowheads="1"/>
          </p:cNvSpPr>
          <p:nvPr/>
        </p:nvSpPr>
        <p:spPr bwMode="auto">
          <a:xfrm>
            <a:off x="6122152" y="3040546"/>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mn-lt"/>
                <a:ea typeface="黑体" pitchFamily="2" charset="-122"/>
              </a:rPr>
              <a:t>紫外线</a:t>
            </a:r>
          </a:p>
        </p:txBody>
      </p:sp>
      <p:sp>
        <p:nvSpPr>
          <p:cNvPr id="40996" name="Line 36"/>
          <p:cNvSpPr>
            <a:spLocks noChangeShapeType="1"/>
          </p:cNvSpPr>
          <p:nvPr/>
        </p:nvSpPr>
        <p:spPr bwMode="auto">
          <a:xfrm>
            <a:off x="6397319" y="2507146"/>
            <a:ext cx="0" cy="3857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0997" name="Text Box 37"/>
          <p:cNvSpPr txBox="1">
            <a:spLocks noChangeArrowheads="1"/>
          </p:cNvSpPr>
          <p:nvPr/>
        </p:nvSpPr>
        <p:spPr bwMode="auto">
          <a:xfrm>
            <a:off x="6892619" y="2526196"/>
            <a:ext cx="73449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mn-lt"/>
                <a:ea typeface="黑体" pitchFamily="2" charset="-122"/>
              </a:rPr>
              <a:t>X</a:t>
            </a:r>
            <a:r>
              <a:rPr kumimoji="1" lang="zh-CN" altLang="en-US" sz="1600" b="1">
                <a:solidFill>
                  <a:srgbClr val="000099"/>
                </a:solidFill>
                <a:latin typeface="+mn-lt"/>
                <a:ea typeface="黑体" pitchFamily="2" charset="-122"/>
              </a:rPr>
              <a:t>射线</a:t>
            </a:r>
          </a:p>
        </p:txBody>
      </p:sp>
      <p:sp>
        <p:nvSpPr>
          <p:cNvPr id="40998" name="Text Box 38"/>
          <p:cNvSpPr txBox="1">
            <a:spLocks noChangeArrowheads="1"/>
          </p:cNvSpPr>
          <p:nvPr/>
        </p:nvSpPr>
        <p:spPr bwMode="auto">
          <a:xfrm>
            <a:off x="8543619" y="2494446"/>
            <a:ext cx="31290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mn-lt"/>
                <a:ea typeface="黑体" pitchFamily="2" charset="-122"/>
                <a:sym typeface="Symbol" pitchFamily="18" charset="2"/>
              </a:rPr>
              <a:t>γ</a:t>
            </a:r>
          </a:p>
        </p:txBody>
      </p:sp>
      <p:sp>
        <p:nvSpPr>
          <p:cNvPr id="40999" name="Text Box 39"/>
          <p:cNvSpPr txBox="1">
            <a:spLocks noChangeArrowheads="1"/>
          </p:cNvSpPr>
          <p:nvPr/>
        </p:nvSpPr>
        <p:spPr bwMode="auto">
          <a:xfrm>
            <a:off x="8705279" y="2526196"/>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mn-lt"/>
                <a:ea typeface="黑体" pitchFamily="2" charset="-122"/>
              </a:rPr>
              <a:t>射线</a:t>
            </a:r>
          </a:p>
        </p:txBody>
      </p:sp>
      <p:sp>
        <p:nvSpPr>
          <p:cNvPr id="41000" name="Text Box 40"/>
          <p:cNvSpPr txBox="1">
            <a:spLocks noChangeArrowheads="1"/>
          </p:cNvSpPr>
          <p:nvPr/>
        </p:nvSpPr>
        <p:spPr bwMode="auto">
          <a:xfrm>
            <a:off x="1538908" y="3713646"/>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mn-lt"/>
                <a:ea typeface="黑体" pitchFamily="2" charset="-122"/>
              </a:rPr>
              <a:t>双绞线</a:t>
            </a:r>
          </a:p>
        </p:txBody>
      </p:sp>
      <p:sp>
        <p:nvSpPr>
          <p:cNvPr id="41001" name="Line 41"/>
          <p:cNvSpPr>
            <a:spLocks noChangeShapeType="1"/>
          </p:cNvSpPr>
          <p:nvPr/>
        </p:nvSpPr>
        <p:spPr bwMode="auto">
          <a:xfrm>
            <a:off x="1299856" y="4031146"/>
            <a:ext cx="1465263" cy="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02" name="Text Box 42"/>
          <p:cNvSpPr txBox="1">
            <a:spLocks noChangeArrowheads="1"/>
          </p:cNvSpPr>
          <p:nvPr/>
        </p:nvSpPr>
        <p:spPr bwMode="auto">
          <a:xfrm>
            <a:off x="2665371" y="4054958"/>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mn-lt"/>
                <a:ea typeface="黑体" pitchFamily="2" charset="-122"/>
              </a:rPr>
              <a:t>同轴电缆</a:t>
            </a:r>
          </a:p>
        </p:txBody>
      </p:sp>
      <p:sp>
        <p:nvSpPr>
          <p:cNvPr id="41003" name="Line 43"/>
          <p:cNvSpPr>
            <a:spLocks noChangeShapeType="1"/>
          </p:cNvSpPr>
          <p:nvPr/>
        </p:nvSpPr>
        <p:spPr bwMode="auto">
          <a:xfrm>
            <a:off x="1939619" y="4404208"/>
            <a:ext cx="2476500"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04" name="Text Box 44"/>
          <p:cNvSpPr txBox="1">
            <a:spLocks noChangeArrowheads="1"/>
          </p:cNvSpPr>
          <p:nvPr/>
        </p:nvSpPr>
        <p:spPr bwMode="auto">
          <a:xfrm>
            <a:off x="4498669" y="3718408"/>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mn-lt"/>
                <a:ea typeface="黑体" pitchFamily="2" charset="-122"/>
              </a:rPr>
              <a:t>卫星</a:t>
            </a:r>
          </a:p>
        </p:txBody>
      </p:sp>
      <p:sp>
        <p:nvSpPr>
          <p:cNvPr id="41005" name="Line 45"/>
          <p:cNvSpPr>
            <a:spLocks noChangeShapeType="1"/>
          </p:cNvSpPr>
          <p:nvPr/>
        </p:nvSpPr>
        <p:spPr bwMode="auto">
          <a:xfrm>
            <a:off x="4251019" y="4061308"/>
            <a:ext cx="1238250"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06" name="Text Box 46"/>
          <p:cNvSpPr txBox="1">
            <a:spLocks noChangeArrowheads="1"/>
          </p:cNvSpPr>
          <p:nvPr/>
        </p:nvSpPr>
        <p:spPr bwMode="auto">
          <a:xfrm>
            <a:off x="4660330" y="4137508"/>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mn-lt"/>
                <a:ea typeface="黑体" pitchFamily="2" charset="-122"/>
              </a:rPr>
              <a:t>地面微波</a:t>
            </a:r>
          </a:p>
        </p:txBody>
      </p:sp>
      <p:sp>
        <p:nvSpPr>
          <p:cNvPr id="41007" name="Line 47"/>
          <p:cNvSpPr>
            <a:spLocks noChangeShapeType="1"/>
          </p:cNvSpPr>
          <p:nvPr/>
        </p:nvSpPr>
        <p:spPr bwMode="auto">
          <a:xfrm>
            <a:off x="4650011" y="4488346"/>
            <a:ext cx="1018117"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08" name="Text Box 48"/>
          <p:cNvSpPr txBox="1">
            <a:spLocks noChangeArrowheads="1"/>
          </p:cNvSpPr>
          <p:nvPr/>
        </p:nvSpPr>
        <p:spPr bwMode="auto">
          <a:xfrm>
            <a:off x="2187269" y="4520096"/>
            <a:ext cx="800219"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600" b="1">
                <a:solidFill>
                  <a:srgbClr val="000099"/>
                </a:solidFill>
                <a:latin typeface="+mn-lt"/>
                <a:ea typeface="黑体" pitchFamily="2" charset="-122"/>
              </a:rPr>
              <a:t>  </a:t>
            </a:r>
            <a:r>
              <a:rPr kumimoji="1" lang="zh-CN" altLang="en-US" sz="1600" b="1">
                <a:solidFill>
                  <a:srgbClr val="000099"/>
                </a:solidFill>
                <a:latin typeface="+mn-lt"/>
                <a:ea typeface="黑体" pitchFamily="2" charset="-122"/>
              </a:rPr>
              <a:t>调幅</a:t>
            </a:r>
          </a:p>
          <a:p>
            <a:pPr algn="l">
              <a:lnSpc>
                <a:spcPct val="90000"/>
              </a:lnSpc>
            </a:pPr>
            <a:r>
              <a:rPr kumimoji="1" lang="zh-CN" altLang="en-US" sz="1600" b="1">
                <a:solidFill>
                  <a:srgbClr val="000099"/>
                </a:solidFill>
                <a:latin typeface="+mn-lt"/>
                <a:ea typeface="黑体" pitchFamily="2" charset="-122"/>
              </a:rPr>
              <a:t>无线电</a:t>
            </a:r>
          </a:p>
        </p:txBody>
      </p:sp>
      <p:sp>
        <p:nvSpPr>
          <p:cNvPr id="41009" name="Text Box 49"/>
          <p:cNvSpPr txBox="1">
            <a:spLocks noChangeArrowheads="1"/>
          </p:cNvSpPr>
          <p:nvPr/>
        </p:nvSpPr>
        <p:spPr bwMode="auto">
          <a:xfrm>
            <a:off x="3342969" y="4467708"/>
            <a:ext cx="800219"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600" b="1">
                <a:solidFill>
                  <a:srgbClr val="000099"/>
                </a:solidFill>
                <a:latin typeface="+mn-lt"/>
                <a:ea typeface="黑体" pitchFamily="2" charset="-122"/>
              </a:rPr>
              <a:t>  </a:t>
            </a:r>
            <a:r>
              <a:rPr kumimoji="1" lang="zh-CN" altLang="en-US" sz="1600" b="1">
                <a:solidFill>
                  <a:srgbClr val="000099"/>
                </a:solidFill>
                <a:latin typeface="+mn-lt"/>
                <a:ea typeface="黑体" pitchFamily="2" charset="-122"/>
              </a:rPr>
              <a:t>调频</a:t>
            </a:r>
          </a:p>
          <a:p>
            <a:pPr algn="l">
              <a:lnSpc>
                <a:spcPct val="90000"/>
              </a:lnSpc>
            </a:pPr>
            <a:r>
              <a:rPr kumimoji="1" lang="zh-CN" altLang="en-US" sz="1600" b="1">
                <a:solidFill>
                  <a:srgbClr val="000099"/>
                </a:solidFill>
                <a:latin typeface="+mn-lt"/>
                <a:ea typeface="黑体" pitchFamily="2" charset="-122"/>
              </a:rPr>
              <a:t>无线电</a:t>
            </a:r>
          </a:p>
        </p:txBody>
      </p:sp>
      <p:sp>
        <p:nvSpPr>
          <p:cNvPr id="41010" name="Text Box 50"/>
          <p:cNvSpPr txBox="1">
            <a:spLocks noChangeArrowheads="1"/>
          </p:cNvSpPr>
          <p:nvPr/>
        </p:nvSpPr>
        <p:spPr bwMode="auto">
          <a:xfrm>
            <a:off x="1399604" y="4523271"/>
            <a:ext cx="800219"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600" b="1">
                <a:solidFill>
                  <a:srgbClr val="000099"/>
                </a:solidFill>
                <a:latin typeface="+mn-lt"/>
                <a:ea typeface="黑体" pitchFamily="2" charset="-122"/>
              </a:rPr>
              <a:t>  </a:t>
            </a:r>
            <a:r>
              <a:rPr kumimoji="1" lang="zh-CN" altLang="en-US" sz="1600" b="1">
                <a:solidFill>
                  <a:srgbClr val="000099"/>
                </a:solidFill>
                <a:latin typeface="+mn-lt"/>
                <a:ea typeface="黑体" pitchFamily="2" charset="-122"/>
              </a:rPr>
              <a:t>海事</a:t>
            </a:r>
          </a:p>
          <a:p>
            <a:pPr algn="l">
              <a:lnSpc>
                <a:spcPct val="90000"/>
              </a:lnSpc>
            </a:pPr>
            <a:r>
              <a:rPr kumimoji="1" lang="zh-CN" altLang="en-US" sz="1600" b="1">
                <a:solidFill>
                  <a:srgbClr val="000099"/>
                </a:solidFill>
                <a:latin typeface="+mn-lt"/>
                <a:ea typeface="黑体" pitchFamily="2" charset="-122"/>
              </a:rPr>
              <a:t>无线电</a:t>
            </a:r>
          </a:p>
        </p:txBody>
      </p:sp>
      <p:sp>
        <p:nvSpPr>
          <p:cNvPr id="41011" name="Line 51"/>
          <p:cNvSpPr>
            <a:spLocks noChangeShapeType="1"/>
          </p:cNvSpPr>
          <p:nvPr/>
        </p:nvSpPr>
        <p:spPr bwMode="auto">
          <a:xfrm>
            <a:off x="3631894" y="5021746"/>
            <a:ext cx="467783"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12" name="Text Box 52"/>
          <p:cNvSpPr txBox="1">
            <a:spLocks noChangeArrowheads="1"/>
          </p:cNvSpPr>
          <p:nvPr/>
        </p:nvSpPr>
        <p:spPr bwMode="auto">
          <a:xfrm>
            <a:off x="7663085" y="3742221"/>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mn-lt"/>
                <a:ea typeface="黑体" pitchFamily="2" charset="-122"/>
              </a:rPr>
              <a:t>光纤</a:t>
            </a:r>
          </a:p>
        </p:txBody>
      </p:sp>
      <p:sp>
        <p:nvSpPr>
          <p:cNvPr id="41013" name="Line 53"/>
          <p:cNvSpPr>
            <a:spLocks noChangeShapeType="1"/>
          </p:cNvSpPr>
          <p:nvPr/>
        </p:nvSpPr>
        <p:spPr bwMode="auto">
          <a:xfrm>
            <a:off x="7635569" y="4074008"/>
            <a:ext cx="646642"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14" name="Text Box 54"/>
          <p:cNvSpPr txBox="1">
            <a:spLocks noChangeArrowheads="1"/>
          </p:cNvSpPr>
          <p:nvPr/>
        </p:nvSpPr>
        <p:spPr bwMode="auto">
          <a:xfrm>
            <a:off x="3838269" y="5034662"/>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mn-lt"/>
                <a:ea typeface="黑体" pitchFamily="2" charset="-122"/>
              </a:rPr>
              <a:t>电视</a:t>
            </a:r>
          </a:p>
        </p:txBody>
      </p:sp>
      <p:sp>
        <p:nvSpPr>
          <p:cNvPr id="41015" name="Line 55"/>
          <p:cNvSpPr>
            <a:spLocks noChangeShapeType="1"/>
          </p:cNvSpPr>
          <p:nvPr/>
        </p:nvSpPr>
        <p:spPr bwMode="auto">
          <a:xfrm flipV="1">
            <a:off x="5736919" y="2659546"/>
            <a:ext cx="206375" cy="457200"/>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16" name="Line 56"/>
          <p:cNvSpPr>
            <a:spLocks noChangeShapeType="1"/>
          </p:cNvSpPr>
          <p:nvPr/>
        </p:nvSpPr>
        <p:spPr bwMode="auto">
          <a:xfrm flipH="1" flipV="1">
            <a:off x="6204702" y="2659547"/>
            <a:ext cx="89429" cy="454025"/>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17" name="Line 57"/>
          <p:cNvSpPr>
            <a:spLocks noChangeShapeType="1"/>
          </p:cNvSpPr>
          <p:nvPr/>
        </p:nvSpPr>
        <p:spPr bwMode="auto">
          <a:xfrm>
            <a:off x="1444319" y="5097946"/>
            <a:ext cx="742950"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18" name="Line 58"/>
          <p:cNvSpPr>
            <a:spLocks noChangeShapeType="1"/>
          </p:cNvSpPr>
          <p:nvPr/>
        </p:nvSpPr>
        <p:spPr bwMode="auto">
          <a:xfrm>
            <a:off x="2352369" y="5097946"/>
            <a:ext cx="495300"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19" name="Line 59"/>
          <p:cNvSpPr>
            <a:spLocks noChangeShapeType="1"/>
          </p:cNvSpPr>
          <p:nvPr/>
        </p:nvSpPr>
        <p:spPr bwMode="auto">
          <a:xfrm>
            <a:off x="3673169" y="5373216"/>
            <a:ext cx="811742"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20" name="Line 60"/>
          <p:cNvSpPr>
            <a:spLocks noChangeShapeType="1"/>
          </p:cNvSpPr>
          <p:nvPr/>
        </p:nvSpPr>
        <p:spPr bwMode="auto">
          <a:xfrm>
            <a:off x="1294698" y="5471008"/>
            <a:ext cx="764791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21" name="Line 61"/>
          <p:cNvSpPr>
            <a:spLocks noChangeShapeType="1"/>
          </p:cNvSpPr>
          <p:nvPr/>
        </p:nvSpPr>
        <p:spPr bwMode="auto">
          <a:xfrm>
            <a:off x="1306736" y="3718408"/>
            <a:ext cx="0" cy="1752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22" name="Line 62"/>
          <p:cNvSpPr>
            <a:spLocks noChangeShapeType="1"/>
          </p:cNvSpPr>
          <p:nvPr/>
        </p:nvSpPr>
        <p:spPr bwMode="auto">
          <a:xfrm>
            <a:off x="4481471" y="3712058"/>
            <a:ext cx="0" cy="1752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23" name="Line 63"/>
          <p:cNvSpPr>
            <a:spLocks noChangeShapeType="1"/>
          </p:cNvSpPr>
          <p:nvPr/>
        </p:nvSpPr>
        <p:spPr bwMode="auto">
          <a:xfrm>
            <a:off x="5747238" y="3719996"/>
            <a:ext cx="0" cy="1752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24" name="Line 64"/>
          <p:cNvSpPr>
            <a:spLocks noChangeShapeType="1"/>
          </p:cNvSpPr>
          <p:nvPr/>
        </p:nvSpPr>
        <p:spPr bwMode="auto">
          <a:xfrm>
            <a:off x="6380121" y="3716821"/>
            <a:ext cx="0" cy="1752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25" name="Line 65"/>
          <p:cNvSpPr>
            <a:spLocks noChangeShapeType="1"/>
          </p:cNvSpPr>
          <p:nvPr/>
        </p:nvSpPr>
        <p:spPr bwMode="auto">
          <a:xfrm>
            <a:off x="7018164" y="3718408"/>
            <a:ext cx="0" cy="1752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26" name="Line 66"/>
          <p:cNvSpPr>
            <a:spLocks noChangeShapeType="1"/>
          </p:cNvSpPr>
          <p:nvPr/>
        </p:nvSpPr>
        <p:spPr bwMode="auto">
          <a:xfrm>
            <a:off x="7656207" y="3729521"/>
            <a:ext cx="0" cy="1752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27" name="Line 67"/>
          <p:cNvSpPr>
            <a:spLocks noChangeShapeType="1"/>
          </p:cNvSpPr>
          <p:nvPr/>
        </p:nvSpPr>
        <p:spPr bwMode="auto">
          <a:xfrm>
            <a:off x="8289090" y="3721583"/>
            <a:ext cx="0" cy="1752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28" name="Line 68"/>
          <p:cNvSpPr>
            <a:spLocks noChangeShapeType="1"/>
          </p:cNvSpPr>
          <p:nvPr/>
        </p:nvSpPr>
        <p:spPr bwMode="auto">
          <a:xfrm>
            <a:off x="8927133" y="3718408"/>
            <a:ext cx="0" cy="17526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41029" name="Group 69"/>
          <p:cNvGrpSpPr>
            <a:grpSpLocks/>
          </p:cNvGrpSpPr>
          <p:nvPr/>
        </p:nvGrpSpPr>
        <p:grpSpPr bwMode="auto">
          <a:xfrm>
            <a:off x="371170" y="2202346"/>
            <a:ext cx="768747" cy="371475"/>
            <a:chOff x="6" y="352"/>
            <a:chExt cx="447" cy="234"/>
          </a:xfrm>
        </p:grpSpPr>
        <p:sp>
          <p:nvSpPr>
            <p:cNvPr id="41030" name="Text Box 70"/>
            <p:cNvSpPr txBox="1">
              <a:spLocks noChangeArrowheads="1"/>
            </p:cNvSpPr>
            <p:nvPr/>
          </p:nvSpPr>
          <p:spPr bwMode="auto">
            <a:xfrm>
              <a:off x="92" y="353"/>
              <a:ext cx="36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00" b="1">
                  <a:solidFill>
                    <a:srgbClr val="000099"/>
                  </a:solidFill>
                  <a:latin typeface="+mn-lt"/>
                  <a:ea typeface="黑体" pitchFamily="2" charset="-122"/>
                </a:rPr>
                <a:t>(Hz)</a:t>
              </a:r>
            </a:p>
          </p:txBody>
        </p:sp>
        <p:sp>
          <p:nvSpPr>
            <p:cNvPr id="41031" name="Text Box 71"/>
            <p:cNvSpPr txBox="1">
              <a:spLocks noChangeArrowheads="1"/>
            </p:cNvSpPr>
            <p:nvPr/>
          </p:nvSpPr>
          <p:spPr bwMode="auto">
            <a:xfrm>
              <a:off x="6" y="352"/>
              <a:ext cx="15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00" b="1">
                  <a:solidFill>
                    <a:srgbClr val="000099"/>
                  </a:solidFill>
                  <a:latin typeface="+mn-lt"/>
                  <a:ea typeface="黑体" pitchFamily="2" charset="-122"/>
                </a:rPr>
                <a:t>f</a:t>
              </a:r>
            </a:p>
          </p:txBody>
        </p:sp>
      </p:grpSp>
      <p:grpSp>
        <p:nvGrpSpPr>
          <p:cNvPr id="41032" name="Group 72"/>
          <p:cNvGrpSpPr>
            <a:grpSpLocks/>
          </p:cNvGrpSpPr>
          <p:nvPr/>
        </p:nvGrpSpPr>
        <p:grpSpPr bwMode="auto">
          <a:xfrm>
            <a:off x="378049" y="3421547"/>
            <a:ext cx="763587" cy="374650"/>
            <a:chOff x="78" y="1589"/>
            <a:chExt cx="444" cy="236"/>
          </a:xfrm>
        </p:grpSpPr>
        <p:sp>
          <p:nvSpPr>
            <p:cNvPr id="41033" name="Text Box 73"/>
            <p:cNvSpPr txBox="1">
              <a:spLocks noChangeArrowheads="1"/>
            </p:cNvSpPr>
            <p:nvPr/>
          </p:nvSpPr>
          <p:spPr bwMode="auto">
            <a:xfrm>
              <a:off x="124" y="1589"/>
              <a:ext cx="39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00" b="1">
                  <a:solidFill>
                    <a:srgbClr val="000099"/>
                  </a:solidFill>
                  <a:latin typeface="+mn-lt"/>
                  <a:ea typeface="黑体" pitchFamily="2" charset="-122"/>
                </a:rPr>
                <a:t> (Hz)</a:t>
              </a:r>
            </a:p>
          </p:txBody>
        </p:sp>
        <p:sp>
          <p:nvSpPr>
            <p:cNvPr id="41034" name="Text Box 74"/>
            <p:cNvSpPr txBox="1">
              <a:spLocks noChangeArrowheads="1"/>
            </p:cNvSpPr>
            <p:nvPr/>
          </p:nvSpPr>
          <p:spPr bwMode="auto">
            <a:xfrm>
              <a:off x="78" y="1592"/>
              <a:ext cx="15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800" b="1">
                  <a:solidFill>
                    <a:srgbClr val="000099"/>
                  </a:solidFill>
                  <a:latin typeface="+mn-lt"/>
                  <a:ea typeface="黑体" pitchFamily="2" charset="-122"/>
                </a:rPr>
                <a:t>f</a:t>
              </a:r>
            </a:p>
          </p:txBody>
        </p:sp>
      </p:grpSp>
      <p:sp>
        <p:nvSpPr>
          <p:cNvPr id="41035" name="Line 75"/>
          <p:cNvSpPr>
            <a:spLocks noChangeShapeType="1"/>
          </p:cNvSpPr>
          <p:nvPr/>
        </p:nvSpPr>
        <p:spPr bwMode="auto">
          <a:xfrm>
            <a:off x="1526869" y="5471008"/>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36" name="Line 76"/>
          <p:cNvSpPr>
            <a:spLocks noChangeShapeType="1"/>
          </p:cNvSpPr>
          <p:nvPr/>
        </p:nvSpPr>
        <p:spPr bwMode="auto">
          <a:xfrm>
            <a:off x="2145994" y="5480533"/>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37" name="Line 77"/>
          <p:cNvSpPr>
            <a:spLocks noChangeShapeType="1"/>
          </p:cNvSpPr>
          <p:nvPr/>
        </p:nvSpPr>
        <p:spPr bwMode="auto">
          <a:xfrm>
            <a:off x="2770279" y="5485296"/>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38" name="Line 78"/>
          <p:cNvSpPr>
            <a:spLocks noChangeShapeType="1"/>
          </p:cNvSpPr>
          <p:nvPr/>
        </p:nvSpPr>
        <p:spPr bwMode="auto">
          <a:xfrm>
            <a:off x="3415200" y="5480533"/>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39" name="Line 79"/>
          <p:cNvSpPr>
            <a:spLocks noChangeShapeType="1"/>
          </p:cNvSpPr>
          <p:nvPr/>
        </p:nvSpPr>
        <p:spPr bwMode="auto">
          <a:xfrm>
            <a:off x="4029166" y="5480533"/>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40" name="Line 80"/>
          <p:cNvSpPr>
            <a:spLocks noChangeShapeType="1"/>
          </p:cNvSpPr>
          <p:nvPr/>
        </p:nvSpPr>
        <p:spPr bwMode="auto">
          <a:xfrm>
            <a:off x="4674088" y="5480533"/>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41" name="Line 81"/>
          <p:cNvSpPr>
            <a:spLocks noChangeShapeType="1"/>
          </p:cNvSpPr>
          <p:nvPr/>
        </p:nvSpPr>
        <p:spPr bwMode="auto">
          <a:xfrm>
            <a:off x="5313850" y="5480533"/>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42" name="Line 82"/>
          <p:cNvSpPr>
            <a:spLocks noChangeShapeType="1"/>
          </p:cNvSpPr>
          <p:nvPr/>
        </p:nvSpPr>
        <p:spPr bwMode="auto">
          <a:xfrm>
            <a:off x="5938135" y="5480533"/>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43" name="Line 83"/>
          <p:cNvSpPr>
            <a:spLocks noChangeShapeType="1"/>
          </p:cNvSpPr>
          <p:nvPr/>
        </p:nvSpPr>
        <p:spPr bwMode="auto">
          <a:xfrm>
            <a:off x="6588216" y="5485296"/>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44" name="Line 84"/>
          <p:cNvSpPr>
            <a:spLocks noChangeShapeType="1"/>
          </p:cNvSpPr>
          <p:nvPr/>
        </p:nvSpPr>
        <p:spPr bwMode="auto">
          <a:xfrm>
            <a:off x="7222819" y="5475771"/>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45" name="Line 85"/>
          <p:cNvSpPr>
            <a:spLocks noChangeShapeType="1"/>
          </p:cNvSpPr>
          <p:nvPr/>
        </p:nvSpPr>
        <p:spPr bwMode="auto">
          <a:xfrm>
            <a:off x="7867741" y="5485296"/>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46" name="Line 86"/>
          <p:cNvSpPr>
            <a:spLocks noChangeShapeType="1"/>
          </p:cNvSpPr>
          <p:nvPr/>
        </p:nvSpPr>
        <p:spPr bwMode="auto">
          <a:xfrm>
            <a:off x="8507504" y="5475771"/>
            <a:ext cx="0" cy="762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47" name="Text Box 87"/>
          <p:cNvSpPr txBox="1">
            <a:spLocks noChangeArrowheads="1"/>
          </p:cNvSpPr>
          <p:nvPr/>
        </p:nvSpPr>
        <p:spPr bwMode="auto">
          <a:xfrm>
            <a:off x="1597381" y="5480533"/>
            <a:ext cx="43473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mn-lt"/>
                <a:ea typeface="黑体" pitchFamily="2" charset="-122"/>
              </a:rPr>
              <a:t>LF</a:t>
            </a:r>
          </a:p>
        </p:txBody>
      </p:sp>
      <p:sp>
        <p:nvSpPr>
          <p:cNvPr id="41048" name="Text Box 88"/>
          <p:cNvSpPr txBox="1">
            <a:spLocks noChangeArrowheads="1"/>
          </p:cNvSpPr>
          <p:nvPr/>
        </p:nvSpPr>
        <p:spPr bwMode="auto">
          <a:xfrm>
            <a:off x="2231984" y="5480533"/>
            <a:ext cx="4812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mn-lt"/>
                <a:ea typeface="黑体" pitchFamily="2" charset="-122"/>
              </a:rPr>
              <a:t>MF</a:t>
            </a:r>
          </a:p>
        </p:txBody>
      </p:sp>
      <p:sp>
        <p:nvSpPr>
          <p:cNvPr id="41049" name="Text Box 89"/>
          <p:cNvSpPr txBox="1">
            <a:spLocks noChangeArrowheads="1"/>
          </p:cNvSpPr>
          <p:nvPr/>
        </p:nvSpPr>
        <p:spPr bwMode="auto">
          <a:xfrm>
            <a:off x="2866588" y="5480533"/>
            <a:ext cx="45717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mn-lt"/>
                <a:ea typeface="黑体" pitchFamily="2" charset="-122"/>
              </a:rPr>
              <a:t>HF</a:t>
            </a:r>
          </a:p>
        </p:txBody>
      </p:sp>
      <p:sp>
        <p:nvSpPr>
          <p:cNvPr id="41050" name="Text Box 90"/>
          <p:cNvSpPr txBox="1">
            <a:spLocks noChangeArrowheads="1"/>
          </p:cNvSpPr>
          <p:nvPr/>
        </p:nvSpPr>
        <p:spPr bwMode="auto">
          <a:xfrm>
            <a:off x="3428959" y="5480533"/>
            <a:ext cx="5934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mn-lt"/>
                <a:ea typeface="黑体" pitchFamily="2" charset="-122"/>
              </a:rPr>
              <a:t>VHF</a:t>
            </a:r>
          </a:p>
        </p:txBody>
      </p:sp>
      <p:sp>
        <p:nvSpPr>
          <p:cNvPr id="41051" name="Text Box 91"/>
          <p:cNvSpPr txBox="1">
            <a:spLocks noChangeArrowheads="1"/>
          </p:cNvSpPr>
          <p:nvPr/>
        </p:nvSpPr>
        <p:spPr bwMode="auto">
          <a:xfrm>
            <a:off x="4048084" y="5480533"/>
            <a:ext cx="60465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mn-lt"/>
                <a:ea typeface="黑体" pitchFamily="2" charset="-122"/>
              </a:rPr>
              <a:t>UHF</a:t>
            </a:r>
          </a:p>
        </p:txBody>
      </p:sp>
      <p:sp>
        <p:nvSpPr>
          <p:cNvPr id="41052" name="Text Box 92"/>
          <p:cNvSpPr txBox="1">
            <a:spLocks noChangeArrowheads="1"/>
          </p:cNvSpPr>
          <p:nvPr/>
        </p:nvSpPr>
        <p:spPr bwMode="auto">
          <a:xfrm>
            <a:off x="4662051" y="5480533"/>
            <a:ext cx="5934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mn-lt"/>
                <a:ea typeface="黑体" pitchFamily="2" charset="-122"/>
              </a:rPr>
              <a:t>SHF</a:t>
            </a:r>
          </a:p>
        </p:txBody>
      </p:sp>
      <p:sp>
        <p:nvSpPr>
          <p:cNvPr id="41053" name="Text Box 93"/>
          <p:cNvSpPr txBox="1">
            <a:spLocks noChangeArrowheads="1"/>
          </p:cNvSpPr>
          <p:nvPr/>
        </p:nvSpPr>
        <p:spPr bwMode="auto">
          <a:xfrm>
            <a:off x="5312131" y="5480533"/>
            <a:ext cx="59343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mn-lt"/>
                <a:ea typeface="黑体" pitchFamily="2" charset="-122"/>
              </a:rPr>
              <a:t>EHF</a:t>
            </a:r>
          </a:p>
        </p:txBody>
      </p:sp>
      <p:sp>
        <p:nvSpPr>
          <p:cNvPr id="41054" name="Text Box 94"/>
          <p:cNvSpPr txBox="1">
            <a:spLocks noChangeArrowheads="1"/>
          </p:cNvSpPr>
          <p:nvPr/>
        </p:nvSpPr>
        <p:spPr bwMode="auto">
          <a:xfrm>
            <a:off x="5941575" y="5480533"/>
            <a:ext cx="58221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mn-lt"/>
                <a:ea typeface="黑体" pitchFamily="2" charset="-122"/>
              </a:rPr>
              <a:t>THF</a:t>
            </a:r>
          </a:p>
        </p:txBody>
      </p:sp>
      <p:sp>
        <p:nvSpPr>
          <p:cNvPr id="41055" name="Text Box 95"/>
          <p:cNvSpPr txBox="1">
            <a:spLocks noChangeArrowheads="1"/>
          </p:cNvSpPr>
          <p:nvPr/>
        </p:nvSpPr>
        <p:spPr bwMode="auto">
          <a:xfrm>
            <a:off x="536269" y="5402746"/>
            <a:ext cx="59503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a:solidFill>
                  <a:srgbClr val="000099"/>
                </a:solidFill>
                <a:latin typeface="+mn-lt"/>
                <a:ea typeface="黑体" pitchFamily="2" charset="-122"/>
              </a:rPr>
              <a:t>波段</a:t>
            </a:r>
          </a:p>
        </p:txBody>
      </p:sp>
      <p:sp>
        <p:nvSpPr>
          <p:cNvPr id="41056" name="Text Box 96"/>
          <p:cNvSpPr txBox="1">
            <a:spLocks noChangeArrowheads="1"/>
          </p:cNvSpPr>
          <p:nvPr/>
        </p:nvSpPr>
        <p:spPr bwMode="auto">
          <a:xfrm>
            <a:off x="1079723" y="3392971"/>
            <a:ext cx="833638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4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5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6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7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8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9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10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11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12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13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14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15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16</a:t>
            </a:r>
            <a:endParaRPr kumimoji="1" lang="en-US" altLang="zh-CN" sz="1600" b="1">
              <a:solidFill>
                <a:srgbClr val="000099"/>
              </a:solidFill>
              <a:latin typeface="+mn-lt"/>
              <a:ea typeface="黑体" pitchFamily="2" charset="-122"/>
            </a:endParaRPr>
          </a:p>
        </p:txBody>
      </p:sp>
      <p:sp>
        <p:nvSpPr>
          <p:cNvPr id="41057" name="Text Box 97"/>
          <p:cNvSpPr txBox="1">
            <a:spLocks noChangeArrowheads="1"/>
          </p:cNvSpPr>
          <p:nvPr/>
        </p:nvSpPr>
        <p:spPr bwMode="auto">
          <a:xfrm>
            <a:off x="1114119" y="2170596"/>
            <a:ext cx="84192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0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2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4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6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8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10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12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14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16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18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20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22       </a:t>
            </a:r>
            <a:r>
              <a:rPr kumimoji="1" lang="en-US" altLang="zh-CN" sz="1600" b="1">
                <a:solidFill>
                  <a:srgbClr val="000099"/>
                </a:solidFill>
                <a:latin typeface="+mn-lt"/>
                <a:ea typeface="黑体" pitchFamily="2" charset="-122"/>
              </a:rPr>
              <a:t>10</a:t>
            </a:r>
            <a:r>
              <a:rPr kumimoji="1" lang="en-US" altLang="zh-CN" sz="1600" b="1" baseline="30000">
                <a:solidFill>
                  <a:srgbClr val="000099"/>
                </a:solidFill>
                <a:latin typeface="+mn-lt"/>
                <a:ea typeface="黑体" pitchFamily="2" charset="-122"/>
              </a:rPr>
              <a:t>24</a:t>
            </a:r>
            <a:endParaRPr kumimoji="1" lang="en-US" altLang="zh-CN" sz="1600" b="1">
              <a:solidFill>
                <a:srgbClr val="000099"/>
              </a:solidFill>
              <a:latin typeface="+mn-lt"/>
              <a:ea typeface="黑体" pitchFamily="2" charset="-122"/>
            </a:endParaRPr>
          </a:p>
        </p:txBody>
      </p:sp>
      <p:sp>
        <p:nvSpPr>
          <p:cNvPr id="41058" name="Line 98"/>
          <p:cNvSpPr>
            <a:spLocks noChangeShapeType="1"/>
          </p:cNvSpPr>
          <p:nvPr/>
        </p:nvSpPr>
        <p:spPr bwMode="auto">
          <a:xfrm flipV="1">
            <a:off x="4278536" y="5018572"/>
            <a:ext cx="386954" cy="3175"/>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59" name="Rectangle 99"/>
          <p:cNvSpPr>
            <a:spLocks noChangeArrowheads="1"/>
          </p:cNvSpPr>
          <p:nvPr/>
        </p:nvSpPr>
        <p:spPr bwMode="auto">
          <a:xfrm>
            <a:off x="4416119" y="4488346"/>
            <a:ext cx="91150" cy="44291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41060" name="Text Box 100"/>
          <p:cNvSpPr txBox="1">
            <a:spLocks noChangeArrowheads="1"/>
          </p:cNvSpPr>
          <p:nvPr/>
        </p:nvSpPr>
        <p:spPr bwMode="auto">
          <a:xfrm>
            <a:off x="4080760" y="4483583"/>
            <a:ext cx="862737"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600" b="1">
                <a:solidFill>
                  <a:srgbClr val="000099"/>
                </a:solidFill>
                <a:latin typeface="+mn-lt"/>
                <a:ea typeface="黑体" pitchFamily="2" charset="-122"/>
              </a:rPr>
              <a:t>  </a:t>
            </a:r>
            <a:r>
              <a:rPr kumimoji="1" lang="zh-CN" altLang="en-US" sz="1600" b="1">
                <a:solidFill>
                  <a:srgbClr val="000099"/>
                </a:solidFill>
                <a:latin typeface="+mn-lt"/>
                <a:ea typeface="黑体" pitchFamily="2" charset="-122"/>
              </a:rPr>
              <a:t>移动</a:t>
            </a:r>
          </a:p>
          <a:p>
            <a:pPr algn="l">
              <a:lnSpc>
                <a:spcPct val="90000"/>
              </a:lnSpc>
            </a:pPr>
            <a:r>
              <a:rPr kumimoji="1" lang="zh-CN" altLang="en-US" sz="1600" b="1">
                <a:solidFill>
                  <a:srgbClr val="000099"/>
                </a:solidFill>
                <a:latin typeface="+mn-lt"/>
                <a:ea typeface="黑体" pitchFamily="2" charset="-122"/>
              </a:rPr>
              <a:t>无线电 </a:t>
            </a:r>
          </a:p>
        </p:txBody>
      </p:sp>
      <p:sp>
        <p:nvSpPr>
          <p:cNvPr id="41061" name="Rectangle 101"/>
          <p:cNvSpPr>
            <a:spLocks noChangeArrowheads="1"/>
          </p:cNvSpPr>
          <p:nvPr/>
        </p:nvSpPr>
        <p:spPr bwMode="auto">
          <a:xfrm>
            <a:off x="793887" y="1304132"/>
            <a:ext cx="8442458" cy="540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r>
              <a:rPr lang="zh-CN" altLang="en-US" sz="3200" b="1" dirty="0">
                <a:solidFill>
                  <a:srgbClr val="000099"/>
                </a:solidFill>
                <a:latin typeface="+mn-lt"/>
                <a:ea typeface="黑体" pitchFamily="2" charset="-122"/>
              </a:rPr>
              <a:t>通信</a:t>
            </a:r>
            <a:r>
              <a:rPr lang="zh-CN" altLang="en-US" sz="3200" b="1" dirty="0">
                <a:solidFill>
                  <a:srgbClr val="000099"/>
                </a:solidFill>
                <a:latin typeface="+mn-lt"/>
                <a:ea typeface="黑体" pitchFamily="2" charset="-122"/>
              </a:rPr>
              <a:t>领域</a:t>
            </a:r>
            <a:r>
              <a:rPr lang="zh-CN" altLang="en-US" sz="3200" b="1" dirty="0">
                <a:solidFill>
                  <a:srgbClr val="000099"/>
                </a:solidFill>
                <a:latin typeface="+mn-lt"/>
                <a:ea typeface="黑体" pitchFamily="2" charset="-122"/>
              </a:rPr>
              <a:t>常</a:t>
            </a:r>
            <a:r>
              <a:rPr lang="zh-CN" altLang="en-US" sz="3200" b="1" dirty="0">
                <a:solidFill>
                  <a:srgbClr val="000099"/>
                </a:solidFill>
                <a:latin typeface="+mn-lt"/>
                <a:ea typeface="黑体" pitchFamily="2" charset="-122"/>
              </a:rPr>
              <a:t>用的电磁波</a:t>
            </a:r>
            <a:r>
              <a:rPr lang="zh-CN" altLang="en-US" sz="3200" b="1" dirty="0" smtClean="0">
                <a:solidFill>
                  <a:srgbClr val="000099"/>
                </a:solidFill>
                <a:latin typeface="+mn-lt"/>
                <a:ea typeface="黑体" pitchFamily="2" charset="-122"/>
              </a:rPr>
              <a:t>频谱：</a:t>
            </a:r>
            <a:endParaRPr lang="zh-CN" altLang="en-US" sz="3200" b="1" dirty="0">
              <a:solidFill>
                <a:srgbClr val="000099"/>
              </a:solidFill>
              <a:latin typeface="+mn-lt"/>
              <a:ea typeface="黑体" pitchFamily="2" charset="-122"/>
            </a:endParaRPr>
          </a:p>
        </p:txBody>
      </p:sp>
      <p:sp>
        <p:nvSpPr>
          <p:cNvPr id="99" name="Line 98"/>
          <p:cNvSpPr>
            <a:spLocks noChangeShapeType="1"/>
          </p:cNvSpPr>
          <p:nvPr/>
        </p:nvSpPr>
        <p:spPr bwMode="auto">
          <a:xfrm flipV="1">
            <a:off x="4448944" y="5373216"/>
            <a:ext cx="432048"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00" name="Text Box 100"/>
          <p:cNvSpPr txBox="1">
            <a:spLocks noChangeArrowheads="1"/>
          </p:cNvSpPr>
          <p:nvPr/>
        </p:nvSpPr>
        <p:spPr bwMode="auto">
          <a:xfrm>
            <a:off x="4304928" y="5055180"/>
            <a:ext cx="729887" cy="318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600" b="1">
                <a:solidFill>
                  <a:srgbClr val="000099"/>
                </a:solidFill>
                <a:latin typeface="+mn-lt"/>
                <a:ea typeface="黑体" pitchFamily="2" charset="-122"/>
              </a:rPr>
              <a:t>  WiFi</a:t>
            </a:r>
            <a:r>
              <a:rPr kumimoji="1" lang="zh-CN" altLang="en-US" sz="1600" b="1">
                <a:solidFill>
                  <a:srgbClr val="000099"/>
                </a:solidFill>
                <a:latin typeface="+mn-lt"/>
                <a:ea typeface="黑体" pitchFamily="2" charset="-122"/>
              </a:rPr>
              <a:t> </a:t>
            </a:r>
          </a:p>
        </p:txBody>
      </p:sp>
    </p:spTree>
    <p:extLst>
      <p:ext uri="{BB962C8B-B14F-4D97-AF65-F5344CB8AC3E}">
        <p14:creationId xmlns:p14="http://schemas.microsoft.com/office/powerpoint/2010/main" val="181963870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algn="ctr"/>
            <a:r>
              <a:rPr lang="zh-CN" altLang="en-US" dirty="0" smtClean="0"/>
              <a:t>物理层的主要任务</a:t>
            </a:r>
            <a:endParaRPr lang="zh-CN" altLang="en-US" dirty="0"/>
          </a:p>
        </p:txBody>
      </p:sp>
      <p:sp>
        <p:nvSpPr>
          <p:cNvPr id="26627" name="Rectangle 3"/>
          <p:cNvSpPr>
            <a:spLocks noGrp="1" noChangeArrowheads="1"/>
          </p:cNvSpPr>
          <p:nvPr>
            <p:ph idx="1"/>
          </p:nvPr>
        </p:nvSpPr>
        <p:spPr>
          <a:xfrm>
            <a:off x="495300" y="1988840"/>
            <a:ext cx="9066212" cy="4142085"/>
          </a:xfrm>
        </p:spPr>
        <p:txBody>
          <a:bodyPr/>
          <a:lstStyle/>
          <a:p>
            <a:r>
              <a:rPr lang="zh-CN" altLang="en-US" sz="2800" dirty="0">
                <a:solidFill>
                  <a:srgbClr val="FF0000"/>
                </a:solidFill>
              </a:rPr>
              <a:t>机械特性 </a:t>
            </a:r>
            <a:r>
              <a:rPr lang="zh-CN" altLang="en-US" sz="2800" dirty="0" smtClean="0">
                <a:solidFill>
                  <a:srgbClr val="FF0000"/>
                </a:solidFill>
              </a:rPr>
              <a:t>：</a:t>
            </a:r>
            <a:r>
              <a:rPr lang="zh-CN" altLang="en-US" sz="2800" dirty="0" smtClean="0"/>
              <a:t>指明</a:t>
            </a:r>
            <a:r>
              <a:rPr lang="zh-CN" altLang="en-US" sz="2800" dirty="0"/>
              <a:t>接口所用接线器的形状和尺寸、引线数目和排列、固定和锁定装置</a:t>
            </a:r>
            <a:r>
              <a:rPr lang="zh-CN" altLang="en-US" sz="2800" dirty="0" smtClean="0"/>
              <a:t>等。</a:t>
            </a:r>
            <a:endParaRPr lang="zh-CN" altLang="en-US" sz="2800" dirty="0"/>
          </a:p>
          <a:p>
            <a:r>
              <a:rPr lang="zh-CN" altLang="en-US" sz="2800" dirty="0">
                <a:solidFill>
                  <a:srgbClr val="FF0000"/>
                </a:solidFill>
              </a:rPr>
              <a:t>电气</a:t>
            </a:r>
            <a:r>
              <a:rPr lang="zh-CN" altLang="en-US" sz="2800" dirty="0" smtClean="0">
                <a:solidFill>
                  <a:srgbClr val="FF0000"/>
                </a:solidFill>
              </a:rPr>
              <a:t>特性：</a:t>
            </a:r>
            <a:r>
              <a:rPr lang="zh-CN" altLang="en-US" sz="2800" dirty="0" smtClean="0"/>
              <a:t>指明</a:t>
            </a:r>
            <a:r>
              <a:rPr lang="zh-CN" altLang="en-US" sz="2800" dirty="0"/>
              <a:t>在接口电缆的各条线上出现的电压的范围。</a:t>
            </a:r>
          </a:p>
          <a:p>
            <a:r>
              <a:rPr lang="zh-CN" altLang="en-US" sz="2800" dirty="0">
                <a:solidFill>
                  <a:srgbClr val="FF0000"/>
                </a:solidFill>
              </a:rPr>
              <a:t>功能</a:t>
            </a:r>
            <a:r>
              <a:rPr lang="zh-CN" altLang="en-US" sz="2800" dirty="0" smtClean="0">
                <a:solidFill>
                  <a:srgbClr val="FF0000"/>
                </a:solidFill>
              </a:rPr>
              <a:t>特性：</a:t>
            </a:r>
            <a:r>
              <a:rPr lang="zh-CN" altLang="en-US" sz="2800" dirty="0" smtClean="0"/>
              <a:t>指明</a:t>
            </a:r>
            <a:r>
              <a:rPr lang="zh-CN" altLang="en-US" sz="2800" dirty="0"/>
              <a:t>某条线上出现的某一电平的电压表示何种意义。</a:t>
            </a:r>
          </a:p>
          <a:p>
            <a:r>
              <a:rPr lang="zh-CN" altLang="en-US" sz="2800" dirty="0">
                <a:solidFill>
                  <a:srgbClr val="FF0000"/>
                </a:solidFill>
              </a:rPr>
              <a:t>过程特性 </a:t>
            </a:r>
            <a:r>
              <a:rPr lang="zh-CN" altLang="en-US" sz="2800" dirty="0" smtClean="0">
                <a:solidFill>
                  <a:srgbClr val="FF0000"/>
                </a:solidFill>
              </a:rPr>
              <a:t>：</a:t>
            </a:r>
            <a:r>
              <a:rPr lang="zh-CN" altLang="en-US" sz="2800" dirty="0" smtClean="0"/>
              <a:t>指明</a:t>
            </a:r>
            <a:r>
              <a:rPr lang="zh-CN" altLang="en-US" sz="2800" dirty="0"/>
              <a:t>对于不同功能的各种可能事件的出现顺序。 </a:t>
            </a:r>
          </a:p>
        </p:txBody>
      </p:sp>
      <p:sp>
        <p:nvSpPr>
          <p:cNvPr id="3" name="矩形 2"/>
          <p:cNvSpPr/>
          <p:nvPr/>
        </p:nvSpPr>
        <p:spPr bwMode="auto">
          <a:xfrm>
            <a:off x="488504" y="1196752"/>
            <a:ext cx="9073008" cy="648072"/>
          </a:xfrm>
          <a:prstGeom prst="rect">
            <a:avLst/>
          </a:prstGeom>
          <a:solidFill>
            <a:srgbClr val="FFFF0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a:r>
              <a:rPr lang="zh-CN" altLang="en-US" sz="3200" b="1" dirty="0" smtClean="0">
                <a:latin typeface="+mn-lt"/>
                <a:ea typeface="黑体" pitchFamily="2" charset="-122"/>
              </a:rPr>
              <a:t>主要任务：确定</a:t>
            </a:r>
            <a:r>
              <a:rPr lang="zh-CN" altLang="en-US" sz="3200" b="1" dirty="0">
                <a:latin typeface="+mn-lt"/>
                <a:ea typeface="黑体" pitchFamily="2" charset="-122"/>
              </a:rPr>
              <a:t>与传输媒体的接口的一些</a:t>
            </a:r>
            <a:r>
              <a:rPr lang="zh-CN" altLang="en-US" sz="3200" b="1" dirty="0" smtClean="0">
                <a:latin typeface="+mn-lt"/>
                <a:ea typeface="黑体" pitchFamily="2" charset="-122"/>
              </a:rPr>
              <a:t>特性。</a:t>
            </a:r>
            <a:endParaRPr kumimoji="0" lang="zh-CN" altLang="en-US" sz="3200" b="1" i="0" u="none" strike="noStrike" cap="none" normalizeH="0" baseline="0" dirty="0" smtClean="0">
              <a:ln>
                <a:noFill/>
              </a:ln>
              <a:solidFill>
                <a:schemeClr val="tx1"/>
              </a:solidFill>
              <a:effectLst/>
              <a:latin typeface="+mn-lt"/>
              <a:ea typeface="黑体" pitchFamily="2" charset="-122"/>
            </a:endParaRPr>
          </a:p>
        </p:txBody>
      </p:sp>
    </p:spTree>
    <p:extLst>
      <p:ext uri="{BB962C8B-B14F-4D97-AF65-F5344CB8AC3E}">
        <p14:creationId xmlns:p14="http://schemas.microsoft.com/office/powerpoint/2010/main" val="263683980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dirty="0"/>
              <a:t>2.4 </a:t>
            </a:r>
            <a:r>
              <a:rPr lang="en-US" altLang="zh-CN" dirty="0" smtClean="0"/>
              <a:t> </a:t>
            </a:r>
            <a:r>
              <a:rPr lang="zh-CN" altLang="zh-CN" dirty="0" smtClean="0"/>
              <a:t>信道</a:t>
            </a:r>
            <a:r>
              <a:rPr lang="zh-CN" altLang="zh-CN" dirty="0"/>
              <a:t>复用技术</a:t>
            </a:r>
            <a:endParaRPr lang="zh-CN" altLang="en-US" dirty="0"/>
          </a:p>
        </p:txBody>
      </p:sp>
      <p:sp>
        <p:nvSpPr>
          <p:cNvPr id="26627" name="Rectangle 3"/>
          <p:cNvSpPr>
            <a:spLocks noGrp="1" noChangeArrowheads="1"/>
          </p:cNvSpPr>
          <p:nvPr>
            <p:ph idx="1"/>
          </p:nvPr>
        </p:nvSpPr>
        <p:spPr/>
        <p:txBody>
          <a:bodyPr/>
          <a:lstStyle/>
          <a:p>
            <a:r>
              <a:rPr lang="en-US" altLang="zh-CN" dirty="0"/>
              <a:t>2.4.1 </a:t>
            </a:r>
            <a:r>
              <a:rPr lang="en-US" altLang="zh-CN" dirty="0" smtClean="0"/>
              <a:t> </a:t>
            </a:r>
            <a:r>
              <a:rPr lang="zh-CN" altLang="zh-CN" dirty="0" smtClean="0"/>
              <a:t>频分复用</a:t>
            </a:r>
            <a:r>
              <a:rPr lang="zh-CN" altLang="zh-CN" dirty="0"/>
              <a:t>、时分复用和统计时分复用</a:t>
            </a:r>
          </a:p>
          <a:p>
            <a:r>
              <a:rPr lang="en-US" altLang="zh-CN" dirty="0" smtClean="0"/>
              <a:t>2.4.2  </a:t>
            </a:r>
            <a:r>
              <a:rPr lang="zh-CN" altLang="zh-CN" dirty="0" smtClean="0"/>
              <a:t>波分复用</a:t>
            </a:r>
            <a:endParaRPr lang="zh-CN" altLang="zh-CN" dirty="0"/>
          </a:p>
          <a:p>
            <a:r>
              <a:rPr lang="en-US" altLang="zh-CN" dirty="0"/>
              <a:t>2.4.3 </a:t>
            </a:r>
            <a:r>
              <a:rPr lang="en-US" altLang="zh-CN" dirty="0" smtClean="0"/>
              <a:t> </a:t>
            </a:r>
            <a:r>
              <a:rPr lang="zh-CN" altLang="zh-CN" dirty="0" smtClean="0"/>
              <a:t>码分复用</a:t>
            </a:r>
            <a:endParaRPr lang="zh-CN" altLang="zh-CN" dirty="0"/>
          </a:p>
        </p:txBody>
      </p:sp>
    </p:spTree>
    <p:extLst>
      <p:ext uri="{BB962C8B-B14F-4D97-AF65-F5344CB8AC3E}">
        <p14:creationId xmlns:p14="http://schemas.microsoft.com/office/powerpoint/2010/main" val="342307976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p:txBody>
          <a:bodyPr/>
          <a:lstStyle/>
          <a:p>
            <a:r>
              <a:rPr lang="en-US" altLang="zh-CN" sz="3200" dirty="0" smtClean="0"/>
              <a:t>2.4.1  </a:t>
            </a:r>
            <a:r>
              <a:rPr lang="zh-CN" altLang="en-US" sz="3200" dirty="0"/>
              <a:t>频分复用、时分复用和统计时分复用</a:t>
            </a:r>
            <a:r>
              <a:rPr lang="zh-CN" altLang="en-US" sz="4000" dirty="0"/>
              <a:t> </a:t>
            </a:r>
          </a:p>
        </p:txBody>
      </p:sp>
      <p:grpSp>
        <p:nvGrpSpPr>
          <p:cNvPr id="5" name="组合 4"/>
          <p:cNvGrpSpPr/>
          <p:nvPr/>
        </p:nvGrpSpPr>
        <p:grpSpPr>
          <a:xfrm>
            <a:off x="1442906" y="2279193"/>
            <a:ext cx="7099300" cy="1912278"/>
            <a:chOff x="1442906" y="2204864"/>
            <a:chExt cx="7099300" cy="1912278"/>
          </a:xfrm>
        </p:grpSpPr>
        <p:sp>
          <p:nvSpPr>
            <p:cNvPr id="123943" name="Line 39"/>
            <p:cNvSpPr>
              <a:spLocks noChangeShapeType="1"/>
            </p:cNvSpPr>
            <p:nvPr/>
          </p:nvSpPr>
          <p:spPr bwMode="auto">
            <a:xfrm>
              <a:off x="1840178" y="2546177"/>
              <a:ext cx="638214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123944" name="Line 40"/>
            <p:cNvSpPr>
              <a:spLocks noChangeShapeType="1"/>
            </p:cNvSpPr>
            <p:nvPr/>
          </p:nvSpPr>
          <p:spPr bwMode="auto">
            <a:xfrm>
              <a:off x="1840178" y="3039889"/>
              <a:ext cx="638214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123945" name="Line 41"/>
            <p:cNvSpPr>
              <a:spLocks noChangeShapeType="1"/>
            </p:cNvSpPr>
            <p:nvPr/>
          </p:nvSpPr>
          <p:spPr bwMode="auto">
            <a:xfrm>
              <a:off x="1840178" y="3533602"/>
              <a:ext cx="638214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123946" name="Oval 42"/>
            <p:cNvSpPr>
              <a:spLocks noChangeArrowheads="1"/>
            </p:cNvSpPr>
            <p:nvPr/>
          </p:nvSpPr>
          <p:spPr bwMode="auto">
            <a:xfrm>
              <a:off x="1442906" y="2357265"/>
              <a:ext cx="397271"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b="1">
                  <a:latin typeface="+mn-lt"/>
                  <a:ea typeface="黑体" pitchFamily="2" charset="-122"/>
                </a:rPr>
                <a:t>A</a:t>
              </a:r>
              <a:r>
                <a:rPr lang="en-US" altLang="zh-CN" sz="1600" b="1" baseline="-25000">
                  <a:latin typeface="+mn-lt"/>
                  <a:ea typeface="黑体" pitchFamily="2" charset="-122"/>
                </a:rPr>
                <a:t>1</a:t>
              </a:r>
            </a:p>
          </p:txBody>
        </p:sp>
        <p:sp>
          <p:nvSpPr>
            <p:cNvPr id="123947" name="Oval 43"/>
            <p:cNvSpPr>
              <a:spLocks noChangeArrowheads="1"/>
            </p:cNvSpPr>
            <p:nvPr/>
          </p:nvSpPr>
          <p:spPr bwMode="auto">
            <a:xfrm>
              <a:off x="8144934" y="2357265"/>
              <a:ext cx="397272"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b="1">
                  <a:latin typeface="+mn-lt"/>
                  <a:ea typeface="黑体" pitchFamily="2" charset="-122"/>
                </a:rPr>
                <a:t>A</a:t>
              </a:r>
              <a:r>
                <a:rPr lang="en-US" altLang="zh-CN" sz="1600" b="1" baseline="-25000">
                  <a:latin typeface="+mn-lt"/>
                  <a:ea typeface="黑体" pitchFamily="2" charset="-122"/>
                </a:rPr>
                <a:t>2</a:t>
              </a:r>
            </a:p>
          </p:txBody>
        </p:sp>
        <p:sp>
          <p:nvSpPr>
            <p:cNvPr id="123948" name="Oval 44"/>
            <p:cNvSpPr>
              <a:spLocks noChangeArrowheads="1"/>
            </p:cNvSpPr>
            <p:nvPr/>
          </p:nvSpPr>
          <p:spPr bwMode="auto">
            <a:xfrm>
              <a:off x="1442906" y="2850978"/>
              <a:ext cx="397271"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b="1">
                  <a:latin typeface="+mn-lt"/>
                  <a:ea typeface="黑体" pitchFamily="2" charset="-122"/>
                </a:rPr>
                <a:t>B</a:t>
              </a:r>
              <a:r>
                <a:rPr lang="en-US" altLang="zh-CN" sz="1600" b="1" baseline="-25000">
                  <a:latin typeface="+mn-lt"/>
                  <a:ea typeface="黑体" pitchFamily="2" charset="-122"/>
                </a:rPr>
                <a:t>1</a:t>
              </a:r>
            </a:p>
          </p:txBody>
        </p:sp>
        <p:sp>
          <p:nvSpPr>
            <p:cNvPr id="123949" name="Oval 45"/>
            <p:cNvSpPr>
              <a:spLocks noChangeArrowheads="1"/>
            </p:cNvSpPr>
            <p:nvPr/>
          </p:nvSpPr>
          <p:spPr bwMode="auto">
            <a:xfrm>
              <a:off x="8144934" y="2850978"/>
              <a:ext cx="397272"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b="1">
                  <a:latin typeface="+mn-lt"/>
                  <a:ea typeface="黑体" pitchFamily="2" charset="-122"/>
                </a:rPr>
                <a:t>B</a:t>
              </a:r>
              <a:r>
                <a:rPr lang="en-US" altLang="zh-CN" sz="1600" b="1" baseline="-25000">
                  <a:latin typeface="+mn-lt"/>
                  <a:ea typeface="黑体" pitchFamily="2" charset="-122"/>
                </a:rPr>
                <a:t>2</a:t>
              </a:r>
            </a:p>
          </p:txBody>
        </p:sp>
        <p:sp>
          <p:nvSpPr>
            <p:cNvPr id="123950" name="Oval 46"/>
            <p:cNvSpPr>
              <a:spLocks noChangeArrowheads="1"/>
            </p:cNvSpPr>
            <p:nvPr/>
          </p:nvSpPr>
          <p:spPr bwMode="auto">
            <a:xfrm>
              <a:off x="1442906" y="3344690"/>
              <a:ext cx="397271"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b="1">
                  <a:latin typeface="+mn-lt"/>
                  <a:ea typeface="黑体" pitchFamily="2" charset="-122"/>
                </a:rPr>
                <a:t>C</a:t>
              </a:r>
              <a:r>
                <a:rPr lang="en-US" altLang="zh-CN" sz="1600" b="1" baseline="-25000">
                  <a:latin typeface="+mn-lt"/>
                  <a:ea typeface="黑体" pitchFamily="2" charset="-122"/>
                </a:rPr>
                <a:t>1</a:t>
              </a:r>
            </a:p>
          </p:txBody>
        </p:sp>
        <p:sp>
          <p:nvSpPr>
            <p:cNvPr id="123951" name="Oval 47"/>
            <p:cNvSpPr>
              <a:spLocks noChangeArrowheads="1"/>
            </p:cNvSpPr>
            <p:nvPr/>
          </p:nvSpPr>
          <p:spPr bwMode="auto">
            <a:xfrm>
              <a:off x="8144934" y="3344690"/>
              <a:ext cx="397272"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b="1">
                  <a:latin typeface="+mn-lt"/>
                  <a:ea typeface="黑体" pitchFamily="2" charset="-122"/>
                </a:rPr>
                <a:t>C</a:t>
              </a:r>
              <a:r>
                <a:rPr lang="en-US" altLang="zh-CN" sz="1600" b="1" baseline="-25000">
                  <a:latin typeface="+mn-lt"/>
                  <a:ea typeface="黑体" pitchFamily="2" charset="-122"/>
                </a:rPr>
                <a:t>2</a:t>
              </a:r>
            </a:p>
          </p:txBody>
        </p:sp>
        <p:sp>
          <p:nvSpPr>
            <p:cNvPr id="123964" name="Text Box 60"/>
            <p:cNvSpPr txBox="1">
              <a:spLocks noChangeArrowheads="1"/>
            </p:cNvSpPr>
            <p:nvPr/>
          </p:nvSpPr>
          <p:spPr bwMode="auto">
            <a:xfrm>
              <a:off x="4017434" y="3717032"/>
              <a:ext cx="23743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dirty="0">
                  <a:latin typeface="+mn-lt"/>
                  <a:ea typeface="黑体" pitchFamily="2" charset="-122"/>
                </a:rPr>
                <a:t>(a) </a:t>
              </a:r>
              <a:r>
                <a:rPr lang="zh-CN" altLang="en-US" sz="2000" b="1" dirty="0">
                  <a:latin typeface="+mn-lt"/>
                  <a:ea typeface="黑体" pitchFamily="2" charset="-122"/>
                </a:rPr>
                <a:t>使用单独的信道</a:t>
              </a:r>
            </a:p>
          </p:txBody>
        </p:sp>
        <p:sp>
          <p:nvSpPr>
            <p:cNvPr id="123968" name="Line 64"/>
            <p:cNvSpPr>
              <a:spLocks noChangeShapeType="1"/>
            </p:cNvSpPr>
            <p:nvPr/>
          </p:nvSpPr>
          <p:spPr bwMode="auto">
            <a:xfrm>
              <a:off x="3676915" y="2431877"/>
              <a:ext cx="239051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123969" name="Line 65"/>
            <p:cNvSpPr>
              <a:spLocks noChangeShapeType="1"/>
            </p:cNvSpPr>
            <p:nvPr/>
          </p:nvSpPr>
          <p:spPr bwMode="auto">
            <a:xfrm>
              <a:off x="3676915" y="2912889"/>
              <a:ext cx="239051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123970" name="Line 66"/>
            <p:cNvSpPr>
              <a:spLocks noChangeShapeType="1"/>
            </p:cNvSpPr>
            <p:nvPr/>
          </p:nvSpPr>
          <p:spPr bwMode="auto">
            <a:xfrm>
              <a:off x="3676915" y="3417714"/>
              <a:ext cx="2390510"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123982" name="AutoShape 78"/>
            <p:cNvSpPr>
              <a:spLocks noChangeArrowheads="1"/>
            </p:cNvSpPr>
            <p:nvPr/>
          </p:nvSpPr>
          <p:spPr bwMode="auto">
            <a:xfrm>
              <a:off x="4793060" y="3192289"/>
              <a:ext cx="178858" cy="171450"/>
            </a:xfrm>
            <a:prstGeom prst="star5">
              <a:avLst/>
            </a:prstGeom>
            <a:solidFill>
              <a:srgbClr val="FFFF00"/>
            </a:solidFill>
            <a:ln w="9525">
              <a:solidFill>
                <a:srgbClr val="000099"/>
              </a:solidFill>
              <a:miter lim="800000"/>
              <a:headEnd/>
              <a:tailEnd/>
            </a:ln>
            <a:effectLst/>
          </p:spPr>
          <p:txBody>
            <a:bodyPr wrap="none" anchor="ctr"/>
            <a:lstStyle/>
            <a:p>
              <a:endParaRPr lang="zh-CN" altLang="en-US" b="1">
                <a:latin typeface="+mn-lt"/>
                <a:ea typeface="黑体" pitchFamily="2" charset="-122"/>
              </a:endParaRPr>
            </a:p>
          </p:txBody>
        </p:sp>
        <p:sp>
          <p:nvSpPr>
            <p:cNvPr id="123984" name="Oval 80"/>
            <p:cNvSpPr>
              <a:spLocks noChangeArrowheads="1"/>
            </p:cNvSpPr>
            <p:nvPr/>
          </p:nvSpPr>
          <p:spPr bwMode="auto">
            <a:xfrm>
              <a:off x="1921008" y="2357264"/>
              <a:ext cx="159940" cy="152400"/>
            </a:xfrm>
            <a:prstGeom prst="ellipse">
              <a:avLst/>
            </a:prstGeom>
            <a:solidFill>
              <a:schemeClr val="accent6"/>
            </a:solidFill>
            <a:ln w="9525">
              <a:solidFill>
                <a:srgbClr val="000099"/>
              </a:solidFill>
              <a:round/>
              <a:headEnd/>
              <a:tailEnd/>
            </a:ln>
            <a:effectLst/>
          </p:spPr>
          <p:txBody>
            <a:bodyPr wrap="none" anchor="ctr"/>
            <a:lstStyle/>
            <a:p>
              <a:endParaRPr lang="zh-CN" altLang="en-US" b="1">
                <a:latin typeface="+mn-lt"/>
                <a:ea typeface="黑体" pitchFamily="2" charset="-122"/>
              </a:endParaRPr>
            </a:p>
          </p:txBody>
        </p:sp>
        <p:sp>
          <p:nvSpPr>
            <p:cNvPr id="123985" name="Oval 81"/>
            <p:cNvSpPr>
              <a:spLocks noChangeArrowheads="1"/>
            </p:cNvSpPr>
            <p:nvPr/>
          </p:nvSpPr>
          <p:spPr bwMode="auto">
            <a:xfrm>
              <a:off x="4801658" y="2204864"/>
              <a:ext cx="159941" cy="152400"/>
            </a:xfrm>
            <a:prstGeom prst="ellipse">
              <a:avLst/>
            </a:prstGeom>
            <a:solidFill>
              <a:schemeClr val="accent6"/>
            </a:solidFill>
            <a:ln w="9525">
              <a:solidFill>
                <a:srgbClr val="000099"/>
              </a:solidFill>
              <a:round/>
              <a:headEnd/>
              <a:tailEnd/>
            </a:ln>
            <a:effectLst/>
          </p:spPr>
          <p:txBody>
            <a:bodyPr wrap="none" anchor="ctr"/>
            <a:lstStyle/>
            <a:p>
              <a:endParaRPr lang="zh-CN" altLang="en-US" b="1">
                <a:latin typeface="+mn-lt"/>
                <a:ea typeface="黑体" pitchFamily="2" charset="-122"/>
              </a:endParaRPr>
            </a:p>
          </p:txBody>
        </p:sp>
        <p:sp>
          <p:nvSpPr>
            <p:cNvPr id="123986" name="Oval 82"/>
            <p:cNvSpPr>
              <a:spLocks noChangeArrowheads="1"/>
            </p:cNvSpPr>
            <p:nvPr/>
          </p:nvSpPr>
          <p:spPr bwMode="auto">
            <a:xfrm>
              <a:off x="7904163" y="2357264"/>
              <a:ext cx="159941" cy="152400"/>
            </a:xfrm>
            <a:prstGeom prst="ellipse">
              <a:avLst/>
            </a:prstGeom>
            <a:solidFill>
              <a:schemeClr val="accent6"/>
            </a:solidFill>
            <a:ln w="9525">
              <a:solidFill>
                <a:srgbClr val="000099"/>
              </a:solidFill>
              <a:round/>
              <a:headEnd/>
              <a:tailEnd/>
            </a:ln>
            <a:effectLst/>
          </p:spPr>
          <p:txBody>
            <a:bodyPr wrap="none" anchor="ctr"/>
            <a:lstStyle/>
            <a:p>
              <a:endParaRPr lang="zh-CN" altLang="en-US" b="1">
                <a:latin typeface="+mn-lt"/>
                <a:ea typeface="黑体" pitchFamily="2" charset="-122"/>
              </a:endParaRPr>
            </a:p>
          </p:txBody>
        </p:sp>
        <p:sp>
          <p:nvSpPr>
            <p:cNvPr id="123987" name="Rectangle 83"/>
            <p:cNvSpPr>
              <a:spLocks noChangeArrowheads="1"/>
            </p:cNvSpPr>
            <p:nvPr/>
          </p:nvSpPr>
          <p:spPr bwMode="auto">
            <a:xfrm>
              <a:off x="7904163" y="2887489"/>
              <a:ext cx="127265" cy="122238"/>
            </a:xfrm>
            <a:prstGeom prst="rect">
              <a:avLst/>
            </a:prstGeom>
            <a:solidFill>
              <a:srgbClr val="0000CC"/>
            </a:solidFill>
            <a:ln w="9525">
              <a:solidFill>
                <a:srgbClr val="000099"/>
              </a:solidFill>
              <a:miter lim="800000"/>
              <a:headEnd/>
              <a:tailEnd/>
            </a:ln>
            <a:effectLst/>
          </p:spPr>
          <p:txBody>
            <a:bodyPr wrap="none" anchor="ctr"/>
            <a:lstStyle/>
            <a:p>
              <a:endParaRPr lang="zh-CN" altLang="en-US" b="1">
                <a:latin typeface="+mn-lt"/>
                <a:ea typeface="黑体" pitchFamily="2" charset="-122"/>
              </a:endParaRPr>
            </a:p>
          </p:txBody>
        </p:sp>
        <p:sp>
          <p:nvSpPr>
            <p:cNvPr id="123988" name="Rectangle 84"/>
            <p:cNvSpPr>
              <a:spLocks noChangeArrowheads="1"/>
            </p:cNvSpPr>
            <p:nvPr/>
          </p:nvSpPr>
          <p:spPr bwMode="auto">
            <a:xfrm>
              <a:off x="1921008" y="2887489"/>
              <a:ext cx="128984" cy="122238"/>
            </a:xfrm>
            <a:prstGeom prst="rect">
              <a:avLst/>
            </a:prstGeom>
            <a:solidFill>
              <a:srgbClr val="0000CC"/>
            </a:solidFill>
            <a:ln w="9525">
              <a:solidFill>
                <a:srgbClr val="000099"/>
              </a:solidFill>
              <a:miter lim="800000"/>
              <a:headEnd/>
              <a:tailEnd/>
            </a:ln>
            <a:effectLst/>
          </p:spPr>
          <p:txBody>
            <a:bodyPr wrap="none" anchor="ctr"/>
            <a:lstStyle/>
            <a:p>
              <a:endParaRPr lang="zh-CN" altLang="en-US" b="1">
                <a:latin typeface="+mn-lt"/>
                <a:ea typeface="黑体" pitchFamily="2" charset="-122"/>
              </a:endParaRPr>
            </a:p>
          </p:txBody>
        </p:sp>
        <p:sp>
          <p:nvSpPr>
            <p:cNvPr id="123989" name="Rectangle 85"/>
            <p:cNvSpPr>
              <a:spLocks noChangeArrowheads="1"/>
            </p:cNvSpPr>
            <p:nvPr/>
          </p:nvSpPr>
          <p:spPr bwMode="auto">
            <a:xfrm>
              <a:off x="4817137" y="2736678"/>
              <a:ext cx="128984" cy="122237"/>
            </a:xfrm>
            <a:prstGeom prst="rect">
              <a:avLst/>
            </a:prstGeom>
            <a:solidFill>
              <a:srgbClr val="0000CC"/>
            </a:solidFill>
            <a:ln w="9525">
              <a:solidFill>
                <a:srgbClr val="000099"/>
              </a:solidFill>
              <a:miter lim="800000"/>
              <a:headEnd/>
              <a:tailEnd/>
            </a:ln>
            <a:effectLst/>
          </p:spPr>
          <p:txBody>
            <a:bodyPr wrap="none" anchor="ctr"/>
            <a:lstStyle/>
            <a:p>
              <a:endParaRPr lang="zh-CN" altLang="en-US" b="1">
                <a:latin typeface="+mn-lt"/>
                <a:ea typeface="黑体" pitchFamily="2" charset="-122"/>
              </a:endParaRPr>
            </a:p>
          </p:txBody>
        </p:sp>
        <p:sp>
          <p:nvSpPr>
            <p:cNvPr id="123990" name="AutoShape 86"/>
            <p:cNvSpPr>
              <a:spLocks noChangeArrowheads="1"/>
            </p:cNvSpPr>
            <p:nvPr/>
          </p:nvSpPr>
          <p:spPr bwMode="auto">
            <a:xfrm>
              <a:off x="7905328" y="3309765"/>
              <a:ext cx="178858" cy="169863"/>
            </a:xfrm>
            <a:prstGeom prst="star5">
              <a:avLst/>
            </a:prstGeom>
            <a:solidFill>
              <a:srgbClr val="FFFF00"/>
            </a:solidFill>
            <a:ln w="9525">
              <a:solidFill>
                <a:srgbClr val="000099"/>
              </a:solidFill>
              <a:miter lim="800000"/>
              <a:headEnd/>
              <a:tailEnd/>
            </a:ln>
            <a:effectLst/>
          </p:spPr>
          <p:txBody>
            <a:bodyPr wrap="none" anchor="ctr"/>
            <a:lstStyle/>
            <a:p>
              <a:endParaRPr lang="zh-CN" altLang="en-US" b="1">
                <a:latin typeface="+mn-lt"/>
                <a:ea typeface="黑体" pitchFamily="2" charset="-122"/>
              </a:endParaRPr>
            </a:p>
          </p:txBody>
        </p:sp>
        <p:sp>
          <p:nvSpPr>
            <p:cNvPr id="123991" name="AutoShape 87"/>
            <p:cNvSpPr>
              <a:spLocks noChangeArrowheads="1"/>
            </p:cNvSpPr>
            <p:nvPr/>
          </p:nvSpPr>
          <p:spPr bwMode="auto">
            <a:xfrm>
              <a:off x="1895211" y="3324052"/>
              <a:ext cx="178858" cy="171450"/>
            </a:xfrm>
            <a:prstGeom prst="star5">
              <a:avLst/>
            </a:prstGeom>
            <a:solidFill>
              <a:srgbClr val="FFFF00"/>
            </a:solidFill>
            <a:ln w="9525">
              <a:solidFill>
                <a:srgbClr val="000099"/>
              </a:solidFill>
              <a:miter lim="800000"/>
              <a:headEnd/>
              <a:tailEnd/>
            </a:ln>
            <a:effectLst/>
          </p:spPr>
          <p:txBody>
            <a:bodyPr wrap="none" anchor="ctr"/>
            <a:lstStyle/>
            <a:p>
              <a:endParaRPr lang="zh-CN" altLang="en-US" b="1">
                <a:latin typeface="+mn-lt"/>
                <a:ea typeface="黑体" pitchFamily="2" charset="-122"/>
              </a:endParaRPr>
            </a:p>
          </p:txBody>
        </p:sp>
      </p:grpSp>
      <p:grpSp>
        <p:nvGrpSpPr>
          <p:cNvPr id="4" name="组合 3"/>
          <p:cNvGrpSpPr/>
          <p:nvPr/>
        </p:nvGrpSpPr>
        <p:grpSpPr>
          <a:xfrm>
            <a:off x="1442906" y="4335487"/>
            <a:ext cx="7099300" cy="1480230"/>
            <a:chOff x="1442906" y="4221088"/>
            <a:chExt cx="7099300" cy="1480230"/>
          </a:xfrm>
        </p:grpSpPr>
        <p:sp>
          <p:nvSpPr>
            <p:cNvPr id="123996" name="Text Box 92"/>
            <p:cNvSpPr txBox="1">
              <a:spLocks noChangeArrowheads="1"/>
            </p:cNvSpPr>
            <p:nvPr/>
          </p:nvSpPr>
          <p:spPr bwMode="auto">
            <a:xfrm>
              <a:off x="4518274" y="4421112"/>
              <a:ext cx="3193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b="1">
                  <a:latin typeface="+mn-lt"/>
                  <a:ea typeface="黑体" pitchFamily="2" charset="-122"/>
                </a:rPr>
                <a:t>+</a:t>
              </a:r>
            </a:p>
          </p:txBody>
        </p:sp>
        <p:sp>
          <p:nvSpPr>
            <p:cNvPr id="123997" name="Text Box 93"/>
            <p:cNvSpPr txBox="1">
              <a:spLocks noChangeArrowheads="1"/>
            </p:cNvSpPr>
            <p:nvPr/>
          </p:nvSpPr>
          <p:spPr bwMode="auto">
            <a:xfrm>
              <a:off x="4158456" y="4429049"/>
              <a:ext cx="165272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en-US" altLang="zh-CN" sz="1600" b="1" dirty="0" smtClean="0">
                  <a:latin typeface="+mn-lt"/>
                  <a:ea typeface="黑体" pitchFamily="2" charset="-122"/>
                </a:rPr>
                <a:t>(                     </a:t>
              </a:r>
              <a:r>
                <a:rPr lang="en-US" altLang="zh-CN" sz="1600" b="1" dirty="0">
                  <a:latin typeface="+mn-lt"/>
                  <a:ea typeface="黑体" pitchFamily="2" charset="-122"/>
                </a:rPr>
                <a:t>)</a:t>
              </a:r>
            </a:p>
          </p:txBody>
        </p:sp>
        <p:sp>
          <p:nvSpPr>
            <p:cNvPr id="123941" name="Text Box 37"/>
            <p:cNvSpPr txBox="1">
              <a:spLocks noChangeArrowheads="1"/>
            </p:cNvSpPr>
            <p:nvPr/>
          </p:nvSpPr>
          <p:spPr bwMode="auto">
            <a:xfrm>
              <a:off x="4925864" y="4421112"/>
              <a:ext cx="3193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800" b="1" dirty="0">
                  <a:latin typeface="+mn-lt"/>
                  <a:ea typeface="黑体" pitchFamily="2" charset="-122"/>
                </a:rPr>
                <a:t>+</a:t>
              </a:r>
            </a:p>
          </p:txBody>
        </p:sp>
        <p:sp>
          <p:nvSpPr>
            <p:cNvPr id="123942" name="Line 38"/>
            <p:cNvSpPr>
              <a:spLocks noChangeShapeType="1"/>
            </p:cNvSpPr>
            <p:nvPr/>
          </p:nvSpPr>
          <p:spPr bwMode="auto">
            <a:xfrm>
              <a:off x="1840178" y="4903712"/>
              <a:ext cx="638214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123952" name="Line 48"/>
            <p:cNvSpPr>
              <a:spLocks noChangeShapeType="1"/>
            </p:cNvSpPr>
            <p:nvPr/>
          </p:nvSpPr>
          <p:spPr bwMode="auto">
            <a:xfrm>
              <a:off x="2717271" y="4903712"/>
              <a:ext cx="470879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123953" name="Line 49"/>
            <p:cNvSpPr>
              <a:spLocks noChangeShapeType="1"/>
            </p:cNvSpPr>
            <p:nvPr/>
          </p:nvSpPr>
          <p:spPr bwMode="auto">
            <a:xfrm>
              <a:off x="7426061" y="4979912"/>
              <a:ext cx="877094" cy="379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123954" name="Line 50"/>
            <p:cNvSpPr>
              <a:spLocks noChangeShapeType="1"/>
            </p:cNvSpPr>
            <p:nvPr/>
          </p:nvSpPr>
          <p:spPr bwMode="auto">
            <a:xfrm flipH="1">
              <a:off x="7426061" y="4448099"/>
              <a:ext cx="877094" cy="381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123955" name="Line 51"/>
            <p:cNvSpPr>
              <a:spLocks noChangeShapeType="1"/>
            </p:cNvSpPr>
            <p:nvPr/>
          </p:nvSpPr>
          <p:spPr bwMode="auto">
            <a:xfrm flipV="1">
              <a:off x="1759347" y="4979912"/>
              <a:ext cx="878813" cy="379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123956" name="Line 52"/>
            <p:cNvSpPr>
              <a:spLocks noChangeShapeType="1"/>
            </p:cNvSpPr>
            <p:nvPr/>
          </p:nvSpPr>
          <p:spPr bwMode="auto">
            <a:xfrm>
              <a:off x="1759347" y="4448099"/>
              <a:ext cx="878813" cy="381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123957" name="Oval 53"/>
            <p:cNvSpPr>
              <a:spLocks noChangeArrowheads="1"/>
            </p:cNvSpPr>
            <p:nvPr/>
          </p:nvSpPr>
          <p:spPr bwMode="auto">
            <a:xfrm>
              <a:off x="1442906" y="4221088"/>
              <a:ext cx="397271"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b="1">
                  <a:latin typeface="+mn-lt"/>
                  <a:ea typeface="黑体" pitchFamily="2" charset="-122"/>
                </a:rPr>
                <a:t>A</a:t>
              </a:r>
              <a:r>
                <a:rPr lang="en-US" altLang="zh-CN" sz="1600" b="1" baseline="-25000">
                  <a:latin typeface="+mn-lt"/>
                  <a:ea typeface="黑体" pitchFamily="2" charset="-122"/>
                </a:rPr>
                <a:t>1</a:t>
              </a:r>
            </a:p>
          </p:txBody>
        </p:sp>
        <p:sp>
          <p:nvSpPr>
            <p:cNvPr id="123958" name="Oval 54"/>
            <p:cNvSpPr>
              <a:spLocks noChangeArrowheads="1"/>
            </p:cNvSpPr>
            <p:nvPr/>
          </p:nvSpPr>
          <p:spPr bwMode="auto">
            <a:xfrm>
              <a:off x="8144934" y="4221088"/>
              <a:ext cx="397272"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b="1">
                  <a:latin typeface="+mn-lt"/>
                  <a:ea typeface="黑体" pitchFamily="2" charset="-122"/>
                </a:rPr>
                <a:t>A</a:t>
              </a:r>
              <a:r>
                <a:rPr lang="en-US" altLang="zh-CN" sz="1600" b="1" baseline="-25000">
                  <a:latin typeface="+mn-lt"/>
                  <a:ea typeface="黑体" pitchFamily="2" charset="-122"/>
                </a:rPr>
                <a:t>2</a:t>
              </a:r>
            </a:p>
          </p:txBody>
        </p:sp>
        <p:sp>
          <p:nvSpPr>
            <p:cNvPr id="123959" name="Oval 55"/>
            <p:cNvSpPr>
              <a:spLocks noChangeArrowheads="1"/>
            </p:cNvSpPr>
            <p:nvPr/>
          </p:nvSpPr>
          <p:spPr bwMode="auto">
            <a:xfrm>
              <a:off x="1442906" y="4703688"/>
              <a:ext cx="397271"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b="1">
                  <a:latin typeface="+mn-lt"/>
                  <a:ea typeface="黑体" pitchFamily="2" charset="-122"/>
                </a:rPr>
                <a:t>B</a:t>
              </a:r>
              <a:r>
                <a:rPr lang="en-US" altLang="zh-CN" sz="1600" b="1" baseline="-25000">
                  <a:latin typeface="+mn-lt"/>
                  <a:ea typeface="黑体" pitchFamily="2" charset="-122"/>
                </a:rPr>
                <a:t>1</a:t>
              </a:r>
            </a:p>
          </p:txBody>
        </p:sp>
        <p:sp>
          <p:nvSpPr>
            <p:cNvPr id="123960" name="Oval 56"/>
            <p:cNvSpPr>
              <a:spLocks noChangeArrowheads="1"/>
            </p:cNvSpPr>
            <p:nvPr/>
          </p:nvSpPr>
          <p:spPr bwMode="auto">
            <a:xfrm>
              <a:off x="8144934" y="4703688"/>
              <a:ext cx="397272"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b="1">
                  <a:latin typeface="+mn-lt"/>
                  <a:ea typeface="黑体" pitchFamily="2" charset="-122"/>
                </a:rPr>
                <a:t>B</a:t>
              </a:r>
              <a:r>
                <a:rPr lang="en-US" altLang="zh-CN" sz="1600" b="1" baseline="-25000">
                  <a:latin typeface="+mn-lt"/>
                  <a:ea typeface="黑体" pitchFamily="2" charset="-122"/>
                </a:rPr>
                <a:t>2</a:t>
              </a:r>
            </a:p>
          </p:txBody>
        </p:sp>
        <p:sp>
          <p:nvSpPr>
            <p:cNvPr id="123961" name="Oval 57"/>
            <p:cNvSpPr>
              <a:spLocks noChangeArrowheads="1"/>
            </p:cNvSpPr>
            <p:nvPr/>
          </p:nvSpPr>
          <p:spPr bwMode="auto">
            <a:xfrm>
              <a:off x="1442906" y="5208513"/>
              <a:ext cx="397271"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b="1">
                  <a:latin typeface="+mn-lt"/>
                  <a:ea typeface="黑体" pitchFamily="2" charset="-122"/>
                </a:rPr>
                <a:t>C</a:t>
              </a:r>
              <a:r>
                <a:rPr lang="en-US" altLang="zh-CN" sz="1600" b="1" baseline="-25000">
                  <a:latin typeface="+mn-lt"/>
                  <a:ea typeface="黑体" pitchFamily="2" charset="-122"/>
                </a:rPr>
                <a:t>1</a:t>
              </a:r>
            </a:p>
          </p:txBody>
        </p:sp>
        <p:sp>
          <p:nvSpPr>
            <p:cNvPr id="123962" name="Oval 58"/>
            <p:cNvSpPr>
              <a:spLocks noChangeArrowheads="1"/>
            </p:cNvSpPr>
            <p:nvPr/>
          </p:nvSpPr>
          <p:spPr bwMode="auto">
            <a:xfrm>
              <a:off x="8144934" y="5208513"/>
              <a:ext cx="397272" cy="377825"/>
            </a:xfrm>
            <a:prstGeom prst="ellipse">
              <a:avLst/>
            </a:prstGeom>
            <a:solidFill>
              <a:schemeClr val="bg1"/>
            </a:solidFill>
            <a:ln w="9525">
              <a:solidFill>
                <a:schemeClr val="tx1"/>
              </a:solidFill>
              <a:round/>
              <a:headEnd/>
              <a:tailEnd/>
            </a:ln>
            <a:effectLst>
              <a:outerShdw dist="35921" dir="2700000" algn="ctr" rotWithShape="0">
                <a:schemeClr val="bg2"/>
              </a:outerShdw>
            </a:effectLst>
          </p:spPr>
          <p:txBody>
            <a:bodyPr wrap="none" anchor="ctr"/>
            <a:lstStyle/>
            <a:p>
              <a:r>
                <a:rPr lang="en-US" altLang="zh-CN" sz="1600" b="1">
                  <a:latin typeface="+mn-lt"/>
                  <a:ea typeface="黑体" pitchFamily="2" charset="-122"/>
                </a:rPr>
                <a:t>C</a:t>
              </a:r>
              <a:r>
                <a:rPr lang="en-US" altLang="zh-CN" sz="1600" b="1" baseline="-25000">
                  <a:latin typeface="+mn-lt"/>
                  <a:ea typeface="黑体" pitchFamily="2" charset="-122"/>
                </a:rPr>
                <a:t>2</a:t>
              </a:r>
            </a:p>
          </p:txBody>
        </p:sp>
        <p:sp>
          <p:nvSpPr>
            <p:cNvPr id="123963" name="Text Box 59"/>
            <p:cNvSpPr txBox="1">
              <a:spLocks noChangeArrowheads="1"/>
            </p:cNvSpPr>
            <p:nvPr/>
          </p:nvSpPr>
          <p:spPr bwMode="auto">
            <a:xfrm>
              <a:off x="4328716" y="4929112"/>
              <a:ext cx="111440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dirty="0">
                  <a:solidFill>
                    <a:srgbClr val="C00000"/>
                  </a:solidFill>
                  <a:latin typeface="+mn-lt"/>
                  <a:ea typeface="黑体" pitchFamily="2" charset="-122"/>
                </a:rPr>
                <a:t>共享信道</a:t>
              </a:r>
            </a:p>
          </p:txBody>
        </p:sp>
        <p:sp>
          <p:nvSpPr>
            <p:cNvPr id="123965" name="Text Box 61"/>
            <p:cNvSpPr txBox="1">
              <a:spLocks noChangeArrowheads="1"/>
            </p:cNvSpPr>
            <p:nvPr/>
          </p:nvSpPr>
          <p:spPr bwMode="auto">
            <a:xfrm>
              <a:off x="4016896" y="5301208"/>
              <a:ext cx="21307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2000" b="1" dirty="0">
                  <a:latin typeface="+mn-lt"/>
                  <a:ea typeface="黑体" pitchFamily="2" charset="-122"/>
                </a:rPr>
                <a:t>(b) </a:t>
              </a:r>
              <a:r>
                <a:rPr lang="zh-CN" altLang="en-US" sz="2000" b="1" dirty="0">
                  <a:latin typeface="+mn-lt"/>
                  <a:ea typeface="黑体" pitchFamily="2" charset="-122"/>
                </a:rPr>
                <a:t>使用共享信道</a:t>
              </a:r>
            </a:p>
          </p:txBody>
        </p:sp>
        <p:sp>
          <p:nvSpPr>
            <p:cNvPr id="123966" name="Oval 62"/>
            <p:cNvSpPr>
              <a:spLocks noChangeArrowheads="1"/>
            </p:cNvSpPr>
            <p:nvPr/>
          </p:nvSpPr>
          <p:spPr bwMode="auto">
            <a:xfrm>
              <a:off x="2431785" y="4702100"/>
              <a:ext cx="717154" cy="379413"/>
            </a:xfrm>
            <a:prstGeom prst="ellipse">
              <a:avLst/>
            </a:prstGeom>
            <a:solidFill>
              <a:srgbClr val="EAEAEA"/>
            </a:solidFill>
            <a:ln w="9525">
              <a:solidFill>
                <a:schemeClr val="tx1"/>
              </a:solidFill>
              <a:round/>
              <a:headEnd/>
              <a:tailEnd/>
            </a:ln>
            <a:effectLst>
              <a:outerShdw dist="35921" dir="2700000" algn="ctr" rotWithShape="0">
                <a:schemeClr val="bg2"/>
              </a:outerShdw>
            </a:effectLst>
          </p:spPr>
          <p:txBody>
            <a:bodyPr wrap="none" anchor="ctr"/>
            <a:lstStyle/>
            <a:p>
              <a:r>
                <a:rPr lang="zh-CN" altLang="en-US" sz="1600" b="1">
                  <a:latin typeface="+mn-lt"/>
                  <a:ea typeface="黑体" pitchFamily="2" charset="-122"/>
                </a:rPr>
                <a:t>复用</a:t>
              </a:r>
            </a:p>
          </p:txBody>
        </p:sp>
        <p:sp>
          <p:nvSpPr>
            <p:cNvPr id="123967" name="Oval 63"/>
            <p:cNvSpPr>
              <a:spLocks noChangeArrowheads="1"/>
            </p:cNvSpPr>
            <p:nvPr/>
          </p:nvSpPr>
          <p:spPr bwMode="auto">
            <a:xfrm>
              <a:off x="7047706" y="4716387"/>
              <a:ext cx="717154" cy="379412"/>
            </a:xfrm>
            <a:prstGeom prst="ellipse">
              <a:avLst/>
            </a:prstGeom>
            <a:solidFill>
              <a:srgbClr val="EAEAEA"/>
            </a:solidFill>
            <a:ln w="9525">
              <a:solidFill>
                <a:schemeClr val="tx1"/>
              </a:solidFill>
              <a:round/>
              <a:headEnd/>
              <a:tailEnd/>
            </a:ln>
            <a:effectLst>
              <a:outerShdw dist="35921" dir="2700000" algn="ctr" rotWithShape="0">
                <a:schemeClr val="bg2"/>
              </a:outerShdw>
            </a:effectLst>
          </p:spPr>
          <p:txBody>
            <a:bodyPr wrap="none" anchor="ctr"/>
            <a:lstStyle/>
            <a:p>
              <a:r>
                <a:rPr lang="zh-CN" altLang="en-US" sz="1600" b="1">
                  <a:latin typeface="+mn-lt"/>
                  <a:ea typeface="黑体" pitchFamily="2" charset="-122"/>
                </a:rPr>
                <a:t>分用</a:t>
              </a:r>
            </a:p>
          </p:txBody>
        </p:sp>
        <p:sp>
          <p:nvSpPr>
            <p:cNvPr id="123971" name="Line 67"/>
            <p:cNvSpPr>
              <a:spLocks noChangeShapeType="1"/>
            </p:cNvSpPr>
            <p:nvPr/>
          </p:nvSpPr>
          <p:spPr bwMode="auto">
            <a:xfrm>
              <a:off x="3676915" y="4776712"/>
              <a:ext cx="2390510" cy="0"/>
            </a:xfrm>
            <a:prstGeom prst="line">
              <a:avLst/>
            </a:prstGeom>
            <a:noFill/>
            <a:ln w="2857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123972" name="Line 68"/>
            <p:cNvSpPr>
              <a:spLocks noChangeShapeType="1"/>
            </p:cNvSpPr>
            <p:nvPr/>
          </p:nvSpPr>
          <p:spPr bwMode="auto">
            <a:xfrm>
              <a:off x="1910689" y="4859262"/>
              <a:ext cx="39899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123973" name="Line 69"/>
            <p:cNvSpPr>
              <a:spLocks noChangeShapeType="1"/>
            </p:cNvSpPr>
            <p:nvPr/>
          </p:nvSpPr>
          <p:spPr bwMode="auto">
            <a:xfrm>
              <a:off x="7744222" y="4829099"/>
              <a:ext cx="398992"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123974" name="Line 70"/>
            <p:cNvSpPr>
              <a:spLocks noChangeShapeType="1"/>
            </p:cNvSpPr>
            <p:nvPr/>
          </p:nvSpPr>
          <p:spPr bwMode="auto">
            <a:xfrm rot="1484370">
              <a:off x="1979481" y="4554462"/>
              <a:ext cx="39899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123975" name="Line 71"/>
            <p:cNvSpPr>
              <a:spLocks noChangeShapeType="1"/>
            </p:cNvSpPr>
            <p:nvPr/>
          </p:nvSpPr>
          <p:spPr bwMode="auto">
            <a:xfrm rot="1484370">
              <a:off x="7802695" y="5171999"/>
              <a:ext cx="398992"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123976" name="Line 72"/>
            <p:cNvSpPr>
              <a:spLocks noChangeShapeType="1"/>
            </p:cNvSpPr>
            <p:nvPr/>
          </p:nvSpPr>
          <p:spPr bwMode="auto">
            <a:xfrm rot="-1648508">
              <a:off x="1922727" y="5138663"/>
              <a:ext cx="398992" cy="15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123977" name="Line 73"/>
            <p:cNvSpPr>
              <a:spLocks noChangeShapeType="1"/>
            </p:cNvSpPr>
            <p:nvPr/>
          </p:nvSpPr>
          <p:spPr bwMode="auto">
            <a:xfrm rot="-1648508">
              <a:off x="7659952" y="4563988"/>
              <a:ext cx="398992" cy="1587"/>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lt"/>
                <a:ea typeface="黑体" pitchFamily="2" charset="-122"/>
              </a:endParaRPr>
            </a:p>
          </p:txBody>
        </p:sp>
        <p:sp>
          <p:nvSpPr>
            <p:cNvPr id="123978" name="Oval 74"/>
            <p:cNvSpPr>
              <a:spLocks noChangeArrowheads="1"/>
            </p:cNvSpPr>
            <p:nvPr/>
          </p:nvSpPr>
          <p:spPr bwMode="auto">
            <a:xfrm>
              <a:off x="2098146" y="4293096"/>
              <a:ext cx="159941" cy="152400"/>
            </a:xfrm>
            <a:prstGeom prst="ellipse">
              <a:avLst/>
            </a:prstGeom>
            <a:solidFill>
              <a:schemeClr val="accent6"/>
            </a:solidFill>
            <a:ln w="9525">
              <a:solidFill>
                <a:srgbClr val="000099"/>
              </a:solidFill>
              <a:round/>
              <a:headEnd/>
              <a:tailEnd/>
            </a:ln>
            <a:effectLst/>
          </p:spPr>
          <p:txBody>
            <a:bodyPr wrap="none" anchor="ctr"/>
            <a:lstStyle/>
            <a:p>
              <a:endParaRPr lang="zh-CN" altLang="en-US" b="1">
                <a:latin typeface="+mn-lt"/>
                <a:ea typeface="黑体" pitchFamily="2" charset="-122"/>
              </a:endParaRPr>
            </a:p>
          </p:txBody>
        </p:sp>
        <p:sp>
          <p:nvSpPr>
            <p:cNvPr id="123979" name="Oval 75"/>
            <p:cNvSpPr>
              <a:spLocks noChangeArrowheads="1"/>
            </p:cNvSpPr>
            <p:nvPr/>
          </p:nvSpPr>
          <p:spPr bwMode="auto">
            <a:xfrm>
              <a:off x="7728744" y="4365104"/>
              <a:ext cx="159941" cy="150812"/>
            </a:xfrm>
            <a:prstGeom prst="ellipse">
              <a:avLst/>
            </a:prstGeom>
            <a:solidFill>
              <a:schemeClr val="accent6"/>
            </a:solidFill>
            <a:ln w="9525">
              <a:solidFill>
                <a:srgbClr val="000099"/>
              </a:solidFill>
              <a:round/>
              <a:headEnd/>
              <a:tailEnd/>
            </a:ln>
            <a:effectLst/>
          </p:spPr>
          <p:txBody>
            <a:bodyPr wrap="none" anchor="ctr"/>
            <a:lstStyle/>
            <a:p>
              <a:endParaRPr lang="zh-CN" altLang="en-US" b="1">
                <a:latin typeface="+mn-lt"/>
                <a:ea typeface="黑体" pitchFamily="2" charset="-122"/>
              </a:endParaRPr>
            </a:p>
          </p:txBody>
        </p:sp>
        <p:sp>
          <p:nvSpPr>
            <p:cNvPr id="123980" name="Rectangle 76"/>
            <p:cNvSpPr>
              <a:spLocks noChangeArrowheads="1"/>
            </p:cNvSpPr>
            <p:nvPr/>
          </p:nvSpPr>
          <p:spPr bwMode="auto">
            <a:xfrm>
              <a:off x="2012157" y="4692574"/>
              <a:ext cx="128985" cy="122238"/>
            </a:xfrm>
            <a:prstGeom prst="rect">
              <a:avLst/>
            </a:prstGeom>
            <a:solidFill>
              <a:srgbClr val="0000CC"/>
            </a:solidFill>
            <a:ln w="9525">
              <a:solidFill>
                <a:srgbClr val="000099"/>
              </a:solidFill>
              <a:miter lim="800000"/>
              <a:headEnd/>
              <a:tailEnd/>
            </a:ln>
            <a:effectLst/>
          </p:spPr>
          <p:txBody>
            <a:bodyPr wrap="none" anchor="ctr"/>
            <a:lstStyle/>
            <a:p>
              <a:endParaRPr lang="zh-CN" altLang="en-US" b="1">
                <a:latin typeface="+mn-lt"/>
                <a:ea typeface="黑体" pitchFamily="2" charset="-122"/>
              </a:endParaRPr>
            </a:p>
          </p:txBody>
        </p:sp>
        <p:sp>
          <p:nvSpPr>
            <p:cNvPr id="123981" name="Rectangle 77"/>
            <p:cNvSpPr>
              <a:spLocks noChangeArrowheads="1"/>
            </p:cNvSpPr>
            <p:nvPr/>
          </p:nvSpPr>
          <p:spPr bwMode="auto">
            <a:xfrm>
              <a:off x="7874927" y="4679874"/>
              <a:ext cx="128984" cy="122238"/>
            </a:xfrm>
            <a:prstGeom prst="rect">
              <a:avLst/>
            </a:prstGeom>
            <a:solidFill>
              <a:srgbClr val="0000CC"/>
            </a:solidFill>
            <a:ln w="9525">
              <a:solidFill>
                <a:srgbClr val="000099"/>
              </a:solidFill>
              <a:miter lim="800000"/>
              <a:headEnd/>
              <a:tailEnd/>
            </a:ln>
            <a:effectLst/>
          </p:spPr>
          <p:txBody>
            <a:bodyPr wrap="none" anchor="ctr"/>
            <a:lstStyle/>
            <a:p>
              <a:endParaRPr lang="zh-CN" altLang="en-US" b="1">
                <a:latin typeface="+mn-lt"/>
                <a:ea typeface="黑体" pitchFamily="2" charset="-122"/>
              </a:endParaRPr>
            </a:p>
          </p:txBody>
        </p:sp>
        <p:sp>
          <p:nvSpPr>
            <p:cNvPr id="123983" name="AutoShape 79"/>
            <p:cNvSpPr>
              <a:spLocks noChangeArrowheads="1"/>
            </p:cNvSpPr>
            <p:nvPr/>
          </p:nvSpPr>
          <p:spPr bwMode="auto">
            <a:xfrm>
              <a:off x="7919641" y="4962449"/>
              <a:ext cx="178858" cy="171450"/>
            </a:xfrm>
            <a:prstGeom prst="star5">
              <a:avLst/>
            </a:prstGeom>
            <a:solidFill>
              <a:srgbClr val="FFFF00"/>
            </a:solidFill>
            <a:ln w="952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latin typeface="+mn-lt"/>
                <a:ea typeface="黑体" pitchFamily="2" charset="-122"/>
              </a:endParaRPr>
            </a:p>
          </p:txBody>
        </p:sp>
        <p:sp>
          <p:nvSpPr>
            <p:cNvPr id="123992" name="AutoShape 88"/>
            <p:cNvSpPr>
              <a:spLocks noChangeArrowheads="1"/>
            </p:cNvSpPr>
            <p:nvPr/>
          </p:nvSpPr>
          <p:spPr bwMode="auto">
            <a:xfrm>
              <a:off x="1943364" y="4978325"/>
              <a:ext cx="180579" cy="169863"/>
            </a:xfrm>
            <a:prstGeom prst="star5">
              <a:avLst/>
            </a:prstGeom>
            <a:solidFill>
              <a:srgbClr val="FFFF00"/>
            </a:solidFill>
            <a:ln w="9525">
              <a:solidFill>
                <a:srgbClr val="000099"/>
              </a:solidFill>
              <a:miter lim="800000"/>
              <a:headEnd/>
              <a:tailEnd/>
            </a:ln>
            <a:effectLst/>
          </p:spPr>
          <p:txBody>
            <a:bodyPr wrap="none" anchor="ctr"/>
            <a:lstStyle/>
            <a:p>
              <a:endParaRPr lang="zh-CN" altLang="en-US" b="1">
                <a:latin typeface="+mn-lt"/>
                <a:ea typeface="黑体" pitchFamily="2" charset="-122"/>
              </a:endParaRPr>
            </a:p>
          </p:txBody>
        </p:sp>
        <p:sp>
          <p:nvSpPr>
            <p:cNvPr id="123993" name="Oval 89"/>
            <p:cNvSpPr>
              <a:spLocks noChangeArrowheads="1"/>
            </p:cNvSpPr>
            <p:nvPr/>
          </p:nvSpPr>
          <p:spPr bwMode="auto">
            <a:xfrm>
              <a:off x="4428845" y="4548112"/>
              <a:ext cx="159940" cy="152400"/>
            </a:xfrm>
            <a:prstGeom prst="ellipse">
              <a:avLst/>
            </a:prstGeom>
            <a:solidFill>
              <a:schemeClr val="accent6"/>
            </a:solidFill>
            <a:ln w="9525">
              <a:solidFill>
                <a:srgbClr val="000099"/>
              </a:solidFill>
              <a:round/>
              <a:headEnd/>
              <a:tailEnd/>
            </a:ln>
            <a:effectLst/>
          </p:spPr>
          <p:txBody>
            <a:bodyPr wrap="none" anchor="ctr"/>
            <a:lstStyle/>
            <a:p>
              <a:endParaRPr lang="zh-CN" altLang="en-US" b="1">
                <a:latin typeface="+mn-lt"/>
                <a:ea typeface="黑体" pitchFamily="2" charset="-122"/>
              </a:endParaRPr>
            </a:p>
          </p:txBody>
        </p:sp>
        <p:sp>
          <p:nvSpPr>
            <p:cNvPr id="123994" name="Rectangle 90"/>
            <p:cNvSpPr>
              <a:spLocks noChangeArrowheads="1"/>
            </p:cNvSpPr>
            <p:nvPr/>
          </p:nvSpPr>
          <p:spPr bwMode="auto">
            <a:xfrm>
              <a:off x="4827836" y="4562399"/>
              <a:ext cx="128984" cy="122238"/>
            </a:xfrm>
            <a:prstGeom prst="rect">
              <a:avLst/>
            </a:prstGeom>
            <a:solidFill>
              <a:srgbClr val="0000CC"/>
            </a:solidFill>
            <a:ln w="9525">
              <a:solidFill>
                <a:srgbClr val="000099"/>
              </a:solidFill>
              <a:miter lim="800000"/>
              <a:headEnd/>
              <a:tailEnd/>
            </a:ln>
            <a:effectLst/>
          </p:spPr>
          <p:txBody>
            <a:bodyPr wrap="none" anchor="ctr"/>
            <a:lstStyle/>
            <a:p>
              <a:endParaRPr lang="zh-CN" altLang="en-US" b="1">
                <a:latin typeface="+mn-lt"/>
                <a:ea typeface="黑体" pitchFamily="2" charset="-122"/>
              </a:endParaRPr>
            </a:p>
          </p:txBody>
        </p:sp>
        <p:sp>
          <p:nvSpPr>
            <p:cNvPr id="123995" name="AutoShape 91"/>
            <p:cNvSpPr>
              <a:spLocks noChangeArrowheads="1"/>
            </p:cNvSpPr>
            <p:nvPr/>
          </p:nvSpPr>
          <p:spPr bwMode="auto">
            <a:xfrm>
              <a:off x="5206190" y="4536999"/>
              <a:ext cx="178858" cy="171450"/>
            </a:xfrm>
            <a:prstGeom prst="star5">
              <a:avLst/>
            </a:prstGeom>
            <a:solidFill>
              <a:srgbClr val="FFFF00"/>
            </a:solidFill>
            <a:ln w="9525">
              <a:solidFill>
                <a:srgbClr val="000099"/>
              </a:solidFill>
              <a:miter lim="800000"/>
              <a:headEnd/>
              <a:tailEnd/>
            </a:ln>
            <a:effectLst/>
          </p:spPr>
          <p:txBody>
            <a:bodyPr wrap="none" anchor="ctr"/>
            <a:lstStyle/>
            <a:p>
              <a:endParaRPr lang="zh-CN" altLang="en-US" b="1">
                <a:latin typeface="+mn-lt"/>
                <a:ea typeface="黑体" pitchFamily="2" charset="-122"/>
              </a:endParaRPr>
            </a:p>
          </p:txBody>
        </p:sp>
      </p:grpSp>
      <p:sp>
        <p:nvSpPr>
          <p:cNvPr id="2" name="矩形 1"/>
          <p:cNvSpPr/>
          <p:nvPr/>
        </p:nvSpPr>
        <p:spPr>
          <a:xfrm>
            <a:off x="488504" y="1190802"/>
            <a:ext cx="9145016" cy="904863"/>
          </a:xfrm>
          <a:prstGeom prst="rect">
            <a:avLst/>
          </a:prstGeom>
          <a:solidFill>
            <a:srgbClr val="66FF66"/>
          </a:solidFill>
          <a:ln>
            <a:solidFill>
              <a:srgbClr val="000066"/>
            </a:solidFill>
          </a:ln>
        </p:spPr>
        <p:txBody>
          <a:bodyPr wrap="square">
            <a:spAutoFit/>
          </a:bodyPr>
          <a:lstStyle/>
          <a:p>
            <a:pPr>
              <a:lnSpc>
                <a:spcPct val="110000"/>
              </a:lnSpc>
            </a:pPr>
            <a:r>
              <a:rPr lang="zh-CN" altLang="en-US" sz="2400" b="1" dirty="0" smtClean="0">
                <a:solidFill>
                  <a:srgbClr val="FF0000"/>
                </a:solidFill>
                <a:latin typeface="+mn-lt"/>
                <a:ea typeface="黑体" pitchFamily="2" charset="-122"/>
              </a:rPr>
              <a:t>复用 </a:t>
            </a:r>
            <a:r>
              <a:rPr lang="en-US" altLang="zh-CN" sz="2400" b="1" dirty="0" smtClean="0">
                <a:latin typeface="+mn-lt"/>
                <a:ea typeface="黑体" pitchFamily="2" charset="-122"/>
              </a:rPr>
              <a:t>(</a:t>
            </a:r>
            <a:r>
              <a:rPr lang="en-US" altLang="zh-CN" sz="2400" b="1" dirty="0">
                <a:latin typeface="+mn-lt"/>
                <a:ea typeface="黑体" pitchFamily="2" charset="-122"/>
              </a:rPr>
              <a:t>multiplexing</a:t>
            </a:r>
            <a:r>
              <a:rPr lang="en-US" altLang="zh-CN" sz="2400" b="1" dirty="0" smtClean="0">
                <a:latin typeface="+mn-lt"/>
                <a:ea typeface="黑体" pitchFamily="2" charset="-122"/>
              </a:rPr>
              <a:t>) </a:t>
            </a:r>
            <a:r>
              <a:rPr lang="zh-CN" altLang="en-US" sz="2400" b="1" dirty="0" smtClean="0">
                <a:latin typeface="+mn-lt"/>
                <a:ea typeface="黑体" pitchFamily="2" charset="-122"/>
              </a:rPr>
              <a:t>是</a:t>
            </a:r>
            <a:r>
              <a:rPr lang="zh-CN" altLang="en-US" sz="2400" b="1" dirty="0">
                <a:latin typeface="+mn-lt"/>
                <a:ea typeface="黑体" pitchFamily="2" charset="-122"/>
              </a:rPr>
              <a:t>通信技术中的基本概念</a:t>
            </a:r>
            <a:r>
              <a:rPr lang="zh-CN" altLang="en-US" sz="2400" b="1" dirty="0" smtClean="0">
                <a:latin typeface="+mn-lt"/>
                <a:ea typeface="黑体" pitchFamily="2" charset="-122"/>
              </a:rPr>
              <a:t>。</a:t>
            </a:r>
            <a:endParaRPr lang="en-US" altLang="zh-CN" sz="2400" b="1" dirty="0" smtClean="0">
              <a:latin typeface="+mn-lt"/>
              <a:ea typeface="黑体" pitchFamily="2" charset="-122"/>
            </a:endParaRPr>
          </a:p>
          <a:p>
            <a:pPr>
              <a:lnSpc>
                <a:spcPct val="110000"/>
              </a:lnSpc>
            </a:pPr>
            <a:r>
              <a:rPr lang="zh-CN" altLang="en-US" sz="2400" b="1" dirty="0" smtClean="0">
                <a:latin typeface="+mn-lt"/>
                <a:ea typeface="黑体" pitchFamily="2" charset="-122"/>
              </a:rPr>
              <a:t>它允许</a:t>
            </a:r>
            <a:r>
              <a:rPr lang="zh-CN" altLang="en-US" sz="2400" b="1" dirty="0">
                <a:latin typeface="+mn-lt"/>
                <a:ea typeface="黑体" pitchFamily="2" charset="-122"/>
              </a:rPr>
              <a:t>用户</a:t>
            </a:r>
            <a:r>
              <a:rPr lang="zh-CN" altLang="zh-CN" sz="2400" b="1" dirty="0">
                <a:latin typeface="+mn-lt"/>
                <a:ea typeface="黑体" pitchFamily="2" charset="-122"/>
              </a:rPr>
              <a:t>使用一个</a:t>
            </a:r>
            <a:r>
              <a:rPr lang="zh-CN" altLang="zh-CN" sz="2400" b="1" dirty="0">
                <a:solidFill>
                  <a:srgbClr val="FF0000"/>
                </a:solidFill>
                <a:latin typeface="+mn-lt"/>
                <a:ea typeface="黑体" pitchFamily="2" charset="-122"/>
              </a:rPr>
              <a:t>共享</a:t>
            </a:r>
            <a:r>
              <a:rPr lang="zh-CN" altLang="zh-CN" sz="2400" b="1" dirty="0">
                <a:latin typeface="+mn-lt"/>
                <a:ea typeface="黑体" pitchFamily="2" charset="-122"/>
              </a:rPr>
              <a:t>信道进行</a:t>
            </a:r>
            <a:r>
              <a:rPr lang="zh-CN" altLang="zh-CN" sz="2400" b="1" dirty="0" smtClean="0">
                <a:latin typeface="+mn-lt"/>
                <a:ea typeface="黑体" pitchFamily="2" charset="-122"/>
              </a:rPr>
              <a:t>通信</a:t>
            </a:r>
            <a:r>
              <a:rPr lang="zh-CN" altLang="en-US" sz="2400" b="1" dirty="0">
                <a:latin typeface="+mn-lt"/>
                <a:ea typeface="黑体" pitchFamily="2" charset="-122"/>
              </a:rPr>
              <a:t>，</a:t>
            </a:r>
            <a:r>
              <a:rPr lang="zh-CN" altLang="en-US" sz="2400" b="1" dirty="0" smtClean="0">
                <a:latin typeface="+mn-lt"/>
                <a:ea typeface="黑体" pitchFamily="2" charset="-122"/>
              </a:rPr>
              <a:t>降低成本，提高利用率。</a:t>
            </a:r>
            <a:endParaRPr lang="zh-CN" altLang="en-US" sz="2400" b="1" dirty="0">
              <a:latin typeface="+mn-lt"/>
              <a:ea typeface="黑体" pitchFamily="2" charset="-122"/>
            </a:endParaRPr>
          </a:p>
        </p:txBody>
      </p:sp>
      <p:sp>
        <p:nvSpPr>
          <p:cNvPr id="3" name="矩形 2"/>
          <p:cNvSpPr/>
          <p:nvPr/>
        </p:nvSpPr>
        <p:spPr>
          <a:xfrm>
            <a:off x="2360164" y="5991671"/>
            <a:ext cx="5404695" cy="461665"/>
          </a:xfrm>
          <a:prstGeom prst="rect">
            <a:avLst/>
          </a:prstGeom>
        </p:spPr>
        <p:txBody>
          <a:bodyPr wrap="square">
            <a:spAutoFit/>
          </a:bodyPr>
          <a:lstStyle/>
          <a:p>
            <a:pPr algn="ctr"/>
            <a:r>
              <a:rPr lang="zh-CN" altLang="zh-CN" sz="2400" b="1" dirty="0" smtClean="0">
                <a:latin typeface="+mn-lt"/>
                <a:ea typeface="黑体" pitchFamily="2" charset="-122"/>
              </a:rPr>
              <a:t>复用</a:t>
            </a:r>
            <a:r>
              <a:rPr lang="zh-CN" altLang="zh-CN" sz="2400" b="1" dirty="0">
                <a:latin typeface="+mn-lt"/>
                <a:ea typeface="黑体" pitchFamily="2" charset="-122"/>
              </a:rPr>
              <a:t>的示意图</a:t>
            </a:r>
            <a:endParaRPr lang="zh-CN" altLang="en-US" sz="2400" b="1" dirty="0">
              <a:latin typeface="+mn-lt"/>
              <a:ea typeface="黑体" pitchFamily="2" charset="-122"/>
            </a:endParaRPr>
          </a:p>
        </p:txBody>
      </p:sp>
    </p:spTree>
    <p:extLst>
      <p:ext uri="{BB962C8B-B14F-4D97-AF65-F5344CB8AC3E}">
        <p14:creationId xmlns:p14="http://schemas.microsoft.com/office/powerpoint/2010/main" val="282156391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ChangeArrowheads="1"/>
          </p:cNvSpPr>
          <p:nvPr>
            <p:ph type="title"/>
          </p:nvPr>
        </p:nvSpPr>
        <p:spPr>
          <a:xfrm>
            <a:off x="495300" y="188640"/>
            <a:ext cx="9066212" cy="1512168"/>
          </a:xfrm>
        </p:spPr>
        <p:txBody>
          <a:bodyPr/>
          <a:lstStyle/>
          <a:p>
            <a:pPr algn="ctr"/>
            <a:r>
              <a:rPr lang="zh-CN" altLang="en-US" sz="4000" dirty="0"/>
              <a:t>频分复用 </a:t>
            </a:r>
            <a:r>
              <a:rPr lang="en-US" altLang="zh-CN" sz="4000" dirty="0"/>
              <a:t>FDM</a:t>
            </a:r>
            <a:br>
              <a:rPr lang="en-US" altLang="zh-CN" sz="4000" dirty="0"/>
            </a:br>
            <a:r>
              <a:rPr lang="en-US" altLang="zh-CN" sz="4000" dirty="0"/>
              <a:t>(Frequency Division Multiplexing) </a:t>
            </a:r>
          </a:p>
        </p:txBody>
      </p:sp>
      <p:sp>
        <p:nvSpPr>
          <p:cNvPr id="254979" name="Rectangle 3"/>
          <p:cNvSpPr>
            <a:spLocks noGrp="1" noChangeArrowheads="1"/>
          </p:cNvSpPr>
          <p:nvPr>
            <p:ph idx="1"/>
          </p:nvPr>
        </p:nvSpPr>
        <p:spPr>
          <a:xfrm>
            <a:off x="495300" y="1772816"/>
            <a:ext cx="9066212" cy="4358109"/>
          </a:xfrm>
        </p:spPr>
        <p:txBody>
          <a:bodyPr/>
          <a:lstStyle/>
          <a:p>
            <a:r>
              <a:rPr lang="zh-CN" altLang="en-US" sz="2400" dirty="0" smtClean="0"/>
              <a:t>将整个带宽分为多份，用户</a:t>
            </a:r>
            <a:r>
              <a:rPr lang="zh-CN" altLang="en-US" sz="2400" dirty="0"/>
              <a:t>在分配到一定的频带后，在通信过程中自始至终都占用这个频带。</a:t>
            </a:r>
          </a:p>
          <a:p>
            <a:r>
              <a:rPr lang="zh-CN" altLang="en-US" sz="2400" dirty="0">
                <a:solidFill>
                  <a:srgbClr val="FF0000"/>
                </a:solidFill>
              </a:rPr>
              <a:t>频分复用</a:t>
            </a:r>
            <a:r>
              <a:rPr lang="zh-CN" altLang="en-US" sz="2400" dirty="0"/>
              <a:t>的所有用户在同样的时间</a:t>
            </a:r>
            <a:r>
              <a:rPr lang="zh-CN" altLang="en-US" sz="2400" dirty="0">
                <a:solidFill>
                  <a:srgbClr val="FF0000"/>
                </a:solidFill>
              </a:rPr>
              <a:t>占用不同的带宽资源</a:t>
            </a:r>
            <a:r>
              <a:rPr lang="zh-CN" altLang="en-US" sz="2400" dirty="0"/>
              <a:t>（请注意，这里的“带宽”是频率带宽而不是数据的发送速率）。 </a:t>
            </a:r>
          </a:p>
        </p:txBody>
      </p:sp>
      <p:grpSp>
        <p:nvGrpSpPr>
          <p:cNvPr id="6" name="组合 5"/>
          <p:cNvGrpSpPr/>
          <p:nvPr/>
        </p:nvGrpSpPr>
        <p:grpSpPr>
          <a:xfrm>
            <a:off x="1442906" y="3573016"/>
            <a:ext cx="7520089" cy="2817604"/>
            <a:chOff x="1442906" y="3573016"/>
            <a:chExt cx="7520089" cy="2817604"/>
          </a:xfrm>
        </p:grpSpPr>
        <p:sp>
          <p:nvSpPr>
            <p:cNvPr id="255005" name="Text Box 29"/>
            <p:cNvSpPr txBox="1">
              <a:spLocks noChangeArrowheads="1"/>
            </p:cNvSpPr>
            <p:nvPr/>
          </p:nvSpPr>
          <p:spPr bwMode="auto">
            <a:xfrm>
              <a:off x="1442906" y="3573016"/>
              <a:ext cx="697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2000" b="1" dirty="0">
                  <a:solidFill>
                    <a:srgbClr val="000099"/>
                  </a:solidFill>
                  <a:latin typeface="+mn-lt"/>
                  <a:ea typeface="黑体" pitchFamily="2" charset="-122"/>
                </a:rPr>
                <a:t>频率</a:t>
              </a:r>
            </a:p>
          </p:txBody>
        </p:sp>
        <p:sp>
          <p:nvSpPr>
            <p:cNvPr id="255006" name="Text Box 30"/>
            <p:cNvSpPr txBox="1">
              <a:spLocks noChangeArrowheads="1"/>
            </p:cNvSpPr>
            <p:nvPr/>
          </p:nvSpPr>
          <p:spPr bwMode="auto">
            <a:xfrm>
              <a:off x="8265368" y="6021288"/>
              <a:ext cx="697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2000" b="1" dirty="0">
                  <a:solidFill>
                    <a:srgbClr val="000099"/>
                  </a:solidFill>
                  <a:latin typeface="+mn-lt"/>
                  <a:ea typeface="黑体" pitchFamily="2" charset="-122"/>
                </a:rPr>
                <a:t>时间</a:t>
              </a:r>
            </a:p>
          </p:txBody>
        </p:sp>
        <p:sp>
          <p:nvSpPr>
            <p:cNvPr id="255007" name="Rectangle 31"/>
            <p:cNvSpPr>
              <a:spLocks noChangeArrowheads="1"/>
            </p:cNvSpPr>
            <p:nvPr/>
          </p:nvSpPr>
          <p:spPr bwMode="auto">
            <a:xfrm>
              <a:off x="2192735" y="3805575"/>
              <a:ext cx="6005513" cy="38735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55008" name="Rectangle 32"/>
            <p:cNvSpPr>
              <a:spLocks noChangeArrowheads="1"/>
            </p:cNvSpPr>
            <p:nvPr/>
          </p:nvSpPr>
          <p:spPr bwMode="auto">
            <a:xfrm>
              <a:off x="2192735" y="4192925"/>
              <a:ext cx="6005513" cy="38735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55010" name="Rectangle 34"/>
            <p:cNvSpPr>
              <a:spLocks noChangeArrowheads="1"/>
            </p:cNvSpPr>
            <p:nvPr/>
          </p:nvSpPr>
          <p:spPr bwMode="auto">
            <a:xfrm>
              <a:off x="2192735" y="4967625"/>
              <a:ext cx="6005513" cy="38735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55011" name="Rectangle 35"/>
            <p:cNvSpPr>
              <a:spLocks noChangeArrowheads="1"/>
            </p:cNvSpPr>
            <p:nvPr/>
          </p:nvSpPr>
          <p:spPr bwMode="auto">
            <a:xfrm>
              <a:off x="2192735" y="5354975"/>
              <a:ext cx="6005513" cy="38735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55012" name="Text Box 36"/>
            <p:cNvSpPr txBox="1">
              <a:spLocks noChangeArrowheads="1"/>
            </p:cNvSpPr>
            <p:nvPr/>
          </p:nvSpPr>
          <p:spPr bwMode="auto">
            <a:xfrm>
              <a:off x="4765544" y="5412125"/>
              <a:ext cx="9140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2000" b="1">
                  <a:solidFill>
                    <a:srgbClr val="000099"/>
                  </a:solidFill>
                  <a:latin typeface="+mn-lt"/>
                  <a:ea typeface="黑体" pitchFamily="2" charset="-122"/>
                </a:rPr>
                <a:t>频带 </a:t>
              </a:r>
              <a:r>
                <a:rPr kumimoji="1" lang="en-US" altLang="zh-CN" sz="2000" b="1">
                  <a:solidFill>
                    <a:srgbClr val="000099"/>
                  </a:solidFill>
                  <a:latin typeface="+mn-lt"/>
                  <a:ea typeface="黑体" pitchFamily="2" charset="-122"/>
                </a:rPr>
                <a:t>1</a:t>
              </a:r>
            </a:p>
          </p:txBody>
        </p:sp>
        <p:sp>
          <p:nvSpPr>
            <p:cNvPr id="255013" name="Text Box 37"/>
            <p:cNvSpPr txBox="1">
              <a:spLocks noChangeArrowheads="1"/>
            </p:cNvSpPr>
            <p:nvPr/>
          </p:nvSpPr>
          <p:spPr bwMode="auto">
            <a:xfrm>
              <a:off x="4765544" y="5023188"/>
              <a:ext cx="9140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2000" b="1">
                  <a:solidFill>
                    <a:srgbClr val="000099"/>
                  </a:solidFill>
                  <a:latin typeface="+mn-lt"/>
                  <a:ea typeface="黑体" pitchFamily="2" charset="-122"/>
                </a:rPr>
                <a:t>频带 </a:t>
              </a:r>
              <a:r>
                <a:rPr kumimoji="1" lang="en-US" altLang="zh-CN" sz="2000" b="1">
                  <a:solidFill>
                    <a:srgbClr val="000099"/>
                  </a:solidFill>
                  <a:latin typeface="+mn-lt"/>
                  <a:ea typeface="黑体" pitchFamily="2" charset="-122"/>
                </a:rPr>
                <a:t>2</a:t>
              </a:r>
            </a:p>
          </p:txBody>
        </p:sp>
        <p:sp>
          <p:nvSpPr>
            <p:cNvPr id="255015" name="Text Box 39"/>
            <p:cNvSpPr txBox="1">
              <a:spLocks noChangeArrowheads="1"/>
            </p:cNvSpPr>
            <p:nvPr/>
          </p:nvSpPr>
          <p:spPr bwMode="auto">
            <a:xfrm>
              <a:off x="4915165" y="4015125"/>
              <a:ext cx="483952" cy="487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mr-IN" altLang="zh-CN" sz="2800" b="1">
                  <a:solidFill>
                    <a:srgbClr val="000099"/>
                  </a:solidFill>
                  <a:latin typeface="+mn-lt"/>
                  <a:ea typeface="黑体" pitchFamily="2" charset="-122"/>
                  <a:sym typeface="Symbol" pitchFamily="18" charset="2"/>
                </a:rPr>
                <a:t>…</a:t>
              </a:r>
              <a:endParaRPr kumimoji="1" lang="en-US" altLang="zh-CN" sz="2800" b="1">
                <a:solidFill>
                  <a:srgbClr val="000099"/>
                </a:solidFill>
                <a:latin typeface="+mn-lt"/>
                <a:ea typeface="黑体" pitchFamily="2" charset="-122"/>
                <a:sym typeface="Symbol" pitchFamily="18" charset="2"/>
              </a:endParaRPr>
            </a:p>
          </p:txBody>
        </p:sp>
        <p:sp>
          <p:nvSpPr>
            <p:cNvPr id="255016" name="Text Box 40"/>
            <p:cNvSpPr txBox="1">
              <a:spLocks noChangeArrowheads="1"/>
            </p:cNvSpPr>
            <p:nvPr/>
          </p:nvSpPr>
          <p:spPr bwMode="auto">
            <a:xfrm>
              <a:off x="4765544" y="3848438"/>
              <a:ext cx="96051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2000" b="1">
                  <a:solidFill>
                    <a:srgbClr val="000099"/>
                  </a:solidFill>
                  <a:latin typeface="+mn-lt"/>
                  <a:ea typeface="黑体" pitchFamily="2" charset="-122"/>
                </a:rPr>
                <a:t>频带 </a:t>
              </a:r>
              <a:r>
                <a:rPr kumimoji="1" lang="en-US" altLang="zh-CN" sz="2000" b="1">
                  <a:solidFill>
                    <a:srgbClr val="000099"/>
                  </a:solidFill>
                  <a:latin typeface="+mn-lt"/>
                  <a:ea typeface="黑体" pitchFamily="2" charset="-122"/>
                </a:rPr>
                <a:t>n</a:t>
              </a:r>
            </a:p>
          </p:txBody>
        </p:sp>
        <p:sp>
          <p:nvSpPr>
            <p:cNvPr id="255017" name="Line 41"/>
            <p:cNvSpPr>
              <a:spLocks noChangeShapeType="1"/>
            </p:cNvSpPr>
            <p:nvPr/>
          </p:nvSpPr>
          <p:spPr bwMode="auto">
            <a:xfrm rot="-5400000">
              <a:off x="983457" y="4821302"/>
              <a:ext cx="2418555" cy="0"/>
            </a:xfrm>
            <a:prstGeom prst="line">
              <a:avLst/>
            </a:prstGeom>
            <a:noFill/>
            <a:ln w="28575">
              <a:solidFill>
                <a:srgbClr val="000099"/>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0" name="Rectangle 34"/>
            <p:cNvSpPr>
              <a:spLocks noChangeArrowheads="1"/>
            </p:cNvSpPr>
            <p:nvPr/>
          </p:nvSpPr>
          <p:spPr bwMode="auto">
            <a:xfrm>
              <a:off x="2199895" y="4580274"/>
              <a:ext cx="6005513" cy="387351"/>
            </a:xfrm>
            <a:prstGeom prst="rect">
              <a:avLst/>
            </a:prstGeom>
            <a:solidFill>
              <a:srgbClr val="66FF33"/>
            </a:solidFill>
            <a:ln>
              <a:noFill/>
            </a:ln>
            <a:effectLst/>
          </p:spPr>
          <p:txBody>
            <a:bodyPr wrap="none" anchor="ctr"/>
            <a:lstStyle/>
            <a:p>
              <a:endParaRPr lang="zh-CN" altLang="en-US" b="1">
                <a:solidFill>
                  <a:srgbClr val="000099"/>
                </a:solidFill>
                <a:latin typeface="+mn-lt"/>
                <a:ea typeface="黑体" pitchFamily="2" charset="-122"/>
              </a:endParaRPr>
            </a:p>
          </p:txBody>
        </p:sp>
        <p:sp>
          <p:nvSpPr>
            <p:cNvPr id="255014" name="Text Box 38"/>
            <p:cNvSpPr txBox="1">
              <a:spLocks noChangeArrowheads="1"/>
            </p:cNvSpPr>
            <p:nvPr/>
          </p:nvSpPr>
          <p:spPr bwMode="auto">
            <a:xfrm>
              <a:off x="4765544" y="4643844"/>
              <a:ext cx="91403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2000" b="1" dirty="0">
                  <a:solidFill>
                    <a:srgbClr val="000099"/>
                  </a:solidFill>
                  <a:latin typeface="+mn-lt"/>
                  <a:ea typeface="黑体" pitchFamily="2" charset="-122"/>
                </a:rPr>
                <a:t>频带 </a:t>
              </a:r>
              <a:r>
                <a:rPr kumimoji="1" lang="en-US" altLang="zh-CN" sz="2000" b="1" dirty="0">
                  <a:solidFill>
                    <a:srgbClr val="000099"/>
                  </a:solidFill>
                  <a:latin typeface="+mn-lt"/>
                  <a:ea typeface="黑体" pitchFamily="2" charset="-122"/>
                </a:rPr>
                <a:t>3</a:t>
              </a:r>
            </a:p>
          </p:txBody>
        </p:sp>
        <p:cxnSp>
          <p:nvCxnSpPr>
            <p:cNvPr id="5" name="直接箭头连接符 4"/>
            <p:cNvCxnSpPr>
              <a:stCxn id="255017" idx="0"/>
            </p:cNvCxnSpPr>
            <p:nvPr/>
          </p:nvCxnSpPr>
          <p:spPr bwMode="auto">
            <a:xfrm>
              <a:off x="2192735" y="6030580"/>
              <a:ext cx="6432673" cy="0"/>
            </a:xfrm>
            <a:prstGeom prst="straightConnector1">
              <a:avLst/>
            </a:prstGeom>
            <a:solidFill>
              <a:schemeClr val="accent1"/>
            </a:solidFill>
            <a:ln w="28575" cap="flat" cmpd="sng" algn="ctr">
              <a:solidFill>
                <a:srgbClr val="000099"/>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7" name="矩形 6"/>
          <p:cNvSpPr/>
          <p:nvPr/>
        </p:nvSpPr>
        <p:spPr>
          <a:xfrm>
            <a:off x="3800872" y="6093296"/>
            <a:ext cx="3022187" cy="461665"/>
          </a:xfrm>
          <a:prstGeom prst="rect">
            <a:avLst/>
          </a:prstGeom>
        </p:spPr>
        <p:txBody>
          <a:bodyPr wrap="square">
            <a:spAutoFit/>
          </a:bodyPr>
          <a:lstStyle/>
          <a:p>
            <a:pPr algn="ctr"/>
            <a:r>
              <a:rPr lang="zh-CN" altLang="zh-CN" sz="2400" b="1" dirty="0" smtClean="0">
                <a:latin typeface="+mn-lt"/>
                <a:ea typeface="黑体" pitchFamily="2" charset="-122"/>
              </a:rPr>
              <a:t>频分复用</a:t>
            </a:r>
            <a:endParaRPr lang="zh-CN" altLang="en-US" sz="2400" b="1" dirty="0">
              <a:latin typeface="+mn-lt"/>
              <a:ea typeface="黑体" pitchFamily="2" charset="-122"/>
            </a:endParaRPr>
          </a:p>
        </p:txBody>
      </p:sp>
    </p:spTree>
    <p:extLst>
      <p:ext uri="{BB962C8B-B14F-4D97-AF65-F5344CB8AC3E}">
        <p14:creationId xmlns:p14="http://schemas.microsoft.com/office/powerpoint/2010/main" val="335586331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a:xfrm>
            <a:off x="495300" y="188640"/>
            <a:ext cx="9066212" cy="1512168"/>
          </a:xfrm>
        </p:spPr>
        <p:txBody>
          <a:bodyPr/>
          <a:lstStyle/>
          <a:p>
            <a:pPr algn="ctr"/>
            <a:r>
              <a:rPr lang="zh-CN" altLang="en-US" dirty="0"/>
              <a:t>时分复用</a:t>
            </a:r>
            <a:r>
              <a:rPr lang="en-US" altLang="zh-CN" dirty="0"/>
              <a:t>TDM</a:t>
            </a:r>
            <a:br>
              <a:rPr lang="en-US" altLang="zh-CN" dirty="0"/>
            </a:br>
            <a:r>
              <a:rPr lang="en-US" altLang="zh-CN" dirty="0"/>
              <a:t>(Time Division Multiplexing) </a:t>
            </a:r>
          </a:p>
        </p:txBody>
      </p:sp>
      <p:sp>
        <p:nvSpPr>
          <p:cNvPr id="257027" name="Rectangle 3"/>
          <p:cNvSpPr>
            <a:spLocks noGrp="1" noChangeArrowheads="1"/>
          </p:cNvSpPr>
          <p:nvPr>
            <p:ph idx="1"/>
          </p:nvPr>
        </p:nvSpPr>
        <p:spPr>
          <a:xfrm>
            <a:off x="495300" y="1772816"/>
            <a:ext cx="9066212" cy="4358109"/>
          </a:xfrm>
        </p:spPr>
        <p:txBody>
          <a:bodyPr/>
          <a:lstStyle/>
          <a:p>
            <a:r>
              <a:rPr lang="zh-CN" altLang="en-US" sz="2800" dirty="0">
                <a:solidFill>
                  <a:srgbClr val="FF0000"/>
                </a:solidFill>
              </a:rPr>
              <a:t>时分复用</a:t>
            </a:r>
            <a:r>
              <a:rPr lang="zh-CN" altLang="en-US" sz="2800" dirty="0"/>
              <a:t>则是将时间划分为一段段等长的</a:t>
            </a:r>
            <a:r>
              <a:rPr lang="zh-CN" altLang="en-US" sz="2800" dirty="0">
                <a:solidFill>
                  <a:srgbClr val="FF0000"/>
                </a:solidFill>
              </a:rPr>
              <a:t>时分复用帧</a:t>
            </a:r>
            <a:r>
              <a:rPr lang="zh-CN" altLang="en-US" sz="2800" dirty="0"/>
              <a:t>（</a:t>
            </a:r>
            <a:r>
              <a:rPr lang="en-US" altLang="zh-CN" sz="2800" dirty="0"/>
              <a:t>TDM </a:t>
            </a:r>
            <a:r>
              <a:rPr lang="zh-CN" altLang="en-US" sz="2800" dirty="0"/>
              <a:t>帧）。每一个时分复用的用户在每一个 </a:t>
            </a:r>
            <a:r>
              <a:rPr lang="en-US" altLang="zh-CN" sz="2800" dirty="0"/>
              <a:t>TDM </a:t>
            </a:r>
            <a:r>
              <a:rPr lang="zh-CN" altLang="en-US" sz="2800" dirty="0"/>
              <a:t>帧中占用固定序号的时隙。</a:t>
            </a:r>
          </a:p>
          <a:p>
            <a:r>
              <a:rPr lang="zh-CN" altLang="en-US" sz="2800" dirty="0"/>
              <a:t>每一个用户所占用的时隙是</a:t>
            </a:r>
            <a:r>
              <a:rPr lang="zh-CN" altLang="en-US" sz="2800" dirty="0">
                <a:solidFill>
                  <a:srgbClr val="FF0000"/>
                </a:solidFill>
              </a:rPr>
              <a:t>周期性地出现</a:t>
            </a:r>
            <a:r>
              <a:rPr lang="zh-CN" altLang="en-US" sz="2800" dirty="0"/>
              <a:t>（其周期就是 </a:t>
            </a:r>
            <a:r>
              <a:rPr lang="en-US" altLang="zh-CN" sz="2800" dirty="0"/>
              <a:t>TDM  </a:t>
            </a:r>
            <a:r>
              <a:rPr lang="zh-CN" altLang="en-US" sz="2800" dirty="0"/>
              <a:t>帧的长度）。</a:t>
            </a:r>
          </a:p>
          <a:p>
            <a:r>
              <a:rPr lang="en-US" altLang="zh-CN" sz="2800" dirty="0"/>
              <a:t>TDM </a:t>
            </a:r>
            <a:r>
              <a:rPr lang="zh-CN" altLang="en-US" sz="2800" dirty="0"/>
              <a:t>信号也称为</a:t>
            </a:r>
            <a:r>
              <a:rPr lang="zh-CN" altLang="en-US" sz="2800" dirty="0">
                <a:solidFill>
                  <a:srgbClr val="FF0000"/>
                </a:solidFill>
              </a:rPr>
              <a:t>等时</a:t>
            </a:r>
            <a:r>
              <a:rPr lang="en-US" altLang="zh-CN" sz="2800" dirty="0"/>
              <a:t>(isochronous)</a:t>
            </a:r>
            <a:r>
              <a:rPr lang="zh-CN" altLang="en-US" sz="2800" dirty="0"/>
              <a:t>信号。</a:t>
            </a:r>
          </a:p>
          <a:p>
            <a:r>
              <a:rPr lang="zh-CN" altLang="en-US" sz="2800" dirty="0">
                <a:solidFill>
                  <a:srgbClr val="0000CC"/>
                </a:solidFill>
              </a:rPr>
              <a:t>时分复用的所有用户是</a:t>
            </a:r>
            <a:r>
              <a:rPr lang="zh-CN" altLang="en-US" sz="2800" dirty="0">
                <a:solidFill>
                  <a:srgbClr val="FF0000"/>
                </a:solidFill>
              </a:rPr>
              <a:t>在不同的时间</a:t>
            </a:r>
            <a:r>
              <a:rPr lang="zh-CN" altLang="en-US" sz="2800" dirty="0">
                <a:solidFill>
                  <a:srgbClr val="0000CC"/>
                </a:solidFill>
              </a:rPr>
              <a:t>占用</a:t>
            </a:r>
            <a:r>
              <a:rPr lang="zh-CN" altLang="en-US" sz="2800" dirty="0">
                <a:solidFill>
                  <a:srgbClr val="FF0000"/>
                </a:solidFill>
              </a:rPr>
              <a:t>同样的频带宽度。</a:t>
            </a:r>
          </a:p>
        </p:txBody>
      </p:sp>
    </p:spTree>
    <p:extLst>
      <p:ext uri="{BB962C8B-B14F-4D97-AF65-F5344CB8AC3E}">
        <p14:creationId xmlns:p14="http://schemas.microsoft.com/office/powerpoint/2010/main" val="4029848401"/>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pPr algn="ctr"/>
            <a:r>
              <a:rPr lang="zh-CN" altLang="en-US" dirty="0" smtClean="0"/>
              <a:t>时分复用</a:t>
            </a:r>
            <a:r>
              <a:rPr lang="en-US" altLang="zh-CN" dirty="0" smtClean="0"/>
              <a:t>TDM</a:t>
            </a:r>
            <a:r>
              <a:rPr lang="zh-CN" altLang="en-US" dirty="0" smtClean="0"/>
              <a:t> </a:t>
            </a:r>
            <a:endParaRPr lang="zh-CN" altLang="en-US" dirty="0"/>
          </a:p>
        </p:txBody>
      </p:sp>
      <p:sp>
        <p:nvSpPr>
          <p:cNvPr id="258051" name="Line 3"/>
          <p:cNvSpPr>
            <a:spLocks noChangeShapeType="1"/>
          </p:cNvSpPr>
          <p:nvPr/>
        </p:nvSpPr>
        <p:spPr bwMode="auto">
          <a:xfrm flipV="1">
            <a:off x="1599406" y="4930652"/>
            <a:ext cx="6626358" cy="11113"/>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58052" name="Text Box 4"/>
          <p:cNvSpPr txBox="1">
            <a:spLocks noChangeArrowheads="1"/>
          </p:cNvSpPr>
          <p:nvPr/>
        </p:nvSpPr>
        <p:spPr bwMode="auto">
          <a:xfrm>
            <a:off x="849577" y="1796927"/>
            <a:ext cx="697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2000" b="1">
                <a:solidFill>
                  <a:srgbClr val="000099"/>
                </a:solidFill>
                <a:latin typeface="+mn-lt"/>
                <a:ea typeface="黑体" pitchFamily="2" charset="-122"/>
              </a:rPr>
              <a:t>频率</a:t>
            </a:r>
          </a:p>
        </p:txBody>
      </p:sp>
      <p:sp>
        <p:nvSpPr>
          <p:cNvPr id="258053" name="Text Box 5"/>
          <p:cNvSpPr txBox="1">
            <a:spLocks noChangeArrowheads="1"/>
          </p:cNvSpPr>
          <p:nvPr/>
        </p:nvSpPr>
        <p:spPr bwMode="auto">
          <a:xfrm>
            <a:off x="8225764" y="4721102"/>
            <a:ext cx="69762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2000" b="1">
                <a:solidFill>
                  <a:srgbClr val="000099"/>
                </a:solidFill>
                <a:latin typeface="+mn-lt"/>
                <a:ea typeface="黑体" pitchFamily="2" charset="-122"/>
              </a:rPr>
              <a:t>时间</a:t>
            </a:r>
          </a:p>
        </p:txBody>
      </p:sp>
      <p:sp>
        <p:nvSpPr>
          <p:cNvPr id="258054" name="Rectangle 6"/>
          <p:cNvSpPr>
            <a:spLocks noChangeArrowheads="1"/>
          </p:cNvSpPr>
          <p:nvPr/>
        </p:nvSpPr>
        <p:spPr bwMode="auto">
          <a:xfrm>
            <a:off x="1910690" y="2420814"/>
            <a:ext cx="311282" cy="1871662"/>
          </a:xfrm>
          <a:prstGeom prst="rect">
            <a:avLst/>
          </a:prstGeom>
          <a:solidFill>
            <a:srgbClr val="FFFF00"/>
          </a:solidFill>
          <a:ln>
            <a:noFill/>
          </a:ln>
          <a:effectLst/>
        </p:spPr>
        <p:txBody>
          <a:bodyPr wrap="none" anchor="ctr"/>
          <a:lstStyle/>
          <a:p>
            <a:r>
              <a:rPr lang="en-US" altLang="zh-CN" b="1">
                <a:solidFill>
                  <a:srgbClr val="000099"/>
                </a:solidFill>
                <a:latin typeface="+mn-lt"/>
                <a:ea typeface="黑体" pitchFamily="2" charset="-122"/>
              </a:rPr>
              <a:t>B</a:t>
            </a:r>
          </a:p>
        </p:txBody>
      </p:sp>
      <p:sp>
        <p:nvSpPr>
          <p:cNvPr id="258055" name="Rectangle 7"/>
          <p:cNvSpPr>
            <a:spLocks noChangeArrowheads="1"/>
          </p:cNvSpPr>
          <p:nvPr/>
        </p:nvSpPr>
        <p:spPr bwMode="auto">
          <a:xfrm>
            <a:off x="2223692" y="2420814"/>
            <a:ext cx="311282" cy="1871662"/>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000099"/>
                </a:solidFill>
                <a:latin typeface="+mn-lt"/>
                <a:ea typeface="黑体" pitchFamily="2" charset="-122"/>
              </a:rPr>
              <a:t>C</a:t>
            </a:r>
          </a:p>
        </p:txBody>
      </p:sp>
      <p:sp>
        <p:nvSpPr>
          <p:cNvPr id="258056" name="Rectangle 8"/>
          <p:cNvSpPr>
            <a:spLocks noChangeArrowheads="1"/>
          </p:cNvSpPr>
          <p:nvPr/>
        </p:nvSpPr>
        <p:spPr bwMode="auto">
          <a:xfrm>
            <a:off x="2534973" y="2420814"/>
            <a:ext cx="311283" cy="1871662"/>
          </a:xfrm>
          <a:prstGeom prst="rect">
            <a:avLst/>
          </a:prstGeom>
          <a:solidFill>
            <a:srgbClr val="66FF33"/>
          </a:solidFill>
          <a:ln>
            <a:noFill/>
          </a:ln>
          <a:effectLst/>
        </p:spPr>
        <p:txBody>
          <a:bodyPr wrap="none" anchor="ctr"/>
          <a:lstStyle/>
          <a:p>
            <a:r>
              <a:rPr lang="en-US" altLang="zh-CN" b="1">
                <a:solidFill>
                  <a:srgbClr val="000099"/>
                </a:solidFill>
                <a:latin typeface="+mn-lt"/>
                <a:ea typeface="黑体" pitchFamily="2" charset="-122"/>
              </a:rPr>
              <a:t>D</a:t>
            </a:r>
          </a:p>
        </p:txBody>
      </p:sp>
      <p:sp>
        <p:nvSpPr>
          <p:cNvPr id="258057" name="Rectangle 9"/>
          <p:cNvSpPr>
            <a:spLocks noChangeArrowheads="1"/>
          </p:cNvSpPr>
          <p:nvPr/>
        </p:nvSpPr>
        <p:spPr bwMode="auto">
          <a:xfrm>
            <a:off x="3159258" y="2420814"/>
            <a:ext cx="311282" cy="1871662"/>
          </a:xfrm>
          <a:prstGeom prst="rect">
            <a:avLst/>
          </a:prstGeom>
          <a:solidFill>
            <a:srgbClr val="FFFF00"/>
          </a:solidFill>
          <a:ln>
            <a:noFill/>
          </a:ln>
          <a:effectLst/>
        </p:spPr>
        <p:txBody>
          <a:bodyPr wrap="none" anchor="ctr"/>
          <a:lstStyle/>
          <a:p>
            <a:r>
              <a:rPr lang="en-US" altLang="zh-CN" b="1">
                <a:solidFill>
                  <a:srgbClr val="000099"/>
                </a:solidFill>
                <a:latin typeface="+mn-lt"/>
                <a:ea typeface="黑体" pitchFamily="2" charset="-122"/>
              </a:rPr>
              <a:t>B</a:t>
            </a:r>
          </a:p>
        </p:txBody>
      </p:sp>
      <p:sp>
        <p:nvSpPr>
          <p:cNvPr id="258058" name="Rectangle 10"/>
          <p:cNvSpPr>
            <a:spLocks noChangeArrowheads="1"/>
          </p:cNvSpPr>
          <p:nvPr/>
        </p:nvSpPr>
        <p:spPr bwMode="auto">
          <a:xfrm>
            <a:off x="3472260" y="2420814"/>
            <a:ext cx="311282" cy="1871662"/>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000099"/>
                </a:solidFill>
                <a:latin typeface="+mn-lt"/>
                <a:ea typeface="黑体" pitchFamily="2" charset="-122"/>
              </a:rPr>
              <a:t>C</a:t>
            </a:r>
          </a:p>
        </p:txBody>
      </p:sp>
      <p:sp>
        <p:nvSpPr>
          <p:cNvPr id="258059" name="Rectangle 11"/>
          <p:cNvSpPr>
            <a:spLocks noChangeArrowheads="1"/>
          </p:cNvSpPr>
          <p:nvPr/>
        </p:nvSpPr>
        <p:spPr bwMode="auto">
          <a:xfrm>
            <a:off x="3783542" y="2420814"/>
            <a:ext cx="311283" cy="1871662"/>
          </a:xfrm>
          <a:prstGeom prst="rect">
            <a:avLst/>
          </a:prstGeom>
          <a:solidFill>
            <a:srgbClr val="66FF33"/>
          </a:solidFill>
          <a:ln>
            <a:noFill/>
          </a:ln>
          <a:effectLst/>
        </p:spPr>
        <p:txBody>
          <a:bodyPr wrap="none" anchor="ctr"/>
          <a:lstStyle/>
          <a:p>
            <a:r>
              <a:rPr lang="en-US" altLang="zh-CN" b="1">
                <a:solidFill>
                  <a:srgbClr val="000099"/>
                </a:solidFill>
                <a:latin typeface="+mn-lt"/>
                <a:ea typeface="黑体" pitchFamily="2" charset="-122"/>
              </a:rPr>
              <a:t>D</a:t>
            </a:r>
          </a:p>
        </p:txBody>
      </p:sp>
      <p:sp>
        <p:nvSpPr>
          <p:cNvPr id="258060" name="Rectangle 12"/>
          <p:cNvSpPr>
            <a:spLocks noChangeArrowheads="1"/>
          </p:cNvSpPr>
          <p:nvPr/>
        </p:nvSpPr>
        <p:spPr bwMode="auto">
          <a:xfrm>
            <a:off x="4407827" y="2420814"/>
            <a:ext cx="311282" cy="1871662"/>
          </a:xfrm>
          <a:prstGeom prst="rect">
            <a:avLst/>
          </a:prstGeom>
          <a:solidFill>
            <a:srgbClr val="FFFF00"/>
          </a:solidFill>
          <a:ln>
            <a:noFill/>
          </a:ln>
          <a:effectLst/>
        </p:spPr>
        <p:txBody>
          <a:bodyPr wrap="none" anchor="ctr"/>
          <a:lstStyle/>
          <a:p>
            <a:r>
              <a:rPr lang="en-US" altLang="zh-CN" b="1">
                <a:solidFill>
                  <a:srgbClr val="000099"/>
                </a:solidFill>
                <a:latin typeface="+mn-lt"/>
                <a:ea typeface="黑体" pitchFamily="2" charset="-122"/>
              </a:rPr>
              <a:t>B</a:t>
            </a:r>
          </a:p>
        </p:txBody>
      </p:sp>
      <p:sp>
        <p:nvSpPr>
          <p:cNvPr id="258061" name="Rectangle 13"/>
          <p:cNvSpPr>
            <a:spLocks noChangeArrowheads="1"/>
          </p:cNvSpPr>
          <p:nvPr/>
        </p:nvSpPr>
        <p:spPr bwMode="auto">
          <a:xfrm>
            <a:off x="4720829" y="2420814"/>
            <a:ext cx="311282" cy="1871662"/>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000099"/>
                </a:solidFill>
                <a:latin typeface="+mn-lt"/>
                <a:ea typeface="黑体" pitchFamily="2" charset="-122"/>
              </a:rPr>
              <a:t>C</a:t>
            </a:r>
          </a:p>
        </p:txBody>
      </p:sp>
      <p:sp>
        <p:nvSpPr>
          <p:cNvPr id="258062" name="Rectangle 14"/>
          <p:cNvSpPr>
            <a:spLocks noChangeArrowheads="1"/>
          </p:cNvSpPr>
          <p:nvPr/>
        </p:nvSpPr>
        <p:spPr bwMode="auto">
          <a:xfrm>
            <a:off x="5032110" y="2420814"/>
            <a:ext cx="311283" cy="1871662"/>
          </a:xfrm>
          <a:prstGeom prst="rect">
            <a:avLst/>
          </a:prstGeom>
          <a:solidFill>
            <a:srgbClr val="66FF33"/>
          </a:solidFill>
          <a:ln>
            <a:noFill/>
          </a:ln>
          <a:effectLst/>
        </p:spPr>
        <p:txBody>
          <a:bodyPr wrap="none" anchor="ctr"/>
          <a:lstStyle/>
          <a:p>
            <a:r>
              <a:rPr lang="en-US" altLang="zh-CN" b="1">
                <a:solidFill>
                  <a:srgbClr val="000099"/>
                </a:solidFill>
                <a:latin typeface="+mn-lt"/>
                <a:ea typeface="黑体" pitchFamily="2" charset="-122"/>
              </a:rPr>
              <a:t>D</a:t>
            </a:r>
          </a:p>
        </p:txBody>
      </p:sp>
      <p:sp>
        <p:nvSpPr>
          <p:cNvPr id="258063" name="Rectangle 15"/>
          <p:cNvSpPr>
            <a:spLocks noChangeArrowheads="1"/>
          </p:cNvSpPr>
          <p:nvPr/>
        </p:nvSpPr>
        <p:spPr bwMode="auto">
          <a:xfrm>
            <a:off x="5656396" y="2420814"/>
            <a:ext cx="311282" cy="1871662"/>
          </a:xfrm>
          <a:prstGeom prst="rect">
            <a:avLst/>
          </a:prstGeom>
          <a:solidFill>
            <a:srgbClr val="FFFF00"/>
          </a:solidFill>
          <a:ln>
            <a:noFill/>
          </a:ln>
          <a:effectLst/>
        </p:spPr>
        <p:txBody>
          <a:bodyPr wrap="none" anchor="ctr"/>
          <a:lstStyle/>
          <a:p>
            <a:r>
              <a:rPr lang="en-US" altLang="zh-CN" b="1">
                <a:solidFill>
                  <a:srgbClr val="000099"/>
                </a:solidFill>
                <a:latin typeface="+mn-lt"/>
                <a:ea typeface="黑体" pitchFamily="2" charset="-122"/>
              </a:rPr>
              <a:t>B</a:t>
            </a:r>
          </a:p>
        </p:txBody>
      </p:sp>
      <p:sp>
        <p:nvSpPr>
          <p:cNvPr id="258064" name="Rectangle 16"/>
          <p:cNvSpPr>
            <a:spLocks noChangeArrowheads="1"/>
          </p:cNvSpPr>
          <p:nvPr/>
        </p:nvSpPr>
        <p:spPr bwMode="auto">
          <a:xfrm>
            <a:off x="5969398" y="2420814"/>
            <a:ext cx="311282" cy="1871662"/>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000099"/>
                </a:solidFill>
                <a:latin typeface="+mn-lt"/>
                <a:ea typeface="黑体" pitchFamily="2" charset="-122"/>
              </a:rPr>
              <a:t>C</a:t>
            </a:r>
          </a:p>
        </p:txBody>
      </p:sp>
      <p:sp>
        <p:nvSpPr>
          <p:cNvPr id="258065" name="Rectangle 17"/>
          <p:cNvSpPr>
            <a:spLocks noChangeArrowheads="1"/>
          </p:cNvSpPr>
          <p:nvPr/>
        </p:nvSpPr>
        <p:spPr bwMode="auto">
          <a:xfrm>
            <a:off x="6280679" y="2420814"/>
            <a:ext cx="311283" cy="1871662"/>
          </a:xfrm>
          <a:prstGeom prst="rect">
            <a:avLst/>
          </a:prstGeom>
          <a:solidFill>
            <a:srgbClr val="66FF33"/>
          </a:solidFill>
          <a:ln>
            <a:noFill/>
          </a:ln>
          <a:effectLst/>
        </p:spPr>
        <p:txBody>
          <a:bodyPr wrap="none" anchor="ctr"/>
          <a:lstStyle/>
          <a:p>
            <a:r>
              <a:rPr lang="en-US" altLang="zh-CN" b="1">
                <a:solidFill>
                  <a:srgbClr val="000099"/>
                </a:solidFill>
                <a:latin typeface="+mn-lt"/>
                <a:ea typeface="黑体" pitchFamily="2" charset="-122"/>
              </a:rPr>
              <a:t>D</a:t>
            </a:r>
          </a:p>
        </p:txBody>
      </p:sp>
      <p:grpSp>
        <p:nvGrpSpPr>
          <p:cNvPr id="258066" name="Group 18"/>
          <p:cNvGrpSpPr>
            <a:grpSpLocks/>
          </p:cNvGrpSpPr>
          <p:nvPr/>
        </p:nvGrpSpPr>
        <p:grpSpPr bwMode="auto">
          <a:xfrm>
            <a:off x="1599407" y="2420814"/>
            <a:ext cx="4056989" cy="1871662"/>
            <a:chOff x="930" y="1661"/>
            <a:chExt cx="2359" cy="1179"/>
          </a:xfrm>
        </p:grpSpPr>
        <p:sp>
          <p:nvSpPr>
            <p:cNvPr id="258067" name="Rectangle 19"/>
            <p:cNvSpPr>
              <a:spLocks noChangeArrowheads="1"/>
            </p:cNvSpPr>
            <p:nvPr/>
          </p:nvSpPr>
          <p:spPr bwMode="auto">
            <a:xfrm>
              <a:off x="930" y="1661"/>
              <a:ext cx="181" cy="1179"/>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000099"/>
                  </a:solidFill>
                  <a:latin typeface="+mn-lt"/>
                  <a:ea typeface="黑体" pitchFamily="2" charset="-122"/>
                </a:rPr>
                <a:t>A</a:t>
              </a:r>
            </a:p>
          </p:txBody>
        </p:sp>
        <p:sp>
          <p:nvSpPr>
            <p:cNvPr id="258068" name="Rectangle 20"/>
            <p:cNvSpPr>
              <a:spLocks noChangeArrowheads="1"/>
            </p:cNvSpPr>
            <p:nvPr/>
          </p:nvSpPr>
          <p:spPr bwMode="auto">
            <a:xfrm>
              <a:off x="1656" y="1661"/>
              <a:ext cx="181" cy="1179"/>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000099"/>
                  </a:solidFill>
                  <a:latin typeface="+mn-lt"/>
                  <a:ea typeface="黑体" pitchFamily="2" charset="-122"/>
                </a:rPr>
                <a:t>A</a:t>
              </a:r>
            </a:p>
          </p:txBody>
        </p:sp>
        <p:sp>
          <p:nvSpPr>
            <p:cNvPr id="258069" name="Rectangle 21"/>
            <p:cNvSpPr>
              <a:spLocks noChangeArrowheads="1"/>
            </p:cNvSpPr>
            <p:nvPr/>
          </p:nvSpPr>
          <p:spPr bwMode="auto">
            <a:xfrm>
              <a:off x="2382" y="1661"/>
              <a:ext cx="181" cy="1179"/>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000099"/>
                  </a:solidFill>
                  <a:latin typeface="+mn-lt"/>
                  <a:ea typeface="黑体" pitchFamily="2" charset="-122"/>
                </a:rPr>
                <a:t>A</a:t>
              </a:r>
            </a:p>
          </p:txBody>
        </p:sp>
        <p:sp>
          <p:nvSpPr>
            <p:cNvPr id="258070" name="Rectangle 22"/>
            <p:cNvSpPr>
              <a:spLocks noChangeArrowheads="1"/>
            </p:cNvSpPr>
            <p:nvPr/>
          </p:nvSpPr>
          <p:spPr bwMode="auto">
            <a:xfrm>
              <a:off x="3108" y="1661"/>
              <a:ext cx="181" cy="1179"/>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b="1">
                  <a:solidFill>
                    <a:srgbClr val="000099"/>
                  </a:solidFill>
                  <a:latin typeface="+mn-lt"/>
                  <a:ea typeface="黑体" pitchFamily="2" charset="-122"/>
                </a:rPr>
                <a:t>A</a:t>
              </a:r>
            </a:p>
          </p:txBody>
        </p:sp>
      </p:grpSp>
      <p:sp>
        <p:nvSpPr>
          <p:cNvPr id="258074" name="Line 26"/>
          <p:cNvSpPr>
            <a:spLocks noChangeShapeType="1"/>
          </p:cNvSpPr>
          <p:nvPr/>
        </p:nvSpPr>
        <p:spPr bwMode="auto">
          <a:xfrm flipH="1">
            <a:off x="1754188" y="1989014"/>
            <a:ext cx="1248569" cy="360362"/>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58075" name="Line 27"/>
          <p:cNvSpPr>
            <a:spLocks noChangeShapeType="1"/>
          </p:cNvSpPr>
          <p:nvPr/>
        </p:nvSpPr>
        <p:spPr bwMode="auto">
          <a:xfrm flipH="1">
            <a:off x="2995877" y="1989014"/>
            <a:ext cx="318162" cy="360362"/>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58076" name="Line 28"/>
          <p:cNvSpPr>
            <a:spLocks noChangeShapeType="1"/>
          </p:cNvSpPr>
          <p:nvPr/>
        </p:nvSpPr>
        <p:spPr bwMode="auto">
          <a:xfrm>
            <a:off x="3860933" y="1989014"/>
            <a:ext cx="378354" cy="360362"/>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58077" name="Line 29"/>
          <p:cNvSpPr>
            <a:spLocks noChangeShapeType="1"/>
          </p:cNvSpPr>
          <p:nvPr/>
        </p:nvSpPr>
        <p:spPr bwMode="auto">
          <a:xfrm>
            <a:off x="4406106" y="1989014"/>
            <a:ext cx="1074870" cy="360362"/>
          </a:xfrm>
          <a:prstGeom prst="line">
            <a:avLst/>
          </a:prstGeom>
          <a:noFill/>
          <a:ln w="2857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nvGrpSpPr>
          <p:cNvPr id="258078" name="Group 30"/>
          <p:cNvGrpSpPr>
            <a:grpSpLocks/>
          </p:cNvGrpSpPr>
          <p:nvPr/>
        </p:nvGrpSpPr>
        <p:grpSpPr bwMode="auto">
          <a:xfrm>
            <a:off x="1599406" y="4365501"/>
            <a:ext cx="1246850" cy="512763"/>
            <a:chOff x="930" y="2886"/>
            <a:chExt cx="725" cy="323"/>
          </a:xfrm>
        </p:grpSpPr>
        <p:sp>
          <p:nvSpPr>
            <p:cNvPr id="258079" name="Text Box 31"/>
            <p:cNvSpPr txBox="1">
              <a:spLocks noChangeArrowheads="1"/>
            </p:cNvSpPr>
            <p:nvPr/>
          </p:nvSpPr>
          <p:spPr bwMode="auto">
            <a:xfrm>
              <a:off x="975" y="2976"/>
              <a:ext cx="62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2000" b="1">
                  <a:solidFill>
                    <a:srgbClr val="000099"/>
                  </a:solidFill>
                  <a:latin typeface="+mn-lt"/>
                  <a:ea typeface="黑体" pitchFamily="2" charset="-122"/>
                </a:rPr>
                <a:t>TDM </a:t>
              </a:r>
              <a:r>
                <a:rPr kumimoji="1" lang="zh-CN" altLang="en-US" sz="2000" b="1">
                  <a:solidFill>
                    <a:srgbClr val="000099"/>
                  </a:solidFill>
                  <a:latin typeface="+mn-lt"/>
                  <a:ea typeface="黑体" pitchFamily="2" charset="-122"/>
                </a:rPr>
                <a:t>帧</a:t>
              </a:r>
            </a:p>
          </p:txBody>
        </p:sp>
        <p:sp>
          <p:nvSpPr>
            <p:cNvPr id="258080" name="AutoShape 32"/>
            <p:cNvSpPr>
              <a:spLocks/>
            </p:cNvSpPr>
            <p:nvPr/>
          </p:nvSpPr>
          <p:spPr bwMode="auto">
            <a:xfrm rot="16200000" flipV="1">
              <a:off x="1248" y="2568"/>
              <a:ext cx="90" cy="725"/>
            </a:xfrm>
            <a:prstGeom prst="leftBrace">
              <a:avLst>
                <a:gd name="adj1" fmla="val 67130"/>
                <a:gd name="adj2" fmla="val 50000"/>
              </a:avLst>
            </a:prstGeom>
            <a:noFill/>
            <a:ln w="19050">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grpSp>
        <p:nvGrpSpPr>
          <p:cNvPr id="258081" name="Group 33"/>
          <p:cNvGrpSpPr>
            <a:grpSpLocks/>
          </p:cNvGrpSpPr>
          <p:nvPr/>
        </p:nvGrpSpPr>
        <p:grpSpPr bwMode="auto">
          <a:xfrm>
            <a:off x="2846257" y="4365501"/>
            <a:ext cx="1246848" cy="512763"/>
            <a:chOff x="1655" y="2886"/>
            <a:chExt cx="725" cy="323"/>
          </a:xfrm>
        </p:grpSpPr>
        <p:sp>
          <p:nvSpPr>
            <p:cNvPr id="258082" name="Text Box 34"/>
            <p:cNvSpPr txBox="1">
              <a:spLocks noChangeArrowheads="1"/>
            </p:cNvSpPr>
            <p:nvPr/>
          </p:nvSpPr>
          <p:spPr bwMode="auto">
            <a:xfrm>
              <a:off x="1700" y="2976"/>
              <a:ext cx="62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2000" b="1">
                  <a:solidFill>
                    <a:srgbClr val="000099"/>
                  </a:solidFill>
                  <a:latin typeface="+mn-lt"/>
                  <a:ea typeface="黑体" pitchFamily="2" charset="-122"/>
                </a:rPr>
                <a:t>TDM </a:t>
              </a:r>
              <a:r>
                <a:rPr kumimoji="1" lang="zh-CN" altLang="en-US" sz="2000" b="1">
                  <a:solidFill>
                    <a:srgbClr val="000099"/>
                  </a:solidFill>
                  <a:latin typeface="+mn-lt"/>
                  <a:ea typeface="黑体" pitchFamily="2" charset="-122"/>
                </a:rPr>
                <a:t>帧</a:t>
              </a:r>
            </a:p>
          </p:txBody>
        </p:sp>
        <p:sp>
          <p:nvSpPr>
            <p:cNvPr id="258083" name="AutoShape 35"/>
            <p:cNvSpPr>
              <a:spLocks/>
            </p:cNvSpPr>
            <p:nvPr/>
          </p:nvSpPr>
          <p:spPr bwMode="auto">
            <a:xfrm rot="16200000" flipV="1">
              <a:off x="1973" y="2568"/>
              <a:ext cx="90" cy="725"/>
            </a:xfrm>
            <a:prstGeom prst="leftBrace">
              <a:avLst>
                <a:gd name="adj1" fmla="val 67130"/>
                <a:gd name="adj2" fmla="val 50000"/>
              </a:avLst>
            </a:prstGeom>
            <a:noFill/>
            <a:ln w="19050">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grpSp>
        <p:nvGrpSpPr>
          <p:cNvPr id="258084" name="Group 36"/>
          <p:cNvGrpSpPr>
            <a:grpSpLocks/>
          </p:cNvGrpSpPr>
          <p:nvPr/>
        </p:nvGrpSpPr>
        <p:grpSpPr bwMode="auto">
          <a:xfrm>
            <a:off x="4093104" y="4365501"/>
            <a:ext cx="1246850" cy="512763"/>
            <a:chOff x="2380" y="2886"/>
            <a:chExt cx="725" cy="323"/>
          </a:xfrm>
        </p:grpSpPr>
        <p:sp>
          <p:nvSpPr>
            <p:cNvPr id="258085" name="Text Box 37"/>
            <p:cNvSpPr txBox="1">
              <a:spLocks noChangeArrowheads="1"/>
            </p:cNvSpPr>
            <p:nvPr/>
          </p:nvSpPr>
          <p:spPr bwMode="auto">
            <a:xfrm>
              <a:off x="2426" y="2976"/>
              <a:ext cx="62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2000" b="1">
                  <a:solidFill>
                    <a:srgbClr val="000099"/>
                  </a:solidFill>
                  <a:latin typeface="+mn-lt"/>
                  <a:ea typeface="黑体" pitchFamily="2" charset="-122"/>
                </a:rPr>
                <a:t>TDM </a:t>
              </a:r>
              <a:r>
                <a:rPr kumimoji="1" lang="zh-CN" altLang="en-US" sz="2000" b="1">
                  <a:solidFill>
                    <a:srgbClr val="000099"/>
                  </a:solidFill>
                  <a:latin typeface="+mn-lt"/>
                  <a:ea typeface="黑体" pitchFamily="2" charset="-122"/>
                </a:rPr>
                <a:t>帧</a:t>
              </a:r>
            </a:p>
          </p:txBody>
        </p:sp>
        <p:sp>
          <p:nvSpPr>
            <p:cNvPr id="258086" name="AutoShape 38"/>
            <p:cNvSpPr>
              <a:spLocks/>
            </p:cNvSpPr>
            <p:nvPr/>
          </p:nvSpPr>
          <p:spPr bwMode="auto">
            <a:xfrm rot="16200000" flipV="1">
              <a:off x="2698" y="2568"/>
              <a:ext cx="90" cy="725"/>
            </a:xfrm>
            <a:prstGeom prst="leftBrace">
              <a:avLst>
                <a:gd name="adj1" fmla="val 67130"/>
                <a:gd name="adj2" fmla="val 50000"/>
              </a:avLst>
            </a:prstGeom>
            <a:noFill/>
            <a:ln w="19050">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grpSp>
        <p:nvGrpSpPr>
          <p:cNvPr id="258087" name="Group 39"/>
          <p:cNvGrpSpPr>
            <a:grpSpLocks/>
          </p:cNvGrpSpPr>
          <p:nvPr/>
        </p:nvGrpSpPr>
        <p:grpSpPr bwMode="auto">
          <a:xfrm>
            <a:off x="5339954" y="4365501"/>
            <a:ext cx="1246848" cy="512763"/>
            <a:chOff x="3105" y="2886"/>
            <a:chExt cx="725" cy="323"/>
          </a:xfrm>
        </p:grpSpPr>
        <p:sp>
          <p:nvSpPr>
            <p:cNvPr id="258088" name="Text Box 40"/>
            <p:cNvSpPr txBox="1">
              <a:spLocks noChangeArrowheads="1"/>
            </p:cNvSpPr>
            <p:nvPr/>
          </p:nvSpPr>
          <p:spPr bwMode="auto">
            <a:xfrm>
              <a:off x="3152" y="2976"/>
              <a:ext cx="62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2000" b="1">
                  <a:solidFill>
                    <a:srgbClr val="000099"/>
                  </a:solidFill>
                  <a:latin typeface="+mn-lt"/>
                  <a:ea typeface="黑体" pitchFamily="2" charset="-122"/>
                </a:rPr>
                <a:t>TDM </a:t>
              </a:r>
              <a:r>
                <a:rPr kumimoji="1" lang="zh-CN" altLang="en-US" sz="2000" b="1">
                  <a:solidFill>
                    <a:srgbClr val="000099"/>
                  </a:solidFill>
                  <a:latin typeface="+mn-lt"/>
                  <a:ea typeface="黑体" pitchFamily="2" charset="-122"/>
                </a:rPr>
                <a:t>帧</a:t>
              </a:r>
            </a:p>
          </p:txBody>
        </p:sp>
        <p:sp>
          <p:nvSpPr>
            <p:cNvPr id="258089" name="AutoShape 41"/>
            <p:cNvSpPr>
              <a:spLocks/>
            </p:cNvSpPr>
            <p:nvPr/>
          </p:nvSpPr>
          <p:spPr bwMode="auto">
            <a:xfrm rot="16200000" flipV="1">
              <a:off x="3423" y="2568"/>
              <a:ext cx="90" cy="725"/>
            </a:xfrm>
            <a:prstGeom prst="leftBrace">
              <a:avLst>
                <a:gd name="adj1" fmla="val 67130"/>
                <a:gd name="adj2" fmla="val 50000"/>
              </a:avLst>
            </a:prstGeom>
            <a:noFill/>
            <a:ln w="19050">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sp>
        <p:nvSpPr>
          <p:cNvPr id="258090" name="Rectangle 42"/>
          <p:cNvSpPr>
            <a:spLocks noChangeArrowheads="1"/>
          </p:cNvSpPr>
          <p:nvPr/>
        </p:nvSpPr>
        <p:spPr bwMode="auto">
          <a:xfrm rot="21600000">
            <a:off x="6994914" y="3104692"/>
            <a:ext cx="439224" cy="397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2000" b="1">
                <a:solidFill>
                  <a:srgbClr val="000099"/>
                </a:solidFill>
                <a:latin typeface="+mn-lt"/>
                <a:ea typeface="黑体" pitchFamily="2" charset="-122"/>
              </a:rPr>
              <a:t>…</a:t>
            </a:r>
          </a:p>
        </p:txBody>
      </p:sp>
      <p:sp>
        <p:nvSpPr>
          <p:cNvPr id="258091" name="Line 43"/>
          <p:cNvSpPr>
            <a:spLocks noChangeShapeType="1"/>
          </p:cNvSpPr>
          <p:nvPr/>
        </p:nvSpPr>
        <p:spPr bwMode="auto">
          <a:xfrm rot="-5400000">
            <a:off x="115094" y="3452689"/>
            <a:ext cx="2968625"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nvGrpSpPr>
          <p:cNvPr id="258092" name="Group 44"/>
          <p:cNvGrpSpPr>
            <a:grpSpLocks/>
          </p:cNvGrpSpPr>
          <p:nvPr/>
        </p:nvGrpSpPr>
        <p:grpSpPr bwMode="auto">
          <a:xfrm>
            <a:off x="6591963" y="4365501"/>
            <a:ext cx="1246848" cy="512763"/>
            <a:chOff x="3105" y="2886"/>
            <a:chExt cx="725" cy="323"/>
          </a:xfrm>
        </p:grpSpPr>
        <p:sp>
          <p:nvSpPr>
            <p:cNvPr id="258093" name="Text Box 45"/>
            <p:cNvSpPr txBox="1">
              <a:spLocks noChangeArrowheads="1"/>
            </p:cNvSpPr>
            <p:nvPr/>
          </p:nvSpPr>
          <p:spPr bwMode="auto">
            <a:xfrm>
              <a:off x="3152" y="2976"/>
              <a:ext cx="62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2000" b="1">
                  <a:solidFill>
                    <a:srgbClr val="000099"/>
                  </a:solidFill>
                  <a:latin typeface="+mn-lt"/>
                  <a:ea typeface="黑体" pitchFamily="2" charset="-122"/>
                </a:rPr>
                <a:t>TDM </a:t>
              </a:r>
              <a:r>
                <a:rPr kumimoji="1" lang="zh-CN" altLang="en-US" sz="2000" b="1">
                  <a:solidFill>
                    <a:srgbClr val="000099"/>
                  </a:solidFill>
                  <a:latin typeface="+mn-lt"/>
                  <a:ea typeface="黑体" pitchFamily="2" charset="-122"/>
                </a:rPr>
                <a:t>帧</a:t>
              </a:r>
            </a:p>
          </p:txBody>
        </p:sp>
        <p:sp>
          <p:nvSpPr>
            <p:cNvPr id="258094" name="AutoShape 46"/>
            <p:cNvSpPr>
              <a:spLocks/>
            </p:cNvSpPr>
            <p:nvPr/>
          </p:nvSpPr>
          <p:spPr bwMode="auto">
            <a:xfrm rot="16200000" flipV="1">
              <a:off x="3423" y="2568"/>
              <a:ext cx="90" cy="725"/>
            </a:xfrm>
            <a:prstGeom prst="leftBrace">
              <a:avLst>
                <a:gd name="adj1" fmla="val 67130"/>
                <a:gd name="adj2" fmla="val 50000"/>
              </a:avLst>
            </a:prstGeom>
            <a:noFill/>
            <a:ln w="19050">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grpSp>
      <p:grpSp>
        <p:nvGrpSpPr>
          <p:cNvPr id="258100" name="Group 52"/>
          <p:cNvGrpSpPr>
            <a:grpSpLocks/>
          </p:cNvGrpSpPr>
          <p:nvPr/>
        </p:nvGrpSpPr>
        <p:grpSpPr bwMode="auto">
          <a:xfrm>
            <a:off x="2846256" y="2276351"/>
            <a:ext cx="4994275" cy="2376488"/>
            <a:chOff x="1655" y="1570"/>
            <a:chExt cx="2904" cy="1497"/>
          </a:xfrm>
        </p:grpSpPr>
        <p:sp>
          <p:nvSpPr>
            <p:cNvPr id="258095" name="Line 47"/>
            <p:cNvSpPr>
              <a:spLocks noChangeShapeType="1"/>
            </p:cNvSpPr>
            <p:nvPr/>
          </p:nvSpPr>
          <p:spPr bwMode="auto">
            <a:xfrm>
              <a:off x="1655" y="1570"/>
              <a:ext cx="0" cy="1497"/>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58096" name="Line 48"/>
            <p:cNvSpPr>
              <a:spLocks noChangeShapeType="1"/>
            </p:cNvSpPr>
            <p:nvPr/>
          </p:nvSpPr>
          <p:spPr bwMode="auto">
            <a:xfrm>
              <a:off x="2381" y="1570"/>
              <a:ext cx="0" cy="1497"/>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58097" name="Line 49"/>
            <p:cNvSpPr>
              <a:spLocks noChangeShapeType="1"/>
            </p:cNvSpPr>
            <p:nvPr/>
          </p:nvSpPr>
          <p:spPr bwMode="auto">
            <a:xfrm>
              <a:off x="3107" y="1570"/>
              <a:ext cx="0" cy="1497"/>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58098" name="Line 50"/>
            <p:cNvSpPr>
              <a:spLocks noChangeShapeType="1"/>
            </p:cNvSpPr>
            <p:nvPr/>
          </p:nvSpPr>
          <p:spPr bwMode="auto">
            <a:xfrm>
              <a:off x="3833" y="1570"/>
              <a:ext cx="0" cy="1497"/>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58099" name="Line 51"/>
            <p:cNvSpPr>
              <a:spLocks noChangeShapeType="1"/>
            </p:cNvSpPr>
            <p:nvPr/>
          </p:nvSpPr>
          <p:spPr bwMode="auto">
            <a:xfrm>
              <a:off x="4559" y="1570"/>
              <a:ext cx="0" cy="1497"/>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258101" name="Text Box 53"/>
          <p:cNvSpPr txBox="1">
            <a:spLocks noChangeArrowheads="1"/>
          </p:cNvSpPr>
          <p:nvPr/>
        </p:nvSpPr>
        <p:spPr bwMode="auto">
          <a:xfrm>
            <a:off x="2861396" y="1556792"/>
            <a:ext cx="1731564"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2400" b="1" dirty="0">
                <a:solidFill>
                  <a:srgbClr val="C00000"/>
                </a:solidFill>
                <a:latin typeface="+mn-lt"/>
                <a:ea typeface="黑体" pitchFamily="2" charset="-122"/>
              </a:rPr>
              <a:t>周期性出现</a:t>
            </a:r>
          </a:p>
        </p:txBody>
      </p:sp>
      <p:sp>
        <p:nvSpPr>
          <p:cNvPr id="2" name="矩形 1"/>
          <p:cNvSpPr/>
          <p:nvPr/>
        </p:nvSpPr>
        <p:spPr>
          <a:xfrm>
            <a:off x="2786410" y="5229200"/>
            <a:ext cx="4208504" cy="461665"/>
          </a:xfrm>
          <a:prstGeom prst="rect">
            <a:avLst/>
          </a:prstGeom>
        </p:spPr>
        <p:txBody>
          <a:bodyPr wrap="square">
            <a:spAutoFit/>
          </a:bodyPr>
          <a:lstStyle/>
          <a:p>
            <a:pPr algn="ctr"/>
            <a:r>
              <a:rPr lang="zh-CN" altLang="zh-CN" sz="2400" b="1" dirty="0" smtClean="0">
                <a:latin typeface="+mn-lt"/>
                <a:ea typeface="黑体" pitchFamily="2" charset="-122"/>
              </a:rPr>
              <a:t>时分复用</a:t>
            </a:r>
            <a:endParaRPr lang="zh-CN" altLang="en-US" sz="2400" b="1" dirty="0">
              <a:latin typeface="+mn-lt"/>
              <a:ea typeface="黑体" pitchFamily="2" charset="-122"/>
            </a:endParaRPr>
          </a:p>
        </p:txBody>
      </p:sp>
    </p:spTree>
    <p:extLst>
      <p:ext uri="{BB962C8B-B14F-4D97-AF65-F5344CB8AC3E}">
        <p14:creationId xmlns:p14="http://schemas.microsoft.com/office/powerpoint/2010/main" val="42380110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8078"/>
                                        </p:tgtEl>
                                        <p:attrNameLst>
                                          <p:attrName>style.visibility</p:attrName>
                                        </p:attrNameLst>
                                      </p:cBhvr>
                                      <p:to>
                                        <p:strVal val="visible"/>
                                      </p:to>
                                    </p:set>
                                  </p:childTnLst>
                                </p:cTn>
                              </p:par>
                            </p:childTnLst>
                          </p:cTn>
                        </p:par>
                        <p:par>
                          <p:cTn id="7" fill="hold" nodeType="afterGroup">
                            <p:stCondLst>
                              <p:cond delay="0"/>
                            </p:stCondLst>
                            <p:childTnLst>
                              <p:par>
                                <p:cTn id="8" presetID="1" presetClass="entr" presetSubtype="0" fill="hold" nodeType="afterEffect">
                                  <p:stCondLst>
                                    <p:cond delay="500"/>
                                  </p:stCondLst>
                                  <p:childTnLst>
                                    <p:set>
                                      <p:cBhvr>
                                        <p:cTn id="9" dur="1" fill="hold">
                                          <p:stCondLst>
                                            <p:cond delay="0"/>
                                          </p:stCondLst>
                                        </p:cTn>
                                        <p:tgtEl>
                                          <p:spTgt spid="258081"/>
                                        </p:tgtEl>
                                        <p:attrNameLst>
                                          <p:attrName>style.visibility</p:attrName>
                                        </p:attrNameLst>
                                      </p:cBhvr>
                                      <p:to>
                                        <p:strVal val="visible"/>
                                      </p:to>
                                    </p:set>
                                  </p:childTnLst>
                                </p:cTn>
                              </p:par>
                            </p:childTnLst>
                          </p:cTn>
                        </p:par>
                        <p:par>
                          <p:cTn id="10" fill="hold" nodeType="afterGroup">
                            <p:stCondLst>
                              <p:cond delay="500"/>
                            </p:stCondLst>
                            <p:childTnLst>
                              <p:par>
                                <p:cTn id="11" presetID="1" presetClass="entr" presetSubtype="0" fill="hold" nodeType="afterEffect">
                                  <p:stCondLst>
                                    <p:cond delay="500"/>
                                  </p:stCondLst>
                                  <p:childTnLst>
                                    <p:set>
                                      <p:cBhvr>
                                        <p:cTn id="12" dur="1" fill="hold">
                                          <p:stCondLst>
                                            <p:cond delay="0"/>
                                          </p:stCondLst>
                                        </p:cTn>
                                        <p:tgtEl>
                                          <p:spTgt spid="258084"/>
                                        </p:tgtEl>
                                        <p:attrNameLst>
                                          <p:attrName>style.visibility</p:attrName>
                                        </p:attrNameLst>
                                      </p:cBhvr>
                                      <p:to>
                                        <p:strVal val="visible"/>
                                      </p:to>
                                    </p:set>
                                  </p:childTnLst>
                                </p:cTn>
                              </p:par>
                            </p:childTnLst>
                          </p:cTn>
                        </p:par>
                        <p:par>
                          <p:cTn id="13" fill="hold" nodeType="afterGroup">
                            <p:stCondLst>
                              <p:cond delay="1000"/>
                            </p:stCondLst>
                            <p:childTnLst>
                              <p:par>
                                <p:cTn id="14" presetID="1" presetClass="entr" presetSubtype="0" fill="hold" nodeType="afterEffect">
                                  <p:stCondLst>
                                    <p:cond delay="500"/>
                                  </p:stCondLst>
                                  <p:childTnLst>
                                    <p:set>
                                      <p:cBhvr>
                                        <p:cTn id="15" dur="1" fill="hold">
                                          <p:stCondLst>
                                            <p:cond delay="0"/>
                                          </p:stCondLst>
                                        </p:cTn>
                                        <p:tgtEl>
                                          <p:spTgt spid="258087"/>
                                        </p:tgtEl>
                                        <p:attrNameLst>
                                          <p:attrName>style.visibility</p:attrName>
                                        </p:attrNameLst>
                                      </p:cBhvr>
                                      <p:to>
                                        <p:strVal val="visible"/>
                                      </p:to>
                                    </p:set>
                                  </p:childTnLst>
                                </p:cTn>
                              </p:par>
                            </p:childTnLst>
                          </p:cTn>
                        </p:par>
                        <p:par>
                          <p:cTn id="16" fill="hold" nodeType="afterGroup">
                            <p:stCondLst>
                              <p:cond delay="1500"/>
                            </p:stCondLst>
                            <p:childTnLst>
                              <p:par>
                                <p:cTn id="17" presetID="1" presetClass="entr" presetSubtype="0" fill="hold" nodeType="afterEffect">
                                  <p:stCondLst>
                                    <p:cond delay="500"/>
                                  </p:stCondLst>
                                  <p:childTnLst>
                                    <p:set>
                                      <p:cBhvr>
                                        <p:cTn id="18" dur="1" fill="hold">
                                          <p:stCondLst>
                                            <p:cond delay="0"/>
                                          </p:stCondLst>
                                        </p:cTn>
                                        <p:tgtEl>
                                          <p:spTgt spid="258092"/>
                                        </p:tgtEl>
                                        <p:attrNameLst>
                                          <p:attrName>style.visibility</p:attrName>
                                        </p:attrNameLst>
                                      </p:cBhvr>
                                      <p:to>
                                        <p:strVal val="visible"/>
                                      </p:to>
                                    </p:set>
                                  </p:childTnLst>
                                </p:cTn>
                              </p:par>
                            </p:childTnLst>
                          </p:cTn>
                        </p:par>
                        <p:par>
                          <p:cTn id="19" fill="hold" nodeType="afterGroup">
                            <p:stCondLst>
                              <p:cond delay="2000"/>
                            </p:stCondLst>
                            <p:childTnLst>
                              <p:par>
                                <p:cTn id="20" presetID="35" presetClass="emph" presetSubtype="0" repeatCount="4000" fill="hold" nodeType="afterEffect">
                                  <p:stCondLst>
                                    <p:cond delay="0"/>
                                  </p:stCondLst>
                                  <p:childTnLst>
                                    <p:anim calcmode="discrete" valueType="str">
                                      <p:cBhvr>
                                        <p:cTn id="21" dur="500" fill="hold"/>
                                        <p:tgtEl>
                                          <p:spTgt spid="258066"/>
                                        </p:tgtEl>
                                        <p:attrNameLst>
                                          <p:attrName>style.visibility</p:attrName>
                                        </p:attrNameLst>
                                      </p:cBhvr>
                                      <p:tavLst>
                                        <p:tav tm="0">
                                          <p:val>
                                            <p:strVal val="hidden"/>
                                          </p:val>
                                        </p:tav>
                                        <p:tav tm="50000">
                                          <p:val>
                                            <p:strVal val="visible"/>
                                          </p:val>
                                        </p:tav>
                                      </p:tavLst>
                                    </p:anim>
                                  </p:childTnLst>
                                </p:cTn>
                              </p:par>
                            </p:childTnLst>
                          </p:cTn>
                        </p:par>
                        <p:par>
                          <p:cTn id="22" fill="hold" nodeType="afterGroup">
                            <p:stCondLst>
                              <p:cond delay="4000"/>
                            </p:stCondLst>
                            <p:childTnLst>
                              <p:par>
                                <p:cTn id="23" presetID="1" presetClass="entr" presetSubtype="0" fill="hold" nodeType="afterEffect">
                                  <p:stCondLst>
                                    <p:cond delay="500"/>
                                  </p:stCondLst>
                                  <p:childTnLst>
                                    <p:set>
                                      <p:cBhvr>
                                        <p:cTn id="24" dur="1" fill="hold">
                                          <p:stCondLst>
                                            <p:cond delay="0"/>
                                          </p:stCondLst>
                                        </p:cTn>
                                        <p:tgtEl>
                                          <p:spTgt spid="2580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Rectangle 2"/>
          <p:cNvSpPr>
            <a:spLocks noGrp="1" noChangeArrowheads="1"/>
          </p:cNvSpPr>
          <p:nvPr>
            <p:ph type="title"/>
          </p:nvPr>
        </p:nvSpPr>
        <p:spPr/>
        <p:txBody>
          <a:bodyPr/>
          <a:lstStyle/>
          <a:p>
            <a:pPr algn="ctr"/>
            <a:r>
              <a:rPr lang="zh-CN" altLang="en-US" sz="3600" dirty="0">
                <a:solidFill>
                  <a:srgbClr val="FF0000"/>
                </a:solidFill>
              </a:rPr>
              <a:t>时分复用可能会</a:t>
            </a:r>
            <a:r>
              <a:rPr lang="zh-CN" altLang="en-US" sz="3600" dirty="0" smtClean="0">
                <a:solidFill>
                  <a:srgbClr val="FF0000"/>
                </a:solidFill>
              </a:rPr>
              <a:t>造成线路</a:t>
            </a:r>
            <a:r>
              <a:rPr lang="zh-CN" altLang="en-US" sz="3600" dirty="0">
                <a:solidFill>
                  <a:srgbClr val="FF0000"/>
                </a:solidFill>
              </a:rPr>
              <a:t>资源的浪费 </a:t>
            </a:r>
          </a:p>
        </p:txBody>
      </p:sp>
      <p:sp>
        <p:nvSpPr>
          <p:cNvPr id="266331" name="Text Box 91"/>
          <p:cNvSpPr txBox="1">
            <a:spLocks noChangeArrowheads="1"/>
          </p:cNvSpPr>
          <p:nvPr/>
        </p:nvSpPr>
        <p:spPr bwMode="auto">
          <a:xfrm>
            <a:off x="852868" y="1196752"/>
            <a:ext cx="8469497" cy="870046"/>
          </a:xfrm>
          <a:prstGeom prst="rect">
            <a:avLst/>
          </a:prstGeom>
          <a:solidFill>
            <a:srgbClr val="66FF33"/>
          </a:solidFill>
          <a:ln>
            <a:solidFill>
              <a:srgbClr val="000066"/>
            </a:solidFill>
          </a:ln>
          <a:effectLst/>
        </p:spPr>
        <p:txBody>
          <a:bodyPr wrap="square">
            <a:spAutoFit/>
          </a:bodyPr>
          <a:lstStyle/>
          <a:p>
            <a:pPr algn="l">
              <a:lnSpc>
                <a:spcPct val="110000"/>
              </a:lnSpc>
            </a:pPr>
            <a:r>
              <a:rPr lang="zh-CN" altLang="en-US" sz="2400" b="1" dirty="0">
                <a:solidFill>
                  <a:srgbClr val="000099"/>
                </a:solidFill>
                <a:latin typeface="+mn-lt"/>
                <a:ea typeface="黑体" pitchFamily="2" charset="-122"/>
              </a:rPr>
              <a:t>使用时分复用系统传送计算机数据时</a:t>
            </a:r>
            <a:r>
              <a:rPr lang="zh-CN" altLang="en-US" sz="2400" b="1" dirty="0" smtClean="0">
                <a:solidFill>
                  <a:srgbClr val="000099"/>
                </a:solidFill>
                <a:latin typeface="+mn-lt"/>
                <a:ea typeface="黑体" pitchFamily="2" charset="-122"/>
              </a:rPr>
              <a:t>，由于</a:t>
            </a:r>
            <a:r>
              <a:rPr lang="zh-CN" altLang="en-US" sz="2400" b="1" dirty="0">
                <a:solidFill>
                  <a:srgbClr val="000099"/>
                </a:solidFill>
                <a:latin typeface="+mn-lt"/>
                <a:ea typeface="黑体" pitchFamily="2" charset="-122"/>
              </a:rPr>
              <a:t>计算机数据的突发性质，用户</a:t>
            </a:r>
            <a:r>
              <a:rPr lang="zh-CN" altLang="en-US" sz="2400" b="1" dirty="0" smtClean="0">
                <a:solidFill>
                  <a:srgbClr val="000099"/>
                </a:solidFill>
                <a:latin typeface="+mn-lt"/>
                <a:ea typeface="黑体" pitchFamily="2" charset="-122"/>
              </a:rPr>
              <a:t>对分配</a:t>
            </a:r>
            <a:r>
              <a:rPr lang="zh-CN" altLang="en-US" sz="2400" b="1" dirty="0">
                <a:solidFill>
                  <a:srgbClr val="000099"/>
                </a:solidFill>
                <a:latin typeface="+mn-lt"/>
                <a:ea typeface="黑体" pitchFamily="2" charset="-122"/>
              </a:rPr>
              <a:t>到的子信道的利用率一般是不高的</a:t>
            </a:r>
            <a:r>
              <a:rPr lang="zh-CN" altLang="en-US" sz="2400" b="1" dirty="0" smtClean="0">
                <a:solidFill>
                  <a:srgbClr val="000099"/>
                </a:solidFill>
                <a:latin typeface="+mn-lt"/>
                <a:ea typeface="黑体" pitchFamily="2" charset="-122"/>
              </a:rPr>
              <a:t>。</a:t>
            </a:r>
            <a:endParaRPr lang="en-US" altLang="zh-CN" sz="2400" b="1" dirty="0" smtClean="0">
              <a:solidFill>
                <a:srgbClr val="000099"/>
              </a:solidFill>
              <a:latin typeface="+mn-lt"/>
              <a:ea typeface="黑体" pitchFamily="2" charset="-122"/>
            </a:endParaRPr>
          </a:p>
        </p:txBody>
      </p:sp>
      <p:grpSp>
        <p:nvGrpSpPr>
          <p:cNvPr id="3" name="组合 2"/>
          <p:cNvGrpSpPr/>
          <p:nvPr/>
        </p:nvGrpSpPr>
        <p:grpSpPr>
          <a:xfrm>
            <a:off x="264700" y="2348880"/>
            <a:ext cx="9544896" cy="3960440"/>
            <a:chOff x="264700" y="2438197"/>
            <a:chExt cx="9544896" cy="3960440"/>
          </a:xfrm>
        </p:grpSpPr>
        <p:sp>
          <p:nvSpPr>
            <p:cNvPr id="266243" name="Freeform 3"/>
            <p:cNvSpPr>
              <a:spLocks/>
            </p:cNvSpPr>
            <p:nvPr/>
          </p:nvSpPr>
          <p:spPr bwMode="auto">
            <a:xfrm>
              <a:off x="6676084" y="4162221"/>
              <a:ext cx="261408" cy="374650"/>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44" name="Freeform 4"/>
            <p:cNvSpPr>
              <a:spLocks/>
            </p:cNvSpPr>
            <p:nvPr/>
          </p:nvSpPr>
          <p:spPr bwMode="auto">
            <a:xfrm>
              <a:off x="7719997" y="4162221"/>
              <a:ext cx="259689" cy="374650"/>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45" name="Freeform 5"/>
            <p:cNvSpPr>
              <a:spLocks/>
            </p:cNvSpPr>
            <p:nvPr/>
          </p:nvSpPr>
          <p:spPr bwMode="auto">
            <a:xfrm>
              <a:off x="8241094" y="4162221"/>
              <a:ext cx="261408" cy="374650"/>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46" name="Freeform 6"/>
            <p:cNvSpPr>
              <a:spLocks/>
            </p:cNvSpPr>
            <p:nvPr/>
          </p:nvSpPr>
          <p:spPr bwMode="auto">
            <a:xfrm>
              <a:off x="9023599" y="4162221"/>
              <a:ext cx="259689" cy="374650"/>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66FF33"/>
            </a:solidFill>
            <a:ln w="9525">
              <a:solidFill>
                <a:schemeClr val="tx1"/>
              </a:solidFill>
              <a:round/>
              <a:headEnd/>
              <a:tailEnd/>
            </a:ln>
            <a:effectLst/>
          </p:spPr>
          <p:txBody>
            <a:bodyPr/>
            <a:lstStyle/>
            <a:p>
              <a:endParaRPr lang="zh-CN" altLang="en-US" sz="2000" b="1">
                <a:solidFill>
                  <a:srgbClr val="000099"/>
                </a:solidFill>
                <a:latin typeface="+mn-lt"/>
                <a:ea typeface="黑体" pitchFamily="2" charset="-122"/>
              </a:endParaRPr>
            </a:p>
          </p:txBody>
        </p:sp>
        <p:sp>
          <p:nvSpPr>
            <p:cNvPr id="266247" name="Freeform 7"/>
            <p:cNvSpPr>
              <a:spLocks/>
            </p:cNvSpPr>
            <p:nvPr/>
          </p:nvSpPr>
          <p:spPr bwMode="auto">
            <a:xfrm>
              <a:off x="6416395" y="4162221"/>
              <a:ext cx="259689" cy="374650"/>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9525">
              <a:solidFill>
                <a:schemeClr val="tx1"/>
              </a:solidFill>
              <a:round/>
              <a:headEnd/>
              <a:tailEnd/>
            </a:ln>
            <a:effectLst/>
          </p:spPr>
          <p:txBody>
            <a:bodyPr/>
            <a:lstStyle/>
            <a:p>
              <a:endParaRPr lang="zh-CN" altLang="en-US" sz="2000" b="1">
                <a:solidFill>
                  <a:srgbClr val="000099"/>
                </a:solidFill>
                <a:latin typeface="+mn-lt"/>
                <a:ea typeface="黑体" pitchFamily="2" charset="-122"/>
              </a:endParaRPr>
            </a:p>
          </p:txBody>
        </p:sp>
        <p:sp>
          <p:nvSpPr>
            <p:cNvPr id="266248" name="Freeform 8"/>
            <p:cNvSpPr>
              <a:spLocks/>
            </p:cNvSpPr>
            <p:nvPr/>
          </p:nvSpPr>
          <p:spPr bwMode="auto">
            <a:xfrm>
              <a:off x="5372482" y="4165397"/>
              <a:ext cx="261408" cy="376237"/>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9525">
              <a:solidFill>
                <a:schemeClr val="tx1"/>
              </a:solidFill>
              <a:round/>
              <a:headEnd/>
              <a:tailEnd/>
            </a:ln>
            <a:effectLst/>
          </p:spPr>
          <p:txBody>
            <a:bodyPr/>
            <a:lstStyle/>
            <a:p>
              <a:endParaRPr lang="zh-CN" altLang="en-US" sz="2000" b="1">
                <a:solidFill>
                  <a:srgbClr val="000099"/>
                </a:solidFill>
                <a:latin typeface="+mn-lt"/>
                <a:ea typeface="黑体" pitchFamily="2" charset="-122"/>
              </a:endParaRPr>
            </a:p>
          </p:txBody>
        </p:sp>
        <p:sp>
          <p:nvSpPr>
            <p:cNvPr id="266249" name="Freeform 9"/>
            <p:cNvSpPr>
              <a:spLocks/>
            </p:cNvSpPr>
            <p:nvPr/>
          </p:nvSpPr>
          <p:spPr bwMode="auto">
            <a:xfrm>
              <a:off x="5112793" y="4165397"/>
              <a:ext cx="259689" cy="376237"/>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50" name="Freeform 10"/>
            <p:cNvSpPr>
              <a:spLocks/>
            </p:cNvSpPr>
            <p:nvPr/>
          </p:nvSpPr>
          <p:spPr bwMode="auto">
            <a:xfrm>
              <a:off x="2677568" y="3033508"/>
              <a:ext cx="608806" cy="376238"/>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51" name="Freeform 11"/>
            <p:cNvSpPr>
              <a:spLocks/>
            </p:cNvSpPr>
            <p:nvPr/>
          </p:nvSpPr>
          <p:spPr bwMode="auto">
            <a:xfrm>
              <a:off x="852869" y="3785983"/>
              <a:ext cx="1217613" cy="376238"/>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FF66"/>
            </a:solidFill>
            <a:ln w="9525">
              <a:solidFill>
                <a:schemeClr val="tx1"/>
              </a:solidFill>
              <a:round/>
              <a:headEnd/>
              <a:tailEnd/>
            </a:ln>
            <a:effectLst/>
          </p:spPr>
          <p:txBody>
            <a:bodyPr/>
            <a:lstStyle/>
            <a:p>
              <a:endParaRPr lang="zh-CN" altLang="en-US" sz="2000" b="1">
                <a:solidFill>
                  <a:srgbClr val="000099"/>
                </a:solidFill>
                <a:latin typeface="+mn-lt"/>
                <a:ea typeface="黑体" pitchFamily="2" charset="-122"/>
              </a:endParaRPr>
            </a:p>
          </p:txBody>
        </p:sp>
        <p:sp>
          <p:nvSpPr>
            <p:cNvPr id="266252" name="Freeform 12"/>
            <p:cNvSpPr>
              <a:spLocks/>
            </p:cNvSpPr>
            <p:nvPr/>
          </p:nvSpPr>
          <p:spPr bwMode="auto">
            <a:xfrm>
              <a:off x="1461675" y="4536872"/>
              <a:ext cx="1215892" cy="376237"/>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53" name="Freeform 13"/>
            <p:cNvSpPr>
              <a:spLocks/>
            </p:cNvSpPr>
            <p:nvPr/>
          </p:nvSpPr>
          <p:spPr bwMode="auto">
            <a:xfrm>
              <a:off x="2677568" y="5289347"/>
              <a:ext cx="608806" cy="376237"/>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66FF33"/>
            </a:solidFill>
            <a:ln w="9525">
              <a:solidFill>
                <a:schemeClr val="tx1"/>
              </a:solidFill>
              <a:round/>
              <a:headEnd/>
              <a:tailEnd/>
            </a:ln>
            <a:effectLst/>
          </p:spPr>
          <p:txBody>
            <a:bodyPr/>
            <a:lstStyle/>
            <a:p>
              <a:endParaRPr lang="zh-CN" altLang="en-US" sz="2000" b="1">
                <a:solidFill>
                  <a:srgbClr val="000099"/>
                </a:solidFill>
                <a:latin typeface="+mn-lt"/>
                <a:ea typeface="黑体" pitchFamily="2" charset="-122"/>
              </a:endParaRPr>
            </a:p>
          </p:txBody>
        </p:sp>
        <p:sp>
          <p:nvSpPr>
            <p:cNvPr id="266254" name="Text Box 14"/>
            <p:cNvSpPr txBox="1">
              <a:spLocks noChangeArrowheads="1"/>
            </p:cNvSpPr>
            <p:nvPr/>
          </p:nvSpPr>
          <p:spPr bwMode="auto">
            <a:xfrm>
              <a:off x="390245" y="3011284"/>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A</a:t>
              </a:r>
            </a:p>
          </p:txBody>
        </p:sp>
        <p:sp>
          <p:nvSpPr>
            <p:cNvPr id="266255" name="Text Box 15"/>
            <p:cNvSpPr txBox="1">
              <a:spLocks noChangeArrowheads="1"/>
            </p:cNvSpPr>
            <p:nvPr/>
          </p:nvSpPr>
          <p:spPr bwMode="auto">
            <a:xfrm>
              <a:off x="390245" y="3763759"/>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B</a:t>
              </a:r>
            </a:p>
          </p:txBody>
        </p:sp>
        <p:sp>
          <p:nvSpPr>
            <p:cNvPr id="266256" name="Text Box 16"/>
            <p:cNvSpPr txBox="1">
              <a:spLocks noChangeArrowheads="1"/>
            </p:cNvSpPr>
            <p:nvPr/>
          </p:nvSpPr>
          <p:spPr bwMode="auto">
            <a:xfrm>
              <a:off x="390244" y="4516234"/>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C</a:t>
              </a:r>
            </a:p>
          </p:txBody>
        </p:sp>
        <p:sp>
          <p:nvSpPr>
            <p:cNvPr id="266257" name="Text Box 17"/>
            <p:cNvSpPr txBox="1">
              <a:spLocks noChangeArrowheads="1"/>
            </p:cNvSpPr>
            <p:nvPr/>
          </p:nvSpPr>
          <p:spPr bwMode="auto">
            <a:xfrm>
              <a:off x="390244" y="5268709"/>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D</a:t>
              </a:r>
            </a:p>
          </p:txBody>
        </p:sp>
        <p:sp>
          <p:nvSpPr>
            <p:cNvPr id="266258" name="Line 18"/>
            <p:cNvSpPr>
              <a:spLocks noChangeShapeType="1"/>
            </p:cNvSpPr>
            <p:nvPr/>
          </p:nvSpPr>
          <p:spPr bwMode="auto">
            <a:xfrm>
              <a:off x="4937374" y="4536871"/>
              <a:ext cx="4607322"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59" name="Line 19"/>
            <p:cNvSpPr>
              <a:spLocks noChangeShapeType="1"/>
            </p:cNvSpPr>
            <p:nvPr/>
          </p:nvSpPr>
          <p:spPr bwMode="auto">
            <a:xfrm>
              <a:off x="5633890" y="4443209"/>
              <a:ext cx="0" cy="93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60" name="Text Box 20"/>
            <p:cNvSpPr txBox="1">
              <a:spLocks noChangeArrowheads="1"/>
            </p:cNvSpPr>
            <p:nvPr/>
          </p:nvSpPr>
          <p:spPr bwMode="auto">
            <a:xfrm>
              <a:off x="2808272" y="2995409"/>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a</a:t>
              </a:r>
            </a:p>
          </p:txBody>
        </p:sp>
        <p:sp>
          <p:nvSpPr>
            <p:cNvPr id="266261" name="Text Box 21"/>
            <p:cNvSpPr txBox="1">
              <a:spLocks noChangeArrowheads="1"/>
            </p:cNvSpPr>
            <p:nvPr/>
          </p:nvSpPr>
          <p:spPr bwMode="auto">
            <a:xfrm>
              <a:off x="8208417" y="414793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a</a:t>
              </a:r>
            </a:p>
          </p:txBody>
        </p:sp>
        <p:sp>
          <p:nvSpPr>
            <p:cNvPr id="266262" name="Text Box 22"/>
            <p:cNvSpPr txBox="1">
              <a:spLocks noChangeArrowheads="1"/>
            </p:cNvSpPr>
            <p:nvPr/>
          </p:nvSpPr>
          <p:spPr bwMode="auto">
            <a:xfrm>
              <a:off x="5329486" y="4147934"/>
              <a:ext cx="3722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dirty="0">
                  <a:solidFill>
                    <a:srgbClr val="000099"/>
                  </a:solidFill>
                  <a:latin typeface="+mn-lt"/>
                  <a:ea typeface="黑体" pitchFamily="2" charset="-122"/>
                </a:rPr>
                <a:t>b</a:t>
              </a:r>
            </a:p>
          </p:txBody>
        </p:sp>
        <p:sp>
          <p:nvSpPr>
            <p:cNvPr id="266263" name="Text Box 23"/>
            <p:cNvSpPr txBox="1">
              <a:spLocks noChangeArrowheads="1"/>
            </p:cNvSpPr>
            <p:nvPr/>
          </p:nvSpPr>
          <p:spPr bwMode="auto">
            <a:xfrm>
              <a:off x="964655" y="3782809"/>
              <a:ext cx="3722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b</a:t>
              </a:r>
            </a:p>
          </p:txBody>
        </p:sp>
        <p:sp>
          <p:nvSpPr>
            <p:cNvPr id="266264" name="Text Box 24"/>
            <p:cNvSpPr txBox="1">
              <a:spLocks noChangeArrowheads="1"/>
            </p:cNvSpPr>
            <p:nvPr/>
          </p:nvSpPr>
          <p:spPr bwMode="auto">
            <a:xfrm>
              <a:off x="2214944" y="4506709"/>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c</a:t>
              </a:r>
            </a:p>
          </p:txBody>
        </p:sp>
        <p:sp>
          <p:nvSpPr>
            <p:cNvPr id="266265" name="Text Box 25"/>
            <p:cNvSpPr txBox="1">
              <a:spLocks noChangeArrowheads="1"/>
            </p:cNvSpPr>
            <p:nvPr/>
          </p:nvSpPr>
          <p:spPr bwMode="auto">
            <a:xfrm>
              <a:off x="2772157" y="5263947"/>
              <a:ext cx="3722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d</a:t>
              </a:r>
            </a:p>
          </p:txBody>
        </p:sp>
        <p:sp>
          <p:nvSpPr>
            <p:cNvPr id="266266" name="Text Box 26"/>
            <p:cNvSpPr txBox="1">
              <a:spLocks noChangeArrowheads="1"/>
            </p:cNvSpPr>
            <p:nvPr/>
          </p:nvSpPr>
          <p:spPr bwMode="auto">
            <a:xfrm>
              <a:off x="6380280" y="4147934"/>
              <a:ext cx="3722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b</a:t>
              </a:r>
            </a:p>
          </p:txBody>
        </p:sp>
        <p:sp>
          <p:nvSpPr>
            <p:cNvPr id="266267" name="Text Box 27"/>
            <p:cNvSpPr txBox="1">
              <a:spLocks noChangeArrowheads="1"/>
            </p:cNvSpPr>
            <p:nvPr/>
          </p:nvSpPr>
          <p:spPr bwMode="auto">
            <a:xfrm>
              <a:off x="6633088" y="414793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c</a:t>
              </a:r>
            </a:p>
          </p:txBody>
        </p:sp>
        <p:sp>
          <p:nvSpPr>
            <p:cNvPr id="266268" name="Text Box 28"/>
            <p:cNvSpPr txBox="1">
              <a:spLocks noChangeArrowheads="1"/>
            </p:cNvSpPr>
            <p:nvPr/>
          </p:nvSpPr>
          <p:spPr bwMode="auto">
            <a:xfrm>
              <a:off x="5083557" y="414793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a</a:t>
              </a:r>
            </a:p>
          </p:txBody>
        </p:sp>
        <p:sp>
          <p:nvSpPr>
            <p:cNvPr id="266269" name="Text Box 29"/>
            <p:cNvSpPr txBox="1">
              <a:spLocks noChangeArrowheads="1"/>
            </p:cNvSpPr>
            <p:nvPr/>
          </p:nvSpPr>
          <p:spPr bwMode="auto">
            <a:xfrm>
              <a:off x="3525425" y="3011284"/>
              <a:ext cx="287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t</a:t>
              </a:r>
            </a:p>
          </p:txBody>
        </p:sp>
        <p:sp>
          <p:nvSpPr>
            <p:cNvPr id="266270" name="Text Box 30"/>
            <p:cNvSpPr txBox="1">
              <a:spLocks noChangeArrowheads="1"/>
            </p:cNvSpPr>
            <p:nvPr/>
          </p:nvSpPr>
          <p:spPr bwMode="auto">
            <a:xfrm>
              <a:off x="3525425" y="3781222"/>
              <a:ext cx="287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t</a:t>
              </a:r>
            </a:p>
          </p:txBody>
        </p:sp>
        <p:sp>
          <p:nvSpPr>
            <p:cNvPr id="266271" name="Text Box 31"/>
            <p:cNvSpPr txBox="1">
              <a:spLocks noChangeArrowheads="1"/>
            </p:cNvSpPr>
            <p:nvPr/>
          </p:nvSpPr>
          <p:spPr bwMode="auto">
            <a:xfrm>
              <a:off x="3525425" y="4551159"/>
              <a:ext cx="287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t</a:t>
              </a:r>
            </a:p>
          </p:txBody>
        </p:sp>
        <p:sp>
          <p:nvSpPr>
            <p:cNvPr id="266272" name="Text Box 32"/>
            <p:cNvSpPr txBox="1">
              <a:spLocks noChangeArrowheads="1"/>
            </p:cNvSpPr>
            <p:nvPr/>
          </p:nvSpPr>
          <p:spPr bwMode="auto">
            <a:xfrm>
              <a:off x="3525425" y="5321097"/>
              <a:ext cx="287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t</a:t>
              </a:r>
            </a:p>
          </p:txBody>
        </p:sp>
        <p:sp>
          <p:nvSpPr>
            <p:cNvPr id="266273" name="Text Box 33"/>
            <p:cNvSpPr txBox="1">
              <a:spLocks noChangeArrowheads="1"/>
            </p:cNvSpPr>
            <p:nvPr/>
          </p:nvSpPr>
          <p:spPr bwMode="auto">
            <a:xfrm>
              <a:off x="9522338" y="4454421"/>
              <a:ext cx="287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dirty="0">
                  <a:solidFill>
                    <a:srgbClr val="000099"/>
                  </a:solidFill>
                  <a:latin typeface="+mn-lt"/>
                  <a:ea typeface="黑体" pitchFamily="2" charset="-122"/>
                </a:rPr>
                <a:t>t</a:t>
              </a:r>
            </a:p>
          </p:txBody>
        </p:sp>
        <p:sp>
          <p:nvSpPr>
            <p:cNvPr id="266274" name="Line 34"/>
            <p:cNvSpPr>
              <a:spLocks noChangeShapeType="1"/>
            </p:cNvSpPr>
            <p:nvPr/>
          </p:nvSpPr>
          <p:spPr bwMode="auto">
            <a:xfrm>
              <a:off x="7458588" y="4443209"/>
              <a:ext cx="0" cy="93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75" name="Line 35"/>
            <p:cNvSpPr>
              <a:spLocks noChangeShapeType="1"/>
            </p:cNvSpPr>
            <p:nvPr/>
          </p:nvSpPr>
          <p:spPr bwMode="auto">
            <a:xfrm>
              <a:off x="1461675" y="4066971"/>
              <a:ext cx="0" cy="95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76" name="Line 36"/>
            <p:cNvSpPr>
              <a:spLocks noChangeShapeType="1"/>
            </p:cNvSpPr>
            <p:nvPr/>
          </p:nvSpPr>
          <p:spPr bwMode="auto">
            <a:xfrm>
              <a:off x="2070482" y="4819446"/>
              <a:ext cx="0" cy="936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77" name="Line 37"/>
            <p:cNvSpPr>
              <a:spLocks noChangeShapeType="1"/>
            </p:cNvSpPr>
            <p:nvPr/>
          </p:nvSpPr>
          <p:spPr bwMode="auto">
            <a:xfrm>
              <a:off x="2677567" y="4066971"/>
              <a:ext cx="0" cy="95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78" name="Line 38"/>
            <p:cNvSpPr>
              <a:spLocks noChangeShapeType="1"/>
            </p:cNvSpPr>
            <p:nvPr/>
          </p:nvSpPr>
          <p:spPr bwMode="auto">
            <a:xfrm>
              <a:off x="1461675" y="5571921"/>
              <a:ext cx="0" cy="936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79" name="Line 39"/>
            <p:cNvSpPr>
              <a:spLocks noChangeShapeType="1"/>
            </p:cNvSpPr>
            <p:nvPr/>
          </p:nvSpPr>
          <p:spPr bwMode="auto">
            <a:xfrm>
              <a:off x="3286374" y="4819446"/>
              <a:ext cx="0" cy="936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80" name="Line 40"/>
            <p:cNvSpPr>
              <a:spLocks noChangeShapeType="1"/>
            </p:cNvSpPr>
            <p:nvPr/>
          </p:nvSpPr>
          <p:spPr bwMode="auto">
            <a:xfrm>
              <a:off x="2677567" y="5571921"/>
              <a:ext cx="0" cy="936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81" name="Line 41"/>
            <p:cNvSpPr>
              <a:spLocks noChangeShapeType="1"/>
            </p:cNvSpPr>
            <p:nvPr/>
          </p:nvSpPr>
          <p:spPr bwMode="auto">
            <a:xfrm>
              <a:off x="5112792" y="4632122"/>
              <a:ext cx="0" cy="1873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82" name="Line 42"/>
            <p:cNvSpPr>
              <a:spLocks noChangeShapeType="1"/>
            </p:cNvSpPr>
            <p:nvPr/>
          </p:nvSpPr>
          <p:spPr bwMode="auto">
            <a:xfrm>
              <a:off x="6154986" y="4632122"/>
              <a:ext cx="0" cy="1873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83" name="Line 43"/>
            <p:cNvSpPr>
              <a:spLocks noChangeShapeType="1"/>
            </p:cNvSpPr>
            <p:nvPr/>
          </p:nvSpPr>
          <p:spPr bwMode="auto">
            <a:xfrm>
              <a:off x="7197180" y="4632122"/>
              <a:ext cx="0" cy="1873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84" name="Line 44"/>
            <p:cNvSpPr>
              <a:spLocks noChangeShapeType="1"/>
            </p:cNvSpPr>
            <p:nvPr/>
          </p:nvSpPr>
          <p:spPr bwMode="auto">
            <a:xfrm>
              <a:off x="8241094" y="4632122"/>
              <a:ext cx="0" cy="1873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85" name="Line 45"/>
            <p:cNvSpPr>
              <a:spLocks noChangeShapeType="1"/>
            </p:cNvSpPr>
            <p:nvPr/>
          </p:nvSpPr>
          <p:spPr bwMode="auto">
            <a:xfrm>
              <a:off x="5112793" y="4725783"/>
              <a:ext cx="1042194"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86" name="Line 46"/>
            <p:cNvSpPr>
              <a:spLocks noChangeShapeType="1"/>
            </p:cNvSpPr>
            <p:nvPr/>
          </p:nvSpPr>
          <p:spPr bwMode="auto">
            <a:xfrm>
              <a:off x="6154987" y="4725783"/>
              <a:ext cx="1042194"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87" name="Line 47"/>
            <p:cNvSpPr>
              <a:spLocks noChangeShapeType="1"/>
            </p:cNvSpPr>
            <p:nvPr/>
          </p:nvSpPr>
          <p:spPr bwMode="auto">
            <a:xfrm>
              <a:off x="7197181" y="4725783"/>
              <a:ext cx="1043914"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88" name="Text Box 48"/>
            <p:cNvSpPr txBox="1">
              <a:spLocks noChangeArrowheads="1"/>
            </p:cNvSpPr>
            <p:nvPr/>
          </p:nvSpPr>
          <p:spPr bwMode="auto">
            <a:xfrm>
              <a:off x="6416394" y="5446509"/>
              <a:ext cx="229742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dirty="0">
                  <a:solidFill>
                    <a:srgbClr val="000099"/>
                  </a:solidFill>
                  <a:latin typeface="+mn-lt"/>
                  <a:ea typeface="黑体" pitchFamily="2" charset="-122"/>
                </a:rPr>
                <a:t>4 </a:t>
              </a:r>
              <a:r>
                <a:rPr kumimoji="1" lang="zh-CN" altLang="en-US" sz="2400" b="1" dirty="0">
                  <a:solidFill>
                    <a:srgbClr val="000099"/>
                  </a:solidFill>
                  <a:latin typeface="+mn-lt"/>
                  <a:ea typeface="黑体" pitchFamily="2" charset="-122"/>
                </a:rPr>
                <a:t>个时分复用帧</a:t>
              </a:r>
            </a:p>
          </p:txBody>
        </p:sp>
        <p:sp>
          <p:nvSpPr>
            <p:cNvPr id="266289" name="Text Box 49"/>
            <p:cNvSpPr txBox="1">
              <a:spLocks noChangeArrowheads="1"/>
            </p:cNvSpPr>
            <p:nvPr/>
          </p:nvSpPr>
          <p:spPr bwMode="auto">
            <a:xfrm>
              <a:off x="5372482" y="4674984"/>
              <a:ext cx="5277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#1</a:t>
              </a:r>
            </a:p>
          </p:txBody>
        </p:sp>
        <p:sp>
          <p:nvSpPr>
            <p:cNvPr id="266290" name="Line 50"/>
            <p:cNvSpPr>
              <a:spLocks noChangeShapeType="1"/>
            </p:cNvSpPr>
            <p:nvPr/>
          </p:nvSpPr>
          <p:spPr bwMode="auto">
            <a:xfrm>
              <a:off x="3712883" y="3463721"/>
              <a:ext cx="1138502" cy="69850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91" name="Line 51"/>
            <p:cNvSpPr>
              <a:spLocks noChangeShapeType="1"/>
            </p:cNvSpPr>
            <p:nvPr/>
          </p:nvSpPr>
          <p:spPr bwMode="auto">
            <a:xfrm>
              <a:off x="3712883" y="4184446"/>
              <a:ext cx="1050793" cy="16510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92" name="Line 52"/>
            <p:cNvSpPr>
              <a:spLocks noChangeShapeType="1"/>
            </p:cNvSpPr>
            <p:nvPr/>
          </p:nvSpPr>
          <p:spPr bwMode="auto">
            <a:xfrm flipV="1">
              <a:off x="3790274" y="4536871"/>
              <a:ext cx="973402" cy="366712"/>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93" name="Line 53"/>
            <p:cNvSpPr>
              <a:spLocks noChangeShapeType="1"/>
            </p:cNvSpPr>
            <p:nvPr/>
          </p:nvSpPr>
          <p:spPr bwMode="auto">
            <a:xfrm flipV="1">
              <a:off x="3807471" y="4725783"/>
              <a:ext cx="1043913" cy="846138"/>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94" name="Text Box 54"/>
            <p:cNvSpPr txBox="1">
              <a:spLocks noChangeArrowheads="1"/>
            </p:cNvSpPr>
            <p:nvPr/>
          </p:nvSpPr>
          <p:spPr bwMode="auto">
            <a:xfrm>
              <a:off x="3790273" y="4976609"/>
              <a:ext cx="4940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④</a:t>
              </a:r>
            </a:p>
          </p:txBody>
        </p:sp>
        <p:sp>
          <p:nvSpPr>
            <p:cNvPr id="266295" name="Text Box 55"/>
            <p:cNvSpPr txBox="1">
              <a:spLocks noChangeArrowheads="1"/>
            </p:cNvSpPr>
            <p:nvPr/>
          </p:nvSpPr>
          <p:spPr bwMode="auto">
            <a:xfrm>
              <a:off x="3712882" y="4471784"/>
              <a:ext cx="4940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③</a:t>
              </a:r>
            </a:p>
          </p:txBody>
        </p:sp>
        <p:sp>
          <p:nvSpPr>
            <p:cNvPr id="266296" name="Text Box 56"/>
            <p:cNvSpPr txBox="1">
              <a:spLocks noChangeArrowheads="1"/>
            </p:cNvSpPr>
            <p:nvPr/>
          </p:nvSpPr>
          <p:spPr bwMode="auto">
            <a:xfrm>
              <a:off x="3712882" y="3824084"/>
              <a:ext cx="4940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②</a:t>
              </a:r>
            </a:p>
          </p:txBody>
        </p:sp>
        <p:sp>
          <p:nvSpPr>
            <p:cNvPr id="266297" name="Text Box 57"/>
            <p:cNvSpPr txBox="1">
              <a:spLocks noChangeArrowheads="1"/>
            </p:cNvSpPr>
            <p:nvPr/>
          </p:nvSpPr>
          <p:spPr bwMode="auto">
            <a:xfrm>
              <a:off x="3867663" y="3247821"/>
              <a:ext cx="4940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①</a:t>
              </a:r>
            </a:p>
          </p:txBody>
        </p:sp>
        <p:sp>
          <p:nvSpPr>
            <p:cNvPr id="266298" name="Freeform 58"/>
            <p:cNvSpPr>
              <a:spLocks/>
            </p:cNvSpPr>
            <p:nvPr/>
          </p:nvSpPr>
          <p:spPr bwMode="auto">
            <a:xfrm>
              <a:off x="852870" y="3033508"/>
              <a:ext cx="608806" cy="376238"/>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299" name="Line 59"/>
            <p:cNvSpPr>
              <a:spLocks noChangeShapeType="1"/>
            </p:cNvSpPr>
            <p:nvPr/>
          </p:nvSpPr>
          <p:spPr bwMode="auto">
            <a:xfrm>
              <a:off x="3286374" y="4066971"/>
              <a:ext cx="0" cy="95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300" name="Line 60"/>
            <p:cNvSpPr>
              <a:spLocks noChangeShapeType="1"/>
            </p:cNvSpPr>
            <p:nvPr/>
          </p:nvSpPr>
          <p:spPr bwMode="auto">
            <a:xfrm>
              <a:off x="852869" y="5552871"/>
              <a:ext cx="0" cy="936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301" name="Text Box 61"/>
            <p:cNvSpPr txBox="1">
              <a:spLocks noChangeArrowheads="1"/>
            </p:cNvSpPr>
            <p:nvPr/>
          </p:nvSpPr>
          <p:spPr bwMode="auto">
            <a:xfrm>
              <a:off x="964655" y="2992233"/>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a</a:t>
              </a:r>
            </a:p>
          </p:txBody>
        </p:sp>
        <p:sp>
          <p:nvSpPr>
            <p:cNvPr id="266302" name="Text Box 62"/>
            <p:cNvSpPr txBox="1">
              <a:spLocks noChangeArrowheads="1"/>
            </p:cNvSpPr>
            <p:nvPr/>
          </p:nvSpPr>
          <p:spPr bwMode="auto">
            <a:xfrm>
              <a:off x="1602698" y="4494009"/>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c</a:t>
              </a:r>
            </a:p>
          </p:txBody>
        </p:sp>
        <p:sp>
          <p:nvSpPr>
            <p:cNvPr id="266303" name="Text Box 63"/>
            <p:cNvSpPr txBox="1">
              <a:spLocks noChangeArrowheads="1"/>
            </p:cNvSpPr>
            <p:nvPr/>
          </p:nvSpPr>
          <p:spPr bwMode="auto">
            <a:xfrm>
              <a:off x="1631934" y="3785984"/>
              <a:ext cx="3722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b</a:t>
              </a:r>
            </a:p>
          </p:txBody>
        </p:sp>
        <p:sp>
          <p:nvSpPr>
            <p:cNvPr id="266304" name="Line 64"/>
            <p:cNvSpPr>
              <a:spLocks noChangeShapeType="1"/>
            </p:cNvSpPr>
            <p:nvPr/>
          </p:nvSpPr>
          <p:spPr bwMode="auto">
            <a:xfrm>
              <a:off x="5893578" y="4443209"/>
              <a:ext cx="0" cy="93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305" name="Line 65"/>
            <p:cNvSpPr>
              <a:spLocks noChangeShapeType="1"/>
            </p:cNvSpPr>
            <p:nvPr/>
          </p:nvSpPr>
          <p:spPr bwMode="auto">
            <a:xfrm>
              <a:off x="6154986" y="4443209"/>
              <a:ext cx="0" cy="93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306" name="Line 66"/>
            <p:cNvSpPr>
              <a:spLocks noChangeShapeType="1"/>
            </p:cNvSpPr>
            <p:nvPr/>
          </p:nvSpPr>
          <p:spPr bwMode="auto">
            <a:xfrm>
              <a:off x="8241094" y="4725783"/>
              <a:ext cx="1042194"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307" name="Line 67"/>
            <p:cNvSpPr>
              <a:spLocks noChangeShapeType="1"/>
            </p:cNvSpPr>
            <p:nvPr/>
          </p:nvSpPr>
          <p:spPr bwMode="auto">
            <a:xfrm>
              <a:off x="9283288" y="4632122"/>
              <a:ext cx="0" cy="1873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308" name="Line 68"/>
            <p:cNvSpPr>
              <a:spLocks noChangeShapeType="1"/>
            </p:cNvSpPr>
            <p:nvPr/>
          </p:nvSpPr>
          <p:spPr bwMode="auto">
            <a:xfrm>
              <a:off x="8762190" y="4443209"/>
              <a:ext cx="0" cy="93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309" name="Line 69"/>
            <p:cNvSpPr>
              <a:spLocks noChangeShapeType="1"/>
            </p:cNvSpPr>
            <p:nvPr/>
          </p:nvSpPr>
          <p:spPr bwMode="auto">
            <a:xfrm>
              <a:off x="7197180" y="4443209"/>
              <a:ext cx="0" cy="936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310" name="Text Box 70"/>
            <p:cNvSpPr txBox="1">
              <a:spLocks noChangeArrowheads="1"/>
            </p:cNvSpPr>
            <p:nvPr/>
          </p:nvSpPr>
          <p:spPr bwMode="auto">
            <a:xfrm>
              <a:off x="7697640" y="414793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c</a:t>
              </a:r>
            </a:p>
          </p:txBody>
        </p:sp>
        <p:sp>
          <p:nvSpPr>
            <p:cNvPr id="266311" name="Text Box 71"/>
            <p:cNvSpPr txBox="1">
              <a:spLocks noChangeArrowheads="1"/>
            </p:cNvSpPr>
            <p:nvPr/>
          </p:nvSpPr>
          <p:spPr bwMode="auto">
            <a:xfrm>
              <a:off x="8980605" y="4147934"/>
              <a:ext cx="3722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d</a:t>
              </a:r>
            </a:p>
          </p:txBody>
        </p:sp>
        <p:sp>
          <p:nvSpPr>
            <p:cNvPr id="266312" name="Text Box 72"/>
            <p:cNvSpPr txBox="1">
              <a:spLocks noChangeArrowheads="1"/>
            </p:cNvSpPr>
            <p:nvPr/>
          </p:nvSpPr>
          <p:spPr bwMode="auto">
            <a:xfrm>
              <a:off x="3800872" y="2712833"/>
              <a:ext cx="162736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800" b="1" dirty="0">
                  <a:solidFill>
                    <a:srgbClr val="C00000"/>
                  </a:solidFill>
                  <a:latin typeface="+mn-lt"/>
                  <a:ea typeface="黑体" pitchFamily="2" charset="-122"/>
                </a:rPr>
                <a:t>时分复用</a:t>
              </a:r>
            </a:p>
          </p:txBody>
        </p:sp>
        <p:sp>
          <p:nvSpPr>
            <p:cNvPr id="266313" name="Text Box 73"/>
            <p:cNvSpPr txBox="1">
              <a:spLocks noChangeArrowheads="1"/>
            </p:cNvSpPr>
            <p:nvPr/>
          </p:nvSpPr>
          <p:spPr bwMode="auto">
            <a:xfrm>
              <a:off x="6416395" y="4674984"/>
              <a:ext cx="5277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#2</a:t>
              </a:r>
            </a:p>
          </p:txBody>
        </p:sp>
        <p:sp>
          <p:nvSpPr>
            <p:cNvPr id="266314" name="Text Box 74"/>
            <p:cNvSpPr txBox="1">
              <a:spLocks noChangeArrowheads="1"/>
            </p:cNvSpPr>
            <p:nvPr/>
          </p:nvSpPr>
          <p:spPr bwMode="auto">
            <a:xfrm>
              <a:off x="7510182" y="4674984"/>
              <a:ext cx="5277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#3</a:t>
              </a:r>
            </a:p>
          </p:txBody>
        </p:sp>
        <p:sp>
          <p:nvSpPr>
            <p:cNvPr id="266315" name="Text Box 75"/>
            <p:cNvSpPr txBox="1">
              <a:spLocks noChangeArrowheads="1"/>
            </p:cNvSpPr>
            <p:nvPr/>
          </p:nvSpPr>
          <p:spPr bwMode="auto">
            <a:xfrm>
              <a:off x="8552376" y="4674984"/>
              <a:ext cx="5277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#4</a:t>
              </a:r>
            </a:p>
          </p:txBody>
        </p:sp>
        <p:sp>
          <p:nvSpPr>
            <p:cNvPr id="266316" name="Line 76"/>
            <p:cNvSpPr>
              <a:spLocks noChangeShapeType="1"/>
            </p:cNvSpPr>
            <p:nvPr/>
          </p:nvSpPr>
          <p:spPr bwMode="auto">
            <a:xfrm>
              <a:off x="5719880" y="5071858"/>
              <a:ext cx="1303602" cy="376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317" name="Line 77"/>
            <p:cNvSpPr>
              <a:spLocks noChangeShapeType="1"/>
            </p:cNvSpPr>
            <p:nvPr/>
          </p:nvSpPr>
          <p:spPr bwMode="auto">
            <a:xfrm>
              <a:off x="6676084" y="5071858"/>
              <a:ext cx="521096" cy="376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318" name="Line 78"/>
            <p:cNvSpPr>
              <a:spLocks noChangeShapeType="1"/>
            </p:cNvSpPr>
            <p:nvPr/>
          </p:nvSpPr>
          <p:spPr bwMode="auto">
            <a:xfrm flipH="1">
              <a:off x="7284890" y="5071858"/>
              <a:ext cx="435107" cy="376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319" name="Line 79"/>
            <p:cNvSpPr>
              <a:spLocks noChangeShapeType="1"/>
            </p:cNvSpPr>
            <p:nvPr/>
          </p:nvSpPr>
          <p:spPr bwMode="auto">
            <a:xfrm flipV="1">
              <a:off x="7458589" y="5071858"/>
              <a:ext cx="1303602" cy="37623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320" name="Text Box 80"/>
            <p:cNvSpPr txBox="1">
              <a:spLocks noChangeArrowheads="1"/>
            </p:cNvSpPr>
            <p:nvPr/>
          </p:nvSpPr>
          <p:spPr bwMode="auto">
            <a:xfrm>
              <a:off x="264700" y="2438197"/>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a:solidFill>
                    <a:srgbClr val="000099"/>
                  </a:solidFill>
                  <a:latin typeface="+mn-lt"/>
                  <a:ea typeface="黑体" pitchFamily="2" charset="-122"/>
                </a:rPr>
                <a:t>用户</a:t>
              </a:r>
            </a:p>
          </p:txBody>
        </p:sp>
        <p:sp>
          <p:nvSpPr>
            <p:cNvPr id="266321" name="Line 81"/>
            <p:cNvSpPr>
              <a:spLocks noChangeShapeType="1"/>
            </p:cNvSpPr>
            <p:nvPr/>
          </p:nvSpPr>
          <p:spPr bwMode="auto">
            <a:xfrm>
              <a:off x="766880" y="3409746"/>
              <a:ext cx="2866892"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322" name="Line 82"/>
            <p:cNvSpPr>
              <a:spLocks noChangeShapeType="1"/>
            </p:cNvSpPr>
            <p:nvPr/>
          </p:nvSpPr>
          <p:spPr bwMode="auto">
            <a:xfrm>
              <a:off x="766880" y="4162221"/>
              <a:ext cx="2866892"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323" name="Line 83"/>
            <p:cNvSpPr>
              <a:spLocks noChangeShapeType="1"/>
            </p:cNvSpPr>
            <p:nvPr/>
          </p:nvSpPr>
          <p:spPr bwMode="auto">
            <a:xfrm>
              <a:off x="766880" y="4913108"/>
              <a:ext cx="2866892"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324" name="Line 84"/>
            <p:cNvSpPr>
              <a:spLocks noChangeShapeType="1"/>
            </p:cNvSpPr>
            <p:nvPr/>
          </p:nvSpPr>
          <p:spPr bwMode="auto">
            <a:xfrm>
              <a:off x="766880" y="5665583"/>
              <a:ext cx="2866892"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grpSp>
          <p:nvGrpSpPr>
            <p:cNvPr id="266325" name="Group 85"/>
            <p:cNvGrpSpPr>
              <a:grpSpLocks/>
            </p:cNvGrpSpPr>
            <p:nvPr/>
          </p:nvGrpSpPr>
          <p:grpSpPr bwMode="auto">
            <a:xfrm>
              <a:off x="5116232" y="3968546"/>
              <a:ext cx="4171293" cy="1079500"/>
              <a:chOff x="1655" y="1570"/>
              <a:chExt cx="2919" cy="1497"/>
            </a:xfrm>
          </p:grpSpPr>
          <p:sp>
            <p:nvSpPr>
              <p:cNvPr id="266326" name="Line 86"/>
              <p:cNvSpPr>
                <a:spLocks noChangeShapeType="1"/>
              </p:cNvSpPr>
              <p:nvPr/>
            </p:nvSpPr>
            <p:spPr bwMode="auto">
              <a:xfrm>
                <a:off x="1655" y="1570"/>
                <a:ext cx="0" cy="1497"/>
              </a:xfrm>
              <a:prstGeom prst="line">
                <a:avLst/>
              </a:prstGeom>
              <a:noFill/>
              <a:ln w="28575">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327" name="Line 87"/>
              <p:cNvSpPr>
                <a:spLocks noChangeShapeType="1"/>
              </p:cNvSpPr>
              <p:nvPr/>
            </p:nvSpPr>
            <p:spPr bwMode="auto">
              <a:xfrm>
                <a:off x="2381" y="1570"/>
                <a:ext cx="0" cy="1497"/>
              </a:xfrm>
              <a:prstGeom prst="line">
                <a:avLst/>
              </a:prstGeom>
              <a:noFill/>
              <a:ln w="28575">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328" name="Line 88"/>
              <p:cNvSpPr>
                <a:spLocks noChangeShapeType="1"/>
              </p:cNvSpPr>
              <p:nvPr/>
            </p:nvSpPr>
            <p:spPr bwMode="auto">
              <a:xfrm>
                <a:off x="3107" y="1570"/>
                <a:ext cx="0" cy="1497"/>
              </a:xfrm>
              <a:prstGeom prst="line">
                <a:avLst/>
              </a:prstGeom>
              <a:noFill/>
              <a:ln w="28575">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329" name="Line 89"/>
              <p:cNvSpPr>
                <a:spLocks noChangeShapeType="1"/>
              </p:cNvSpPr>
              <p:nvPr/>
            </p:nvSpPr>
            <p:spPr bwMode="auto">
              <a:xfrm>
                <a:off x="3833" y="1570"/>
                <a:ext cx="0" cy="1497"/>
              </a:xfrm>
              <a:prstGeom prst="line">
                <a:avLst/>
              </a:prstGeom>
              <a:noFill/>
              <a:ln w="28575">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266330" name="Line 90"/>
              <p:cNvSpPr>
                <a:spLocks noChangeShapeType="1"/>
              </p:cNvSpPr>
              <p:nvPr/>
            </p:nvSpPr>
            <p:spPr bwMode="auto">
              <a:xfrm>
                <a:off x="4574" y="1570"/>
                <a:ext cx="0" cy="1497"/>
              </a:xfrm>
              <a:prstGeom prst="line">
                <a:avLst/>
              </a:prstGeom>
              <a:noFill/>
              <a:ln w="28575">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grpSp>
        <p:sp>
          <p:nvSpPr>
            <p:cNvPr id="2" name="矩形 1"/>
            <p:cNvSpPr/>
            <p:nvPr/>
          </p:nvSpPr>
          <p:spPr>
            <a:xfrm>
              <a:off x="1766365" y="5936972"/>
              <a:ext cx="6995825" cy="461665"/>
            </a:xfrm>
            <a:prstGeom prst="rect">
              <a:avLst/>
            </a:prstGeom>
          </p:spPr>
          <p:txBody>
            <a:bodyPr wrap="square">
              <a:spAutoFit/>
            </a:bodyPr>
            <a:lstStyle/>
            <a:p>
              <a:pPr algn="ctr"/>
              <a:r>
                <a:rPr lang="zh-CN" altLang="zh-CN" sz="2400" b="1" dirty="0" smtClean="0">
                  <a:latin typeface="+mn-lt"/>
                  <a:ea typeface="黑体" pitchFamily="2" charset="-122"/>
                </a:rPr>
                <a:t>时分复用</a:t>
              </a:r>
              <a:r>
                <a:rPr lang="zh-CN" altLang="zh-CN" sz="2400" b="1" dirty="0">
                  <a:latin typeface="+mn-lt"/>
                  <a:ea typeface="黑体" pitchFamily="2" charset="-122"/>
                </a:rPr>
                <a:t>可能会造成线路资源的浪费</a:t>
              </a:r>
              <a:endParaRPr lang="zh-CN" altLang="en-US" sz="2400" b="1" dirty="0">
                <a:latin typeface="+mn-lt"/>
                <a:ea typeface="黑体" pitchFamily="2" charset="-122"/>
              </a:endParaRPr>
            </a:p>
          </p:txBody>
        </p:sp>
      </p:grpSp>
      <p:sp>
        <p:nvSpPr>
          <p:cNvPr id="4" name="矩形 3"/>
          <p:cNvSpPr/>
          <p:nvPr/>
        </p:nvSpPr>
        <p:spPr>
          <a:xfrm>
            <a:off x="5518729" y="2564904"/>
            <a:ext cx="4186799" cy="1107996"/>
          </a:xfrm>
          <a:prstGeom prst="rect">
            <a:avLst/>
          </a:prstGeom>
          <a:ln>
            <a:solidFill>
              <a:schemeClr val="tx1"/>
            </a:solidFill>
          </a:ln>
        </p:spPr>
        <p:txBody>
          <a:bodyPr wrap="square">
            <a:spAutoFit/>
          </a:bodyPr>
          <a:lstStyle/>
          <a:p>
            <a:r>
              <a:rPr lang="zh-CN" altLang="zh-CN" sz="2200" b="1" dirty="0">
                <a:ea typeface="黑体" pitchFamily="2" charset="-122"/>
              </a:rPr>
              <a:t>当某用户暂时无数据发送时，在时分复用帧中分配给该用户的时隙只能处于</a:t>
            </a:r>
            <a:r>
              <a:rPr lang="zh-CN" altLang="zh-CN" sz="2200" b="1" dirty="0" smtClean="0">
                <a:ea typeface="黑体" pitchFamily="2" charset="-122"/>
              </a:rPr>
              <a:t>空闲状态</a:t>
            </a:r>
            <a:r>
              <a:rPr lang="zh-CN" altLang="en-US" sz="2200" b="1" dirty="0" smtClean="0">
                <a:ea typeface="黑体" pitchFamily="2" charset="-122"/>
              </a:rPr>
              <a:t>。</a:t>
            </a:r>
            <a:endParaRPr lang="zh-CN" altLang="en-US" sz="2200" b="1" dirty="0">
              <a:ea typeface="黑体" pitchFamily="2" charset="-122"/>
            </a:endParaRPr>
          </a:p>
        </p:txBody>
      </p:sp>
    </p:spTree>
    <p:extLst>
      <p:ext uri="{BB962C8B-B14F-4D97-AF65-F5344CB8AC3E}">
        <p14:creationId xmlns:p14="http://schemas.microsoft.com/office/powerpoint/2010/main" val="692360653"/>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a:xfrm>
            <a:off x="495300" y="188640"/>
            <a:ext cx="9066212" cy="1512168"/>
          </a:xfrm>
        </p:spPr>
        <p:txBody>
          <a:bodyPr/>
          <a:lstStyle/>
          <a:p>
            <a:pPr algn="ctr"/>
            <a:r>
              <a:rPr lang="zh-CN" altLang="en-US" dirty="0"/>
              <a:t>统计时分复用</a:t>
            </a:r>
            <a:r>
              <a:rPr lang="zh-CN" altLang="en-US" sz="3200" dirty="0"/>
              <a:t> </a:t>
            </a:r>
            <a:r>
              <a:rPr lang="en-US" altLang="zh-CN" dirty="0"/>
              <a:t>STDM</a:t>
            </a:r>
            <a:br>
              <a:rPr lang="en-US" altLang="zh-CN" dirty="0"/>
            </a:br>
            <a:r>
              <a:rPr lang="en-US" altLang="zh-CN" dirty="0"/>
              <a:t>(Statistic TDM)  </a:t>
            </a:r>
          </a:p>
        </p:txBody>
      </p:sp>
      <p:sp>
        <p:nvSpPr>
          <p:cNvPr id="2" name="矩形 1"/>
          <p:cNvSpPr/>
          <p:nvPr/>
        </p:nvSpPr>
        <p:spPr>
          <a:xfrm>
            <a:off x="6249144" y="1844824"/>
            <a:ext cx="3456384" cy="1785104"/>
          </a:xfrm>
          <a:prstGeom prst="rect">
            <a:avLst/>
          </a:prstGeom>
          <a:ln>
            <a:solidFill>
              <a:schemeClr val="tx1"/>
            </a:solidFill>
          </a:ln>
        </p:spPr>
        <p:txBody>
          <a:bodyPr wrap="square">
            <a:spAutoFit/>
          </a:bodyPr>
          <a:lstStyle/>
          <a:p>
            <a:r>
              <a:rPr lang="en-US" altLang="zh-CN" sz="2200" b="1" dirty="0" smtClean="0">
                <a:ea typeface="黑体" pitchFamily="2" charset="-122"/>
              </a:rPr>
              <a:t>STDM </a:t>
            </a:r>
            <a:r>
              <a:rPr lang="zh-CN" altLang="zh-CN" sz="2200" b="1" dirty="0" smtClean="0">
                <a:ea typeface="黑体" pitchFamily="2" charset="-122"/>
              </a:rPr>
              <a:t>帧</a:t>
            </a:r>
            <a:r>
              <a:rPr lang="zh-CN" altLang="zh-CN" sz="2200" b="1" dirty="0">
                <a:solidFill>
                  <a:srgbClr val="FF0000"/>
                </a:solidFill>
                <a:ea typeface="黑体" pitchFamily="2" charset="-122"/>
              </a:rPr>
              <a:t>不是固定分配</a:t>
            </a:r>
            <a:r>
              <a:rPr lang="zh-CN" altLang="zh-CN" sz="2200" b="1" dirty="0">
                <a:ea typeface="黑体" pitchFamily="2" charset="-122"/>
              </a:rPr>
              <a:t>时隙，而是</a:t>
            </a:r>
            <a:r>
              <a:rPr lang="zh-CN" altLang="zh-CN" sz="2200" b="1" dirty="0">
                <a:solidFill>
                  <a:srgbClr val="FF0000"/>
                </a:solidFill>
                <a:ea typeface="黑体" pitchFamily="2" charset="-122"/>
              </a:rPr>
              <a:t>按需动态地</a:t>
            </a:r>
            <a:r>
              <a:rPr lang="zh-CN" altLang="zh-CN" sz="2200" b="1" dirty="0">
                <a:ea typeface="黑体" pitchFamily="2" charset="-122"/>
              </a:rPr>
              <a:t>分配时隙。因此统计时分复用可以提高线路的</a:t>
            </a:r>
            <a:r>
              <a:rPr lang="zh-CN" altLang="zh-CN" sz="2200" b="1" dirty="0" smtClean="0">
                <a:ea typeface="黑体" pitchFamily="2" charset="-122"/>
              </a:rPr>
              <a:t>利用率</a:t>
            </a:r>
            <a:r>
              <a:rPr lang="zh-CN" altLang="en-US" sz="2200" b="1" dirty="0" smtClean="0">
                <a:ea typeface="黑体" pitchFamily="2" charset="-122"/>
              </a:rPr>
              <a:t>。</a:t>
            </a:r>
            <a:endParaRPr lang="zh-CN" altLang="en-US" sz="2200" b="1" dirty="0">
              <a:ea typeface="黑体" pitchFamily="2" charset="-122"/>
            </a:endParaRPr>
          </a:p>
        </p:txBody>
      </p:sp>
      <p:grpSp>
        <p:nvGrpSpPr>
          <p:cNvPr id="4" name="组合 3"/>
          <p:cNvGrpSpPr/>
          <p:nvPr/>
        </p:nvGrpSpPr>
        <p:grpSpPr>
          <a:xfrm>
            <a:off x="632520" y="1988840"/>
            <a:ext cx="8928992" cy="4320480"/>
            <a:chOff x="632520" y="1988840"/>
            <a:chExt cx="8928992" cy="4320480"/>
          </a:xfrm>
        </p:grpSpPr>
        <p:sp>
          <p:nvSpPr>
            <p:cNvPr id="149589" name="Freeform 85"/>
            <p:cNvSpPr>
              <a:spLocks/>
            </p:cNvSpPr>
            <p:nvPr/>
          </p:nvSpPr>
          <p:spPr bwMode="auto">
            <a:xfrm>
              <a:off x="7556161" y="3919539"/>
              <a:ext cx="292365" cy="4032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590" name="Freeform 86"/>
            <p:cNvSpPr>
              <a:spLocks/>
            </p:cNvSpPr>
            <p:nvPr/>
          </p:nvSpPr>
          <p:spPr bwMode="auto">
            <a:xfrm>
              <a:off x="8730778" y="3919539"/>
              <a:ext cx="292365" cy="4032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591" name="Freeform 87"/>
            <p:cNvSpPr>
              <a:spLocks/>
            </p:cNvSpPr>
            <p:nvPr/>
          </p:nvSpPr>
          <p:spPr bwMode="auto">
            <a:xfrm>
              <a:off x="8338665" y="3919539"/>
              <a:ext cx="294085" cy="4032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66FF33"/>
            </a:solidFill>
            <a:ln w="9525">
              <a:solidFill>
                <a:schemeClr val="tx1"/>
              </a:solidFill>
              <a:round/>
              <a:headEnd/>
              <a:tailEnd/>
            </a:ln>
            <a:effectLst/>
          </p:spPr>
          <p:txBody>
            <a:bodyPr/>
            <a:lstStyle/>
            <a:p>
              <a:endParaRPr lang="zh-CN" altLang="en-US" sz="2000" b="1">
                <a:solidFill>
                  <a:srgbClr val="000099"/>
                </a:solidFill>
                <a:latin typeface="+mn-lt"/>
                <a:ea typeface="黑体" pitchFamily="2" charset="-122"/>
              </a:endParaRPr>
            </a:p>
          </p:txBody>
        </p:sp>
        <p:sp>
          <p:nvSpPr>
            <p:cNvPr id="149592" name="Freeform 88"/>
            <p:cNvSpPr>
              <a:spLocks/>
            </p:cNvSpPr>
            <p:nvPr/>
          </p:nvSpPr>
          <p:spPr bwMode="auto">
            <a:xfrm>
              <a:off x="7946553" y="3919539"/>
              <a:ext cx="294085" cy="4032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593" name="Freeform 89"/>
            <p:cNvSpPr>
              <a:spLocks/>
            </p:cNvSpPr>
            <p:nvPr/>
          </p:nvSpPr>
          <p:spPr bwMode="auto">
            <a:xfrm>
              <a:off x="7164048" y="3919539"/>
              <a:ext cx="294084" cy="4032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9525">
              <a:solidFill>
                <a:schemeClr val="tx1"/>
              </a:solidFill>
              <a:round/>
              <a:headEnd/>
              <a:tailEnd/>
            </a:ln>
            <a:effectLst/>
          </p:spPr>
          <p:txBody>
            <a:bodyPr/>
            <a:lstStyle/>
            <a:p>
              <a:endParaRPr lang="zh-CN" altLang="en-US" sz="2000" b="1">
                <a:solidFill>
                  <a:srgbClr val="000099"/>
                </a:solidFill>
                <a:latin typeface="+mn-lt"/>
                <a:ea typeface="黑体" pitchFamily="2" charset="-122"/>
              </a:endParaRPr>
            </a:p>
          </p:txBody>
        </p:sp>
        <p:sp>
          <p:nvSpPr>
            <p:cNvPr id="149594" name="Freeform 90"/>
            <p:cNvSpPr>
              <a:spLocks/>
            </p:cNvSpPr>
            <p:nvPr/>
          </p:nvSpPr>
          <p:spPr bwMode="auto">
            <a:xfrm>
              <a:off x="6771935" y="3919539"/>
              <a:ext cx="294084" cy="4032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9525">
              <a:solidFill>
                <a:schemeClr val="tx1"/>
              </a:solidFill>
              <a:round/>
              <a:headEnd/>
              <a:tailEnd/>
            </a:ln>
            <a:effectLst/>
          </p:spPr>
          <p:txBody>
            <a:bodyPr/>
            <a:lstStyle/>
            <a:p>
              <a:endParaRPr lang="zh-CN" altLang="en-US" sz="2000" b="1">
                <a:solidFill>
                  <a:srgbClr val="000099"/>
                </a:solidFill>
                <a:latin typeface="+mn-lt"/>
                <a:ea typeface="黑体" pitchFamily="2" charset="-122"/>
              </a:endParaRPr>
            </a:p>
          </p:txBody>
        </p:sp>
        <p:sp>
          <p:nvSpPr>
            <p:cNvPr id="149595" name="Freeform 91"/>
            <p:cNvSpPr>
              <a:spLocks/>
            </p:cNvSpPr>
            <p:nvPr/>
          </p:nvSpPr>
          <p:spPr bwMode="auto">
            <a:xfrm>
              <a:off x="6381542" y="3919539"/>
              <a:ext cx="292365" cy="403225"/>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596" name="Text Box 92"/>
            <p:cNvSpPr txBox="1">
              <a:spLocks noChangeArrowheads="1"/>
            </p:cNvSpPr>
            <p:nvPr/>
          </p:nvSpPr>
          <p:spPr bwMode="auto">
            <a:xfrm>
              <a:off x="632520" y="2036764"/>
              <a:ext cx="803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dirty="0">
                  <a:solidFill>
                    <a:srgbClr val="000099"/>
                  </a:solidFill>
                  <a:latin typeface="+mn-lt"/>
                  <a:ea typeface="黑体" pitchFamily="2" charset="-122"/>
                </a:rPr>
                <a:t>用户</a:t>
              </a:r>
            </a:p>
          </p:txBody>
        </p:sp>
        <p:sp>
          <p:nvSpPr>
            <p:cNvPr id="149597" name="Freeform 93"/>
            <p:cNvSpPr>
              <a:spLocks/>
            </p:cNvSpPr>
            <p:nvPr/>
          </p:nvSpPr>
          <p:spPr bwMode="auto">
            <a:xfrm>
              <a:off x="3368710" y="2711451"/>
              <a:ext cx="686196" cy="403225"/>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598" name="Freeform 94"/>
            <p:cNvSpPr>
              <a:spLocks/>
            </p:cNvSpPr>
            <p:nvPr/>
          </p:nvSpPr>
          <p:spPr bwMode="auto">
            <a:xfrm>
              <a:off x="1313558" y="3517900"/>
              <a:ext cx="1370675" cy="401638"/>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FF66"/>
            </a:solidFill>
            <a:ln w="9525">
              <a:solidFill>
                <a:schemeClr val="tx1"/>
              </a:solidFill>
              <a:round/>
              <a:headEnd/>
              <a:tailEnd/>
            </a:ln>
            <a:effectLst/>
          </p:spPr>
          <p:txBody>
            <a:bodyPr/>
            <a:lstStyle/>
            <a:p>
              <a:endParaRPr lang="zh-CN" altLang="en-US" sz="2000" b="1">
                <a:solidFill>
                  <a:srgbClr val="000099"/>
                </a:solidFill>
                <a:latin typeface="+mn-lt"/>
                <a:ea typeface="黑体" pitchFamily="2" charset="-122"/>
              </a:endParaRPr>
            </a:p>
          </p:txBody>
        </p:sp>
        <p:sp>
          <p:nvSpPr>
            <p:cNvPr id="149599" name="Freeform 95"/>
            <p:cNvSpPr>
              <a:spLocks/>
            </p:cNvSpPr>
            <p:nvPr/>
          </p:nvSpPr>
          <p:spPr bwMode="auto">
            <a:xfrm>
              <a:off x="1998035" y="4322764"/>
              <a:ext cx="1370675" cy="403225"/>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CCE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00" name="Freeform 96"/>
            <p:cNvSpPr>
              <a:spLocks/>
            </p:cNvSpPr>
            <p:nvPr/>
          </p:nvSpPr>
          <p:spPr bwMode="auto">
            <a:xfrm>
              <a:off x="2684233" y="5127626"/>
              <a:ext cx="684477" cy="403225"/>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66FF33"/>
            </a:solidFill>
            <a:ln w="9525">
              <a:solidFill>
                <a:schemeClr val="tx1"/>
              </a:solidFill>
              <a:round/>
              <a:headEnd/>
              <a:tailEnd/>
            </a:ln>
            <a:effectLst/>
          </p:spPr>
          <p:txBody>
            <a:bodyPr/>
            <a:lstStyle/>
            <a:p>
              <a:endParaRPr lang="zh-CN" altLang="en-US" sz="2000" b="1">
                <a:solidFill>
                  <a:srgbClr val="000099"/>
                </a:solidFill>
                <a:latin typeface="+mn-lt"/>
                <a:ea typeface="黑体" pitchFamily="2" charset="-122"/>
              </a:endParaRPr>
            </a:p>
          </p:txBody>
        </p:sp>
        <p:sp>
          <p:nvSpPr>
            <p:cNvPr id="149601" name="Text Box 97"/>
            <p:cNvSpPr txBox="1">
              <a:spLocks noChangeArrowheads="1"/>
            </p:cNvSpPr>
            <p:nvPr/>
          </p:nvSpPr>
          <p:spPr bwMode="auto">
            <a:xfrm>
              <a:off x="735708" y="2674939"/>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dirty="0">
                  <a:solidFill>
                    <a:srgbClr val="000099"/>
                  </a:solidFill>
                  <a:latin typeface="+mn-lt"/>
                  <a:ea typeface="黑体" pitchFamily="2" charset="-122"/>
                </a:rPr>
                <a:t>A</a:t>
              </a:r>
            </a:p>
          </p:txBody>
        </p:sp>
        <p:sp>
          <p:nvSpPr>
            <p:cNvPr id="149602" name="Text Box 98"/>
            <p:cNvSpPr txBox="1">
              <a:spLocks noChangeArrowheads="1"/>
            </p:cNvSpPr>
            <p:nvPr/>
          </p:nvSpPr>
          <p:spPr bwMode="auto">
            <a:xfrm>
              <a:off x="735708" y="3479800"/>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B</a:t>
              </a:r>
            </a:p>
          </p:txBody>
        </p:sp>
        <p:sp>
          <p:nvSpPr>
            <p:cNvPr id="149603" name="Text Box 99"/>
            <p:cNvSpPr txBox="1">
              <a:spLocks noChangeArrowheads="1"/>
            </p:cNvSpPr>
            <p:nvPr/>
          </p:nvSpPr>
          <p:spPr bwMode="auto">
            <a:xfrm>
              <a:off x="735708" y="4286251"/>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C</a:t>
              </a:r>
            </a:p>
          </p:txBody>
        </p:sp>
        <p:sp>
          <p:nvSpPr>
            <p:cNvPr id="149604" name="Text Box 100"/>
            <p:cNvSpPr txBox="1">
              <a:spLocks noChangeArrowheads="1"/>
            </p:cNvSpPr>
            <p:nvPr/>
          </p:nvSpPr>
          <p:spPr bwMode="auto">
            <a:xfrm>
              <a:off x="735708" y="5091114"/>
              <a:ext cx="407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D</a:t>
              </a:r>
            </a:p>
          </p:txBody>
        </p:sp>
        <p:sp>
          <p:nvSpPr>
            <p:cNvPr id="149605" name="Line 101"/>
            <p:cNvSpPr>
              <a:spLocks noChangeShapeType="1"/>
            </p:cNvSpPr>
            <p:nvPr/>
          </p:nvSpPr>
          <p:spPr bwMode="auto">
            <a:xfrm>
              <a:off x="6087459" y="4322763"/>
              <a:ext cx="3229769"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06" name="Text Box 102"/>
            <p:cNvSpPr txBox="1">
              <a:spLocks noChangeArrowheads="1"/>
            </p:cNvSpPr>
            <p:nvPr/>
          </p:nvSpPr>
          <p:spPr bwMode="auto">
            <a:xfrm>
              <a:off x="3516612" y="2695576"/>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a</a:t>
              </a:r>
            </a:p>
          </p:txBody>
        </p:sp>
        <p:sp>
          <p:nvSpPr>
            <p:cNvPr id="149609" name="Text Box 105"/>
            <p:cNvSpPr txBox="1">
              <a:spLocks noChangeArrowheads="1"/>
            </p:cNvSpPr>
            <p:nvPr/>
          </p:nvSpPr>
          <p:spPr bwMode="auto">
            <a:xfrm>
              <a:off x="1518214" y="3503614"/>
              <a:ext cx="3722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b</a:t>
              </a:r>
            </a:p>
          </p:txBody>
        </p:sp>
        <p:sp>
          <p:nvSpPr>
            <p:cNvPr id="149610" name="Text Box 106"/>
            <p:cNvSpPr txBox="1">
              <a:spLocks noChangeArrowheads="1"/>
            </p:cNvSpPr>
            <p:nvPr/>
          </p:nvSpPr>
          <p:spPr bwMode="auto">
            <a:xfrm>
              <a:off x="2847612" y="4298951"/>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c</a:t>
              </a:r>
            </a:p>
          </p:txBody>
        </p:sp>
        <p:sp>
          <p:nvSpPr>
            <p:cNvPr id="149611" name="Text Box 107"/>
            <p:cNvSpPr txBox="1">
              <a:spLocks noChangeArrowheads="1"/>
            </p:cNvSpPr>
            <p:nvPr/>
          </p:nvSpPr>
          <p:spPr bwMode="auto">
            <a:xfrm>
              <a:off x="2851052" y="5127626"/>
              <a:ext cx="3722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d</a:t>
              </a:r>
            </a:p>
          </p:txBody>
        </p:sp>
        <p:sp>
          <p:nvSpPr>
            <p:cNvPr id="149615" name="Text Box 111"/>
            <p:cNvSpPr txBox="1">
              <a:spLocks noChangeArrowheads="1"/>
            </p:cNvSpPr>
            <p:nvPr/>
          </p:nvSpPr>
          <p:spPr bwMode="auto">
            <a:xfrm>
              <a:off x="4323193" y="2751139"/>
              <a:ext cx="287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t</a:t>
              </a:r>
            </a:p>
          </p:txBody>
        </p:sp>
        <p:sp>
          <p:nvSpPr>
            <p:cNvPr id="149616" name="Text Box 112"/>
            <p:cNvSpPr txBox="1">
              <a:spLocks noChangeArrowheads="1"/>
            </p:cNvSpPr>
            <p:nvPr/>
          </p:nvSpPr>
          <p:spPr bwMode="auto">
            <a:xfrm>
              <a:off x="4323193" y="3575051"/>
              <a:ext cx="287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t</a:t>
              </a:r>
            </a:p>
          </p:txBody>
        </p:sp>
        <p:sp>
          <p:nvSpPr>
            <p:cNvPr id="149617" name="Text Box 113"/>
            <p:cNvSpPr txBox="1">
              <a:spLocks noChangeArrowheads="1"/>
            </p:cNvSpPr>
            <p:nvPr/>
          </p:nvSpPr>
          <p:spPr bwMode="auto">
            <a:xfrm>
              <a:off x="4323193" y="4400551"/>
              <a:ext cx="287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t</a:t>
              </a:r>
            </a:p>
          </p:txBody>
        </p:sp>
        <p:sp>
          <p:nvSpPr>
            <p:cNvPr id="149618" name="Text Box 114"/>
            <p:cNvSpPr txBox="1">
              <a:spLocks noChangeArrowheads="1"/>
            </p:cNvSpPr>
            <p:nvPr/>
          </p:nvSpPr>
          <p:spPr bwMode="auto">
            <a:xfrm>
              <a:off x="4323193" y="5224464"/>
              <a:ext cx="287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t</a:t>
              </a:r>
            </a:p>
          </p:txBody>
        </p:sp>
        <p:sp>
          <p:nvSpPr>
            <p:cNvPr id="149619" name="Text Box 115"/>
            <p:cNvSpPr txBox="1">
              <a:spLocks noChangeArrowheads="1"/>
            </p:cNvSpPr>
            <p:nvPr/>
          </p:nvSpPr>
          <p:spPr bwMode="auto">
            <a:xfrm>
              <a:off x="9274254" y="4191471"/>
              <a:ext cx="2872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t</a:t>
              </a:r>
            </a:p>
          </p:txBody>
        </p:sp>
        <p:sp>
          <p:nvSpPr>
            <p:cNvPr id="149620" name="Line 116"/>
            <p:cNvSpPr>
              <a:spLocks noChangeShapeType="1"/>
            </p:cNvSpPr>
            <p:nvPr/>
          </p:nvSpPr>
          <p:spPr bwMode="auto">
            <a:xfrm>
              <a:off x="1998035" y="3819526"/>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21" name="Line 117"/>
            <p:cNvSpPr>
              <a:spLocks noChangeShapeType="1"/>
            </p:cNvSpPr>
            <p:nvPr/>
          </p:nvSpPr>
          <p:spPr bwMode="auto">
            <a:xfrm>
              <a:off x="2684232" y="4624388"/>
              <a:ext cx="0" cy="10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22" name="Line 118"/>
            <p:cNvSpPr>
              <a:spLocks noChangeShapeType="1"/>
            </p:cNvSpPr>
            <p:nvPr/>
          </p:nvSpPr>
          <p:spPr bwMode="auto">
            <a:xfrm>
              <a:off x="3368709" y="3819526"/>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23" name="Line 119"/>
            <p:cNvSpPr>
              <a:spLocks noChangeShapeType="1"/>
            </p:cNvSpPr>
            <p:nvPr/>
          </p:nvSpPr>
          <p:spPr bwMode="auto">
            <a:xfrm>
              <a:off x="1998035" y="5430838"/>
              <a:ext cx="0" cy="1000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24" name="Line 120"/>
            <p:cNvSpPr>
              <a:spLocks noChangeShapeType="1"/>
            </p:cNvSpPr>
            <p:nvPr/>
          </p:nvSpPr>
          <p:spPr bwMode="auto">
            <a:xfrm>
              <a:off x="4054906" y="4624388"/>
              <a:ext cx="0" cy="1016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25" name="Line 121"/>
            <p:cNvSpPr>
              <a:spLocks noChangeShapeType="1"/>
            </p:cNvSpPr>
            <p:nvPr/>
          </p:nvSpPr>
          <p:spPr bwMode="auto">
            <a:xfrm>
              <a:off x="4054906" y="5430838"/>
              <a:ext cx="0" cy="1000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26" name="Line 122"/>
            <p:cNvSpPr>
              <a:spLocks noChangeShapeType="1"/>
            </p:cNvSpPr>
            <p:nvPr/>
          </p:nvSpPr>
          <p:spPr bwMode="auto">
            <a:xfrm>
              <a:off x="6283514" y="4424364"/>
              <a:ext cx="0" cy="200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27" name="Line 123"/>
            <p:cNvSpPr>
              <a:spLocks noChangeShapeType="1"/>
            </p:cNvSpPr>
            <p:nvPr/>
          </p:nvSpPr>
          <p:spPr bwMode="auto">
            <a:xfrm>
              <a:off x="7066019" y="4424364"/>
              <a:ext cx="0" cy="200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28" name="Line 124"/>
            <p:cNvSpPr>
              <a:spLocks noChangeShapeType="1"/>
            </p:cNvSpPr>
            <p:nvPr/>
          </p:nvSpPr>
          <p:spPr bwMode="auto">
            <a:xfrm>
              <a:off x="7848525" y="4424364"/>
              <a:ext cx="0" cy="200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29" name="Line 125"/>
            <p:cNvSpPr>
              <a:spLocks noChangeShapeType="1"/>
            </p:cNvSpPr>
            <p:nvPr/>
          </p:nvSpPr>
          <p:spPr bwMode="auto">
            <a:xfrm>
              <a:off x="6283514" y="4524375"/>
              <a:ext cx="78250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30" name="Line 126"/>
            <p:cNvSpPr>
              <a:spLocks noChangeShapeType="1"/>
            </p:cNvSpPr>
            <p:nvPr/>
          </p:nvSpPr>
          <p:spPr bwMode="auto">
            <a:xfrm>
              <a:off x="7066019" y="4524375"/>
              <a:ext cx="782506"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31" name="Line 127"/>
            <p:cNvSpPr>
              <a:spLocks noChangeShapeType="1"/>
            </p:cNvSpPr>
            <p:nvPr/>
          </p:nvSpPr>
          <p:spPr bwMode="auto">
            <a:xfrm>
              <a:off x="7848525" y="4524375"/>
              <a:ext cx="784225"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32" name="Text Box 128"/>
            <p:cNvSpPr txBox="1">
              <a:spLocks noChangeArrowheads="1"/>
            </p:cNvSpPr>
            <p:nvPr/>
          </p:nvSpPr>
          <p:spPr bwMode="auto">
            <a:xfrm>
              <a:off x="6537176" y="5301208"/>
              <a:ext cx="2101857" cy="46166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dirty="0">
                  <a:solidFill>
                    <a:srgbClr val="000099"/>
                  </a:solidFill>
                  <a:latin typeface="+mn-lt"/>
                  <a:ea typeface="黑体" pitchFamily="2" charset="-122"/>
                </a:rPr>
                <a:t>3 </a:t>
              </a:r>
              <a:r>
                <a:rPr kumimoji="1" lang="zh-CN" altLang="en-US" sz="2400" b="1" dirty="0">
                  <a:solidFill>
                    <a:srgbClr val="000099"/>
                  </a:solidFill>
                  <a:latin typeface="+mn-lt"/>
                  <a:ea typeface="黑体" pitchFamily="2" charset="-122"/>
                </a:rPr>
                <a:t>个 </a:t>
              </a:r>
              <a:r>
                <a:rPr kumimoji="1" lang="en-US" altLang="zh-CN" sz="2400" b="1" dirty="0">
                  <a:solidFill>
                    <a:srgbClr val="000099"/>
                  </a:solidFill>
                  <a:latin typeface="+mn-lt"/>
                  <a:ea typeface="黑体" pitchFamily="2" charset="-122"/>
                </a:rPr>
                <a:t>STDM </a:t>
              </a:r>
              <a:r>
                <a:rPr kumimoji="1" lang="zh-CN" altLang="en-US" sz="2400" b="1" dirty="0">
                  <a:solidFill>
                    <a:srgbClr val="000099"/>
                  </a:solidFill>
                  <a:latin typeface="+mn-lt"/>
                  <a:ea typeface="黑体" pitchFamily="2" charset="-122"/>
                </a:rPr>
                <a:t>帧</a:t>
              </a:r>
            </a:p>
          </p:txBody>
        </p:sp>
        <p:sp>
          <p:nvSpPr>
            <p:cNvPr id="149633" name="Text Box 129"/>
            <p:cNvSpPr txBox="1">
              <a:spLocks noChangeArrowheads="1"/>
            </p:cNvSpPr>
            <p:nvPr/>
          </p:nvSpPr>
          <p:spPr bwMode="auto">
            <a:xfrm>
              <a:off x="6402180" y="4479503"/>
              <a:ext cx="5277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dirty="0">
                  <a:solidFill>
                    <a:srgbClr val="000099"/>
                  </a:solidFill>
                  <a:latin typeface="+mn-lt"/>
                  <a:ea typeface="黑体" pitchFamily="2" charset="-122"/>
                </a:rPr>
                <a:t>#1</a:t>
              </a:r>
            </a:p>
          </p:txBody>
        </p:sp>
        <p:sp>
          <p:nvSpPr>
            <p:cNvPr id="149634" name="Line 130"/>
            <p:cNvSpPr>
              <a:spLocks noChangeShapeType="1"/>
            </p:cNvSpPr>
            <p:nvPr/>
          </p:nvSpPr>
          <p:spPr bwMode="auto">
            <a:xfrm>
              <a:off x="4660254" y="3111500"/>
              <a:ext cx="1257167" cy="808038"/>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35" name="Line 131"/>
            <p:cNvSpPr>
              <a:spLocks noChangeShapeType="1"/>
            </p:cNvSpPr>
            <p:nvPr/>
          </p:nvSpPr>
          <p:spPr bwMode="auto">
            <a:xfrm>
              <a:off x="4737644" y="3903664"/>
              <a:ext cx="1081750" cy="217487"/>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36" name="Line 132"/>
            <p:cNvSpPr>
              <a:spLocks noChangeShapeType="1"/>
            </p:cNvSpPr>
            <p:nvPr/>
          </p:nvSpPr>
          <p:spPr bwMode="auto">
            <a:xfrm flipV="1">
              <a:off x="4737644" y="4322763"/>
              <a:ext cx="1081750" cy="373062"/>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37" name="Line 133"/>
            <p:cNvSpPr>
              <a:spLocks noChangeShapeType="1"/>
            </p:cNvSpPr>
            <p:nvPr/>
          </p:nvSpPr>
          <p:spPr bwMode="auto">
            <a:xfrm flipV="1">
              <a:off x="4660254" y="4524376"/>
              <a:ext cx="1257167" cy="963613"/>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38" name="Text Box 134"/>
            <p:cNvSpPr txBox="1">
              <a:spLocks noChangeArrowheads="1"/>
            </p:cNvSpPr>
            <p:nvPr/>
          </p:nvSpPr>
          <p:spPr bwMode="auto">
            <a:xfrm>
              <a:off x="4737644" y="4840289"/>
              <a:ext cx="4940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④</a:t>
              </a:r>
            </a:p>
          </p:txBody>
        </p:sp>
        <p:sp>
          <p:nvSpPr>
            <p:cNvPr id="149639" name="Text Box 135"/>
            <p:cNvSpPr txBox="1">
              <a:spLocks noChangeArrowheads="1"/>
            </p:cNvSpPr>
            <p:nvPr/>
          </p:nvSpPr>
          <p:spPr bwMode="auto">
            <a:xfrm>
              <a:off x="4660254" y="4191001"/>
              <a:ext cx="4940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③</a:t>
              </a:r>
            </a:p>
          </p:txBody>
        </p:sp>
        <p:sp>
          <p:nvSpPr>
            <p:cNvPr id="149640" name="Text Box 136"/>
            <p:cNvSpPr txBox="1">
              <a:spLocks noChangeArrowheads="1"/>
            </p:cNvSpPr>
            <p:nvPr/>
          </p:nvSpPr>
          <p:spPr bwMode="auto">
            <a:xfrm>
              <a:off x="4660254" y="3543301"/>
              <a:ext cx="4940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②</a:t>
              </a:r>
            </a:p>
          </p:txBody>
        </p:sp>
        <p:sp>
          <p:nvSpPr>
            <p:cNvPr id="149641" name="Text Box 137"/>
            <p:cNvSpPr txBox="1">
              <a:spLocks noChangeArrowheads="1"/>
            </p:cNvSpPr>
            <p:nvPr/>
          </p:nvSpPr>
          <p:spPr bwMode="auto">
            <a:xfrm>
              <a:off x="4815035" y="2895601"/>
              <a:ext cx="4940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①</a:t>
              </a:r>
            </a:p>
          </p:txBody>
        </p:sp>
        <p:sp>
          <p:nvSpPr>
            <p:cNvPr id="149642" name="Freeform 138"/>
            <p:cNvSpPr>
              <a:spLocks/>
            </p:cNvSpPr>
            <p:nvPr/>
          </p:nvSpPr>
          <p:spPr bwMode="auto">
            <a:xfrm>
              <a:off x="1313558" y="2711451"/>
              <a:ext cx="684477" cy="403225"/>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43" name="Line 139"/>
            <p:cNvSpPr>
              <a:spLocks noChangeShapeType="1"/>
            </p:cNvSpPr>
            <p:nvPr/>
          </p:nvSpPr>
          <p:spPr bwMode="auto">
            <a:xfrm>
              <a:off x="4054906" y="3819526"/>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44" name="Line 140"/>
            <p:cNvSpPr>
              <a:spLocks noChangeShapeType="1"/>
            </p:cNvSpPr>
            <p:nvPr/>
          </p:nvSpPr>
          <p:spPr bwMode="auto">
            <a:xfrm>
              <a:off x="1411586" y="5430838"/>
              <a:ext cx="0" cy="1000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45" name="Text Box 141"/>
            <p:cNvSpPr txBox="1">
              <a:spLocks noChangeArrowheads="1"/>
            </p:cNvSpPr>
            <p:nvPr/>
          </p:nvSpPr>
          <p:spPr bwMode="auto">
            <a:xfrm>
              <a:off x="1485537" y="2679701"/>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a</a:t>
              </a:r>
            </a:p>
          </p:txBody>
        </p:sp>
        <p:sp>
          <p:nvSpPr>
            <p:cNvPr id="149646" name="Text Box 142"/>
            <p:cNvSpPr txBox="1">
              <a:spLocks noChangeArrowheads="1"/>
            </p:cNvSpPr>
            <p:nvPr/>
          </p:nvSpPr>
          <p:spPr bwMode="auto">
            <a:xfrm>
              <a:off x="2157976" y="4286251"/>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c</a:t>
              </a:r>
            </a:p>
          </p:txBody>
        </p:sp>
        <p:sp>
          <p:nvSpPr>
            <p:cNvPr id="149647" name="Text Box 143"/>
            <p:cNvSpPr txBox="1">
              <a:spLocks noChangeArrowheads="1"/>
            </p:cNvSpPr>
            <p:nvPr/>
          </p:nvSpPr>
          <p:spPr bwMode="auto">
            <a:xfrm>
              <a:off x="2190652" y="3506789"/>
              <a:ext cx="3722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b</a:t>
              </a:r>
            </a:p>
          </p:txBody>
        </p:sp>
        <p:sp>
          <p:nvSpPr>
            <p:cNvPr id="149648" name="Line 144"/>
            <p:cNvSpPr>
              <a:spLocks noChangeShapeType="1"/>
            </p:cNvSpPr>
            <p:nvPr/>
          </p:nvSpPr>
          <p:spPr bwMode="auto">
            <a:xfrm>
              <a:off x="7164048" y="4222751"/>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49" name="Line 145"/>
            <p:cNvSpPr>
              <a:spLocks noChangeShapeType="1"/>
            </p:cNvSpPr>
            <p:nvPr/>
          </p:nvSpPr>
          <p:spPr bwMode="auto">
            <a:xfrm>
              <a:off x="7458132" y="4222751"/>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50" name="Line 146"/>
            <p:cNvSpPr>
              <a:spLocks noChangeShapeType="1"/>
            </p:cNvSpPr>
            <p:nvPr/>
          </p:nvSpPr>
          <p:spPr bwMode="auto">
            <a:xfrm>
              <a:off x="8632750" y="4424364"/>
              <a:ext cx="0" cy="2000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51" name="Line 147"/>
            <p:cNvSpPr>
              <a:spLocks noChangeShapeType="1"/>
            </p:cNvSpPr>
            <p:nvPr/>
          </p:nvSpPr>
          <p:spPr bwMode="auto">
            <a:xfrm>
              <a:off x="8632750" y="4222751"/>
              <a:ext cx="0" cy="10001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07" name="Text Box 103"/>
            <p:cNvSpPr txBox="1">
              <a:spLocks noChangeArrowheads="1"/>
            </p:cNvSpPr>
            <p:nvPr/>
          </p:nvSpPr>
          <p:spPr bwMode="auto">
            <a:xfrm>
              <a:off x="8704981" y="390366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a</a:t>
              </a:r>
            </a:p>
          </p:txBody>
        </p:sp>
        <p:sp>
          <p:nvSpPr>
            <p:cNvPr id="149608" name="Text Box 104"/>
            <p:cNvSpPr txBox="1">
              <a:spLocks noChangeArrowheads="1"/>
            </p:cNvSpPr>
            <p:nvPr/>
          </p:nvSpPr>
          <p:spPr bwMode="auto">
            <a:xfrm>
              <a:off x="6747859" y="3903664"/>
              <a:ext cx="3722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b</a:t>
              </a:r>
            </a:p>
          </p:txBody>
        </p:sp>
        <p:sp>
          <p:nvSpPr>
            <p:cNvPr id="149612" name="Text Box 108"/>
            <p:cNvSpPr txBox="1">
              <a:spLocks noChangeArrowheads="1"/>
            </p:cNvSpPr>
            <p:nvPr/>
          </p:nvSpPr>
          <p:spPr bwMode="auto">
            <a:xfrm>
              <a:off x="7115894" y="3903664"/>
              <a:ext cx="3722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b</a:t>
              </a:r>
            </a:p>
          </p:txBody>
        </p:sp>
        <p:sp>
          <p:nvSpPr>
            <p:cNvPr id="149613" name="Text Box 109"/>
            <p:cNvSpPr txBox="1">
              <a:spLocks noChangeArrowheads="1"/>
            </p:cNvSpPr>
            <p:nvPr/>
          </p:nvSpPr>
          <p:spPr bwMode="auto">
            <a:xfrm>
              <a:off x="7506286" y="390366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c</a:t>
              </a:r>
            </a:p>
          </p:txBody>
        </p:sp>
        <p:sp>
          <p:nvSpPr>
            <p:cNvPr id="149614" name="Text Box 110"/>
            <p:cNvSpPr txBox="1">
              <a:spLocks noChangeArrowheads="1"/>
            </p:cNvSpPr>
            <p:nvPr/>
          </p:nvSpPr>
          <p:spPr bwMode="auto">
            <a:xfrm>
              <a:off x="6348867" y="390366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a</a:t>
              </a:r>
            </a:p>
          </p:txBody>
        </p:sp>
        <p:sp>
          <p:nvSpPr>
            <p:cNvPr id="149652" name="Text Box 148"/>
            <p:cNvSpPr txBox="1">
              <a:spLocks noChangeArrowheads="1"/>
            </p:cNvSpPr>
            <p:nvPr/>
          </p:nvSpPr>
          <p:spPr bwMode="auto">
            <a:xfrm>
              <a:off x="7910437" y="3903664"/>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c</a:t>
              </a:r>
            </a:p>
          </p:txBody>
        </p:sp>
        <p:sp>
          <p:nvSpPr>
            <p:cNvPr id="149653" name="Text Box 149"/>
            <p:cNvSpPr txBox="1">
              <a:spLocks noChangeArrowheads="1"/>
            </p:cNvSpPr>
            <p:nvPr/>
          </p:nvSpPr>
          <p:spPr bwMode="auto">
            <a:xfrm>
              <a:off x="8290511" y="3903664"/>
              <a:ext cx="3722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a:solidFill>
                    <a:srgbClr val="000099"/>
                  </a:solidFill>
                  <a:latin typeface="+mn-lt"/>
                  <a:ea typeface="黑体" pitchFamily="2" charset="-122"/>
                </a:rPr>
                <a:t>d</a:t>
              </a:r>
            </a:p>
          </p:txBody>
        </p:sp>
        <p:sp>
          <p:nvSpPr>
            <p:cNvPr id="149654" name="Freeform 150"/>
            <p:cNvSpPr>
              <a:spLocks/>
            </p:cNvSpPr>
            <p:nvPr/>
          </p:nvSpPr>
          <p:spPr bwMode="auto">
            <a:xfrm>
              <a:off x="6283515" y="3919539"/>
              <a:ext cx="98028" cy="4032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55" name="Freeform 151"/>
            <p:cNvSpPr>
              <a:spLocks/>
            </p:cNvSpPr>
            <p:nvPr/>
          </p:nvSpPr>
          <p:spPr bwMode="auto">
            <a:xfrm>
              <a:off x="6673906" y="3919539"/>
              <a:ext cx="98029" cy="4032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56" name="Freeform 152"/>
            <p:cNvSpPr>
              <a:spLocks/>
            </p:cNvSpPr>
            <p:nvPr/>
          </p:nvSpPr>
          <p:spPr bwMode="auto">
            <a:xfrm>
              <a:off x="7066019" y="3919539"/>
              <a:ext cx="98029" cy="4032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57" name="Freeform 153"/>
            <p:cNvSpPr>
              <a:spLocks/>
            </p:cNvSpPr>
            <p:nvPr/>
          </p:nvSpPr>
          <p:spPr bwMode="auto">
            <a:xfrm>
              <a:off x="7458131" y="3919539"/>
              <a:ext cx="98029" cy="4032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58" name="Freeform 154"/>
            <p:cNvSpPr>
              <a:spLocks/>
            </p:cNvSpPr>
            <p:nvPr/>
          </p:nvSpPr>
          <p:spPr bwMode="auto">
            <a:xfrm>
              <a:off x="7848525" y="3919539"/>
              <a:ext cx="98028" cy="4032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59" name="Freeform 155"/>
            <p:cNvSpPr>
              <a:spLocks/>
            </p:cNvSpPr>
            <p:nvPr/>
          </p:nvSpPr>
          <p:spPr bwMode="auto">
            <a:xfrm>
              <a:off x="8240638" y="3919539"/>
              <a:ext cx="98028" cy="4032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60" name="Freeform 156"/>
            <p:cNvSpPr>
              <a:spLocks/>
            </p:cNvSpPr>
            <p:nvPr/>
          </p:nvSpPr>
          <p:spPr bwMode="auto">
            <a:xfrm>
              <a:off x="8632750" y="3919539"/>
              <a:ext cx="98028" cy="403225"/>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61" name="Text Box 157"/>
            <p:cNvSpPr txBox="1">
              <a:spLocks noChangeArrowheads="1"/>
            </p:cNvSpPr>
            <p:nvPr/>
          </p:nvSpPr>
          <p:spPr bwMode="auto">
            <a:xfrm>
              <a:off x="7164048" y="4479503"/>
              <a:ext cx="5277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dirty="0">
                  <a:solidFill>
                    <a:srgbClr val="000099"/>
                  </a:solidFill>
                  <a:latin typeface="+mn-lt"/>
                  <a:ea typeface="黑体" pitchFamily="2" charset="-122"/>
                </a:rPr>
                <a:t>#2</a:t>
              </a:r>
            </a:p>
          </p:txBody>
        </p:sp>
        <p:sp>
          <p:nvSpPr>
            <p:cNvPr id="149662" name="Text Box 158"/>
            <p:cNvSpPr txBox="1">
              <a:spLocks noChangeArrowheads="1"/>
            </p:cNvSpPr>
            <p:nvPr/>
          </p:nvSpPr>
          <p:spPr bwMode="auto">
            <a:xfrm>
              <a:off x="7925915" y="4479503"/>
              <a:ext cx="5277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400" b="1" dirty="0">
                  <a:solidFill>
                    <a:srgbClr val="000099"/>
                  </a:solidFill>
                  <a:latin typeface="+mn-lt"/>
                  <a:ea typeface="黑体" pitchFamily="2" charset="-122"/>
                </a:rPr>
                <a:t>#3</a:t>
              </a:r>
            </a:p>
          </p:txBody>
        </p:sp>
        <p:sp>
          <p:nvSpPr>
            <p:cNvPr id="149663" name="Text Box 159"/>
            <p:cNvSpPr txBox="1">
              <a:spLocks noChangeArrowheads="1"/>
            </p:cNvSpPr>
            <p:nvPr/>
          </p:nvSpPr>
          <p:spPr bwMode="auto">
            <a:xfrm>
              <a:off x="4583940" y="1988840"/>
              <a:ext cx="173721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2800" b="1" dirty="0" smtClean="0">
                  <a:solidFill>
                    <a:srgbClr val="C00000"/>
                  </a:solidFill>
                  <a:latin typeface="+mn-lt"/>
                  <a:ea typeface="黑体" pitchFamily="2" charset="-122"/>
                </a:rPr>
                <a:t>统计</a:t>
              </a:r>
              <a:endParaRPr kumimoji="1" lang="en-US" altLang="zh-CN" sz="2800" b="1" dirty="0" smtClean="0">
                <a:solidFill>
                  <a:srgbClr val="C00000"/>
                </a:solidFill>
                <a:latin typeface="+mn-lt"/>
                <a:ea typeface="黑体" pitchFamily="2" charset="-122"/>
              </a:endParaRPr>
            </a:p>
            <a:p>
              <a:pPr algn="l"/>
              <a:r>
                <a:rPr kumimoji="1" lang="zh-CN" altLang="en-US" sz="2800" b="1" dirty="0" smtClean="0">
                  <a:solidFill>
                    <a:srgbClr val="C00000"/>
                  </a:solidFill>
                  <a:latin typeface="+mn-lt"/>
                  <a:ea typeface="黑体" pitchFamily="2" charset="-122"/>
                </a:rPr>
                <a:t>时分复用</a:t>
              </a:r>
              <a:endParaRPr kumimoji="1" lang="zh-CN" altLang="en-US" sz="2800" b="1" dirty="0">
                <a:solidFill>
                  <a:srgbClr val="C00000"/>
                </a:solidFill>
                <a:latin typeface="+mn-lt"/>
                <a:ea typeface="黑体" pitchFamily="2" charset="-122"/>
              </a:endParaRPr>
            </a:p>
          </p:txBody>
        </p:sp>
        <p:sp>
          <p:nvSpPr>
            <p:cNvPr id="149664" name="Line 160"/>
            <p:cNvSpPr>
              <a:spLocks noChangeShapeType="1"/>
            </p:cNvSpPr>
            <p:nvPr/>
          </p:nvSpPr>
          <p:spPr bwMode="auto">
            <a:xfrm>
              <a:off x="6673907" y="4826000"/>
              <a:ext cx="686197" cy="5032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65" name="Line 161"/>
            <p:cNvSpPr>
              <a:spLocks noChangeShapeType="1"/>
            </p:cNvSpPr>
            <p:nvPr/>
          </p:nvSpPr>
          <p:spPr bwMode="auto">
            <a:xfrm>
              <a:off x="7458132" y="4826000"/>
              <a:ext cx="0" cy="5032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66" name="Line 162"/>
            <p:cNvSpPr>
              <a:spLocks noChangeShapeType="1"/>
            </p:cNvSpPr>
            <p:nvPr/>
          </p:nvSpPr>
          <p:spPr bwMode="auto">
            <a:xfrm flipH="1">
              <a:off x="7654188" y="4826000"/>
              <a:ext cx="488421" cy="5032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67" name="Line 163"/>
            <p:cNvSpPr>
              <a:spLocks noChangeShapeType="1"/>
            </p:cNvSpPr>
            <p:nvPr/>
          </p:nvSpPr>
          <p:spPr bwMode="auto">
            <a:xfrm>
              <a:off x="1215531" y="3114675"/>
              <a:ext cx="3229769"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68" name="Line 164"/>
            <p:cNvSpPr>
              <a:spLocks noChangeShapeType="1"/>
            </p:cNvSpPr>
            <p:nvPr/>
          </p:nvSpPr>
          <p:spPr bwMode="auto">
            <a:xfrm>
              <a:off x="1215531" y="3919538"/>
              <a:ext cx="3229769"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69" name="Line 165"/>
            <p:cNvSpPr>
              <a:spLocks noChangeShapeType="1"/>
            </p:cNvSpPr>
            <p:nvPr/>
          </p:nvSpPr>
          <p:spPr bwMode="auto">
            <a:xfrm>
              <a:off x="1215531" y="4725988"/>
              <a:ext cx="3229769"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70" name="Line 166"/>
            <p:cNvSpPr>
              <a:spLocks noChangeShapeType="1"/>
            </p:cNvSpPr>
            <p:nvPr/>
          </p:nvSpPr>
          <p:spPr bwMode="auto">
            <a:xfrm>
              <a:off x="1215531" y="5530850"/>
              <a:ext cx="3229769"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74" name="Line 170"/>
            <p:cNvSpPr>
              <a:spLocks noChangeShapeType="1"/>
            </p:cNvSpPr>
            <p:nvPr/>
          </p:nvSpPr>
          <p:spPr bwMode="auto">
            <a:xfrm>
              <a:off x="6276635" y="3614738"/>
              <a:ext cx="0" cy="1079500"/>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75" name="Line 171"/>
            <p:cNvSpPr>
              <a:spLocks noChangeShapeType="1"/>
            </p:cNvSpPr>
            <p:nvPr/>
          </p:nvSpPr>
          <p:spPr bwMode="auto">
            <a:xfrm>
              <a:off x="7060860" y="3614738"/>
              <a:ext cx="0" cy="1079500"/>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76" name="Line 172"/>
            <p:cNvSpPr>
              <a:spLocks noChangeShapeType="1"/>
            </p:cNvSpPr>
            <p:nvPr/>
          </p:nvSpPr>
          <p:spPr bwMode="auto">
            <a:xfrm>
              <a:off x="7845085" y="3614738"/>
              <a:ext cx="0" cy="1079500"/>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149677" name="Line 173"/>
            <p:cNvSpPr>
              <a:spLocks noChangeShapeType="1"/>
            </p:cNvSpPr>
            <p:nvPr/>
          </p:nvSpPr>
          <p:spPr bwMode="auto">
            <a:xfrm>
              <a:off x="8627590" y="3614738"/>
              <a:ext cx="0" cy="1079500"/>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b="1">
                <a:solidFill>
                  <a:srgbClr val="000099"/>
                </a:solidFill>
                <a:latin typeface="+mn-lt"/>
                <a:ea typeface="黑体" pitchFamily="2" charset="-122"/>
              </a:endParaRPr>
            </a:p>
          </p:txBody>
        </p:sp>
        <p:sp>
          <p:nvSpPr>
            <p:cNvPr id="3" name="矩形 2"/>
            <p:cNvSpPr/>
            <p:nvPr/>
          </p:nvSpPr>
          <p:spPr>
            <a:xfrm>
              <a:off x="2615613" y="5847655"/>
              <a:ext cx="5160905" cy="461665"/>
            </a:xfrm>
            <a:prstGeom prst="rect">
              <a:avLst/>
            </a:prstGeom>
          </p:spPr>
          <p:txBody>
            <a:bodyPr wrap="square">
              <a:spAutoFit/>
            </a:bodyPr>
            <a:lstStyle/>
            <a:p>
              <a:pPr algn="ctr"/>
              <a:r>
                <a:rPr lang="zh-CN" altLang="zh-CN" sz="2400" b="1" dirty="0" smtClean="0">
                  <a:latin typeface="+mn-lt"/>
                  <a:ea typeface="黑体" pitchFamily="2" charset="-122"/>
                </a:rPr>
                <a:t>统计</a:t>
              </a:r>
              <a:r>
                <a:rPr lang="zh-CN" altLang="zh-CN" sz="2400" b="1" dirty="0">
                  <a:latin typeface="+mn-lt"/>
                  <a:ea typeface="黑体" pitchFamily="2" charset="-122"/>
                </a:rPr>
                <a:t>时分复用的工作原理</a:t>
              </a:r>
              <a:endParaRPr lang="zh-CN" altLang="en-US" sz="2400" b="1" dirty="0">
                <a:latin typeface="+mn-lt"/>
                <a:ea typeface="黑体" pitchFamily="2" charset="-122"/>
              </a:endParaRPr>
            </a:p>
          </p:txBody>
        </p:sp>
      </p:grpSp>
    </p:spTree>
    <p:extLst>
      <p:ext uri="{BB962C8B-B14F-4D97-AF65-F5344CB8AC3E}">
        <p14:creationId xmlns:p14="http://schemas.microsoft.com/office/powerpoint/2010/main" val="3235022493"/>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2" name="Rectangle 4"/>
          <p:cNvSpPr>
            <a:spLocks noGrp="1" noChangeArrowheads="1"/>
          </p:cNvSpPr>
          <p:nvPr>
            <p:ph type="title"/>
          </p:nvPr>
        </p:nvSpPr>
        <p:spPr>
          <a:xfrm>
            <a:off x="495300" y="188640"/>
            <a:ext cx="9066212" cy="1440160"/>
          </a:xfrm>
        </p:spPr>
        <p:txBody>
          <a:bodyPr/>
          <a:lstStyle/>
          <a:p>
            <a:r>
              <a:rPr lang="en-US" altLang="zh-CN" dirty="0"/>
              <a:t>2.4.2   </a:t>
            </a:r>
            <a:r>
              <a:rPr lang="zh-CN" altLang="en-US" dirty="0"/>
              <a:t>波分复用 </a:t>
            </a:r>
            <a:r>
              <a:rPr lang="en-US" altLang="zh-CN" dirty="0" smtClean="0"/>
              <a:t>WDM</a:t>
            </a:r>
            <a:r>
              <a:rPr lang="en-US" altLang="zh-CN" sz="4000" dirty="0"/>
              <a:t/>
            </a:r>
            <a:br>
              <a:rPr lang="en-US" altLang="zh-CN" sz="4000" dirty="0"/>
            </a:br>
            <a:r>
              <a:rPr lang="en-US" altLang="zh-CN" sz="4000" dirty="0"/>
              <a:t>(Wavelength Division Multiplexing)  </a:t>
            </a:r>
          </a:p>
        </p:txBody>
      </p:sp>
      <p:sp>
        <p:nvSpPr>
          <p:cNvPr id="2" name="矩形 1"/>
          <p:cNvSpPr/>
          <p:nvPr/>
        </p:nvSpPr>
        <p:spPr>
          <a:xfrm>
            <a:off x="2000672" y="1628800"/>
            <a:ext cx="6356348" cy="954107"/>
          </a:xfrm>
          <a:prstGeom prst="rect">
            <a:avLst/>
          </a:prstGeom>
          <a:solidFill>
            <a:srgbClr val="FFFF00"/>
          </a:solidFill>
          <a:ln>
            <a:solidFill>
              <a:srgbClr val="000099"/>
            </a:solidFill>
          </a:ln>
        </p:spPr>
        <p:txBody>
          <a:bodyPr wrap="square">
            <a:spAutoFit/>
          </a:bodyPr>
          <a:lstStyle/>
          <a:p>
            <a:r>
              <a:rPr lang="zh-CN" altLang="en-US" sz="2800" b="1" dirty="0">
                <a:latin typeface="+mn-lt"/>
                <a:ea typeface="黑体" pitchFamily="2" charset="-122"/>
              </a:rPr>
              <a:t>波分复用就是光的频分复用</a:t>
            </a:r>
            <a:r>
              <a:rPr lang="zh-CN" altLang="en-US" sz="2800" b="1" dirty="0" smtClean="0">
                <a:latin typeface="+mn-lt"/>
                <a:ea typeface="黑体" pitchFamily="2" charset="-122"/>
              </a:rPr>
              <a:t>。</a:t>
            </a:r>
            <a:r>
              <a:rPr lang="zh-CN" altLang="zh-CN" sz="2800" b="1" dirty="0">
                <a:latin typeface="+mn-lt"/>
                <a:ea typeface="黑体" pitchFamily="2" charset="-122"/>
              </a:rPr>
              <a:t>使用一根光纤来同时传输多</a:t>
            </a:r>
            <a:r>
              <a:rPr lang="zh-CN" altLang="zh-CN" sz="2800" b="1" dirty="0" smtClean="0">
                <a:latin typeface="+mn-lt"/>
                <a:ea typeface="黑体" pitchFamily="2" charset="-122"/>
              </a:rPr>
              <a:t>个光</a:t>
            </a:r>
            <a:r>
              <a:rPr lang="zh-CN" altLang="zh-CN" sz="2800" b="1" dirty="0">
                <a:latin typeface="+mn-lt"/>
                <a:ea typeface="黑体" pitchFamily="2" charset="-122"/>
              </a:rPr>
              <a:t>载波</a:t>
            </a:r>
            <a:r>
              <a:rPr lang="zh-CN" altLang="zh-CN" sz="2800" b="1" dirty="0" smtClean="0">
                <a:latin typeface="+mn-lt"/>
                <a:ea typeface="黑体" pitchFamily="2" charset="-122"/>
              </a:rPr>
              <a:t>信号</a:t>
            </a:r>
            <a:r>
              <a:rPr lang="zh-CN" altLang="en-US" sz="2800" b="1" dirty="0" smtClean="0">
                <a:latin typeface="+mn-lt"/>
                <a:ea typeface="黑体" pitchFamily="2" charset="-122"/>
              </a:rPr>
              <a:t>。</a:t>
            </a:r>
            <a:endParaRPr lang="zh-CN" altLang="en-US" sz="2800" b="1" dirty="0">
              <a:latin typeface="+mn-lt"/>
              <a:ea typeface="黑体" pitchFamily="2" charset="-122"/>
            </a:endParaRPr>
          </a:p>
        </p:txBody>
      </p:sp>
      <p:grpSp>
        <p:nvGrpSpPr>
          <p:cNvPr id="4" name="组合 3"/>
          <p:cNvGrpSpPr/>
          <p:nvPr/>
        </p:nvGrpSpPr>
        <p:grpSpPr>
          <a:xfrm>
            <a:off x="293307" y="2132856"/>
            <a:ext cx="9580377" cy="4268326"/>
            <a:chOff x="293307" y="2132856"/>
            <a:chExt cx="9580377" cy="4268326"/>
          </a:xfrm>
        </p:grpSpPr>
        <p:sp>
          <p:nvSpPr>
            <p:cNvPr id="150530" name="Text Box 2"/>
            <p:cNvSpPr txBox="1">
              <a:spLocks noChangeArrowheads="1"/>
            </p:cNvSpPr>
            <p:nvPr/>
          </p:nvSpPr>
          <p:spPr bwMode="auto">
            <a:xfrm flipH="1">
              <a:off x="7446995" y="2780928"/>
              <a:ext cx="2270173" cy="29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15000"/>
                </a:lnSpc>
              </a:pPr>
              <a:r>
                <a:rPr kumimoji="1" lang="en-US" altLang="zh-CN" sz="2000" b="1">
                  <a:solidFill>
                    <a:srgbClr val="000099"/>
                  </a:solidFill>
                  <a:latin typeface="+mn-lt"/>
                  <a:ea typeface="黑体" pitchFamily="2" charset="-122"/>
                </a:rPr>
                <a:t> 1550 nm           0 </a:t>
              </a:r>
            </a:p>
            <a:p>
              <a:pPr algn="l">
                <a:lnSpc>
                  <a:spcPct val="115000"/>
                </a:lnSpc>
              </a:pPr>
              <a:r>
                <a:rPr kumimoji="1" lang="en-US" altLang="zh-CN" sz="2000" b="1">
                  <a:solidFill>
                    <a:srgbClr val="000099"/>
                  </a:solidFill>
                  <a:latin typeface="+mn-lt"/>
                  <a:ea typeface="黑体" pitchFamily="2" charset="-122"/>
                </a:rPr>
                <a:t> 1551 nm           1</a:t>
              </a:r>
            </a:p>
            <a:p>
              <a:pPr algn="l">
                <a:lnSpc>
                  <a:spcPct val="115000"/>
                </a:lnSpc>
              </a:pPr>
              <a:r>
                <a:rPr kumimoji="1" lang="en-US" altLang="zh-CN" sz="2000" b="1">
                  <a:solidFill>
                    <a:srgbClr val="000099"/>
                  </a:solidFill>
                  <a:latin typeface="+mn-lt"/>
                  <a:ea typeface="黑体" pitchFamily="2" charset="-122"/>
                </a:rPr>
                <a:t> 1552 nm           2</a:t>
              </a:r>
            </a:p>
            <a:p>
              <a:pPr algn="l">
                <a:lnSpc>
                  <a:spcPct val="115000"/>
                </a:lnSpc>
              </a:pPr>
              <a:r>
                <a:rPr kumimoji="1" lang="en-US" altLang="zh-CN" sz="2000" b="1">
                  <a:solidFill>
                    <a:srgbClr val="000099"/>
                  </a:solidFill>
                  <a:latin typeface="+mn-lt"/>
                  <a:ea typeface="黑体" pitchFamily="2" charset="-122"/>
                </a:rPr>
                <a:t> 1553 nm           3</a:t>
              </a:r>
            </a:p>
            <a:p>
              <a:pPr algn="l">
                <a:lnSpc>
                  <a:spcPct val="115000"/>
                </a:lnSpc>
              </a:pPr>
              <a:r>
                <a:rPr kumimoji="1" lang="en-US" altLang="zh-CN" sz="2000" b="1">
                  <a:solidFill>
                    <a:srgbClr val="000099"/>
                  </a:solidFill>
                  <a:latin typeface="+mn-lt"/>
                  <a:ea typeface="黑体" pitchFamily="2" charset="-122"/>
                </a:rPr>
                <a:t> 1554 nm           4</a:t>
              </a:r>
            </a:p>
            <a:p>
              <a:pPr algn="l">
                <a:lnSpc>
                  <a:spcPct val="115000"/>
                </a:lnSpc>
              </a:pPr>
              <a:r>
                <a:rPr kumimoji="1" lang="en-US" altLang="zh-CN" sz="2000" b="1">
                  <a:solidFill>
                    <a:srgbClr val="000099"/>
                  </a:solidFill>
                  <a:latin typeface="+mn-lt"/>
                  <a:ea typeface="黑体" pitchFamily="2" charset="-122"/>
                </a:rPr>
                <a:t> 1555 nm           5</a:t>
              </a:r>
            </a:p>
            <a:p>
              <a:pPr algn="l">
                <a:lnSpc>
                  <a:spcPct val="115000"/>
                </a:lnSpc>
              </a:pPr>
              <a:r>
                <a:rPr kumimoji="1" lang="en-US" altLang="zh-CN" sz="2000" b="1">
                  <a:solidFill>
                    <a:srgbClr val="000099"/>
                  </a:solidFill>
                  <a:latin typeface="+mn-lt"/>
                  <a:ea typeface="黑体" pitchFamily="2" charset="-122"/>
                </a:rPr>
                <a:t> 1556 nm           6</a:t>
              </a:r>
            </a:p>
            <a:p>
              <a:pPr algn="l">
                <a:lnSpc>
                  <a:spcPct val="115000"/>
                </a:lnSpc>
              </a:pPr>
              <a:r>
                <a:rPr kumimoji="1" lang="en-US" altLang="zh-CN" sz="2000" b="1">
                  <a:solidFill>
                    <a:srgbClr val="000099"/>
                  </a:solidFill>
                  <a:latin typeface="+mn-lt"/>
                  <a:ea typeface="黑体" pitchFamily="2" charset="-122"/>
                </a:rPr>
                <a:t> 1557 nm           7</a:t>
              </a:r>
            </a:p>
          </p:txBody>
        </p:sp>
        <p:sp>
          <p:nvSpPr>
            <p:cNvPr id="150531" name="Text Box 3"/>
            <p:cNvSpPr txBox="1">
              <a:spLocks noChangeArrowheads="1"/>
            </p:cNvSpPr>
            <p:nvPr/>
          </p:nvSpPr>
          <p:spPr bwMode="auto">
            <a:xfrm>
              <a:off x="332217" y="2817440"/>
              <a:ext cx="2481770" cy="29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115000"/>
                </a:lnSpc>
              </a:pPr>
              <a:r>
                <a:rPr kumimoji="1" lang="en-US" altLang="zh-CN" sz="2000" b="1" dirty="0">
                  <a:solidFill>
                    <a:srgbClr val="000099"/>
                  </a:solidFill>
                  <a:latin typeface="+mn-lt"/>
                  <a:ea typeface="黑体" pitchFamily="2" charset="-122"/>
                </a:rPr>
                <a:t>0  </a:t>
              </a:r>
              <a:r>
                <a:rPr kumimoji="1" lang="en-US" altLang="zh-CN" sz="2000" b="1" dirty="0" smtClean="0">
                  <a:solidFill>
                    <a:srgbClr val="000099"/>
                  </a:solidFill>
                  <a:latin typeface="+mn-lt"/>
                  <a:ea typeface="黑体" pitchFamily="2" charset="-122"/>
                </a:rPr>
                <a:t>          </a:t>
              </a:r>
              <a:r>
                <a:rPr kumimoji="1" lang="en-US" altLang="zh-CN" sz="2000" b="1" dirty="0">
                  <a:solidFill>
                    <a:srgbClr val="000099"/>
                  </a:solidFill>
                  <a:latin typeface="+mn-lt"/>
                  <a:ea typeface="黑体" pitchFamily="2" charset="-122"/>
                </a:rPr>
                <a:t>1550 nm    </a:t>
              </a:r>
            </a:p>
            <a:p>
              <a:pPr algn="l">
                <a:lnSpc>
                  <a:spcPct val="115000"/>
                </a:lnSpc>
              </a:pPr>
              <a:r>
                <a:rPr kumimoji="1" lang="en-US" altLang="zh-CN" sz="2000" b="1" dirty="0">
                  <a:solidFill>
                    <a:srgbClr val="000099"/>
                  </a:solidFill>
                  <a:latin typeface="+mn-lt"/>
                  <a:ea typeface="黑体" pitchFamily="2" charset="-122"/>
                </a:rPr>
                <a:t>1    </a:t>
              </a:r>
              <a:r>
                <a:rPr kumimoji="1" lang="en-US" altLang="zh-CN" sz="2000" b="1" dirty="0" smtClean="0">
                  <a:solidFill>
                    <a:srgbClr val="000099"/>
                  </a:solidFill>
                  <a:latin typeface="+mn-lt"/>
                  <a:ea typeface="黑体" pitchFamily="2" charset="-122"/>
                </a:rPr>
                <a:t>        </a:t>
              </a:r>
              <a:r>
                <a:rPr kumimoji="1" lang="en-US" altLang="zh-CN" sz="2000" b="1" dirty="0">
                  <a:solidFill>
                    <a:srgbClr val="000099"/>
                  </a:solidFill>
                  <a:latin typeface="+mn-lt"/>
                  <a:ea typeface="黑体" pitchFamily="2" charset="-122"/>
                </a:rPr>
                <a:t>1551 nm  </a:t>
              </a:r>
            </a:p>
            <a:p>
              <a:pPr algn="l">
                <a:lnSpc>
                  <a:spcPct val="115000"/>
                </a:lnSpc>
              </a:pPr>
              <a:r>
                <a:rPr kumimoji="1" lang="en-US" altLang="zh-CN" sz="2000" b="1" dirty="0">
                  <a:solidFill>
                    <a:srgbClr val="000099"/>
                  </a:solidFill>
                  <a:latin typeface="+mn-lt"/>
                  <a:ea typeface="黑体" pitchFamily="2" charset="-122"/>
                </a:rPr>
                <a:t>2 </a:t>
              </a:r>
              <a:r>
                <a:rPr kumimoji="1" lang="en-US" altLang="zh-CN" sz="2000" b="1" dirty="0" smtClean="0">
                  <a:solidFill>
                    <a:srgbClr val="000099"/>
                  </a:solidFill>
                  <a:latin typeface="+mn-lt"/>
                  <a:ea typeface="黑体" pitchFamily="2" charset="-122"/>
                </a:rPr>
                <a:t>           </a:t>
              </a:r>
              <a:r>
                <a:rPr kumimoji="1" lang="en-US" altLang="zh-CN" sz="2000" b="1" dirty="0">
                  <a:solidFill>
                    <a:srgbClr val="000099"/>
                  </a:solidFill>
                  <a:latin typeface="+mn-lt"/>
                  <a:ea typeface="黑体" pitchFamily="2" charset="-122"/>
                </a:rPr>
                <a:t>1552 nm  </a:t>
              </a:r>
            </a:p>
            <a:p>
              <a:pPr algn="l">
                <a:lnSpc>
                  <a:spcPct val="115000"/>
                </a:lnSpc>
              </a:pPr>
              <a:r>
                <a:rPr kumimoji="1" lang="en-US" altLang="zh-CN" sz="2000" b="1" dirty="0">
                  <a:solidFill>
                    <a:srgbClr val="000099"/>
                  </a:solidFill>
                  <a:latin typeface="+mn-lt"/>
                  <a:ea typeface="黑体" pitchFamily="2" charset="-122"/>
                </a:rPr>
                <a:t>3  </a:t>
              </a:r>
              <a:r>
                <a:rPr kumimoji="1" lang="en-US" altLang="zh-CN" sz="2000" b="1" dirty="0" smtClean="0">
                  <a:solidFill>
                    <a:srgbClr val="000099"/>
                  </a:solidFill>
                  <a:latin typeface="+mn-lt"/>
                  <a:ea typeface="黑体" pitchFamily="2" charset="-122"/>
                </a:rPr>
                <a:t>          </a:t>
              </a:r>
              <a:r>
                <a:rPr kumimoji="1" lang="en-US" altLang="zh-CN" sz="2000" b="1" dirty="0">
                  <a:solidFill>
                    <a:srgbClr val="000099"/>
                  </a:solidFill>
                  <a:latin typeface="+mn-lt"/>
                  <a:ea typeface="黑体" pitchFamily="2" charset="-122"/>
                </a:rPr>
                <a:t>1553 nm  </a:t>
              </a:r>
            </a:p>
            <a:p>
              <a:pPr algn="l">
                <a:lnSpc>
                  <a:spcPct val="115000"/>
                </a:lnSpc>
              </a:pPr>
              <a:r>
                <a:rPr kumimoji="1" lang="en-US" altLang="zh-CN" sz="2000" b="1" dirty="0">
                  <a:solidFill>
                    <a:srgbClr val="000099"/>
                  </a:solidFill>
                  <a:latin typeface="+mn-lt"/>
                  <a:ea typeface="黑体" pitchFamily="2" charset="-122"/>
                </a:rPr>
                <a:t>4 </a:t>
              </a:r>
              <a:r>
                <a:rPr kumimoji="1" lang="en-US" altLang="zh-CN" sz="2000" b="1" dirty="0" smtClean="0">
                  <a:solidFill>
                    <a:srgbClr val="000099"/>
                  </a:solidFill>
                  <a:latin typeface="+mn-lt"/>
                  <a:ea typeface="黑体" pitchFamily="2" charset="-122"/>
                </a:rPr>
                <a:t>           </a:t>
              </a:r>
              <a:r>
                <a:rPr kumimoji="1" lang="en-US" altLang="zh-CN" sz="2000" b="1" dirty="0">
                  <a:solidFill>
                    <a:srgbClr val="000099"/>
                  </a:solidFill>
                  <a:latin typeface="+mn-lt"/>
                  <a:ea typeface="黑体" pitchFamily="2" charset="-122"/>
                </a:rPr>
                <a:t>1554 nm  </a:t>
              </a:r>
            </a:p>
            <a:p>
              <a:pPr algn="l">
                <a:lnSpc>
                  <a:spcPct val="115000"/>
                </a:lnSpc>
              </a:pPr>
              <a:r>
                <a:rPr kumimoji="1" lang="en-US" altLang="zh-CN" sz="2000" b="1" dirty="0">
                  <a:solidFill>
                    <a:srgbClr val="000099"/>
                  </a:solidFill>
                  <a:latin typeface="+mn-lt"/>
                  <a:ea typeface="黑体" pitchFamily="2" charset="-122"/>
                </a:rPr>
                <a:t>5  </a:t>
              </a:r>
              <a:r>
                <a:rPr kumimoji="1" lang="en-US" altLang="zh-CN" sz="2000" b="1" dirty="0" smtClean="0">
                  <a:solidFill>
                    <a:srgbClr val="000099"/>
                  </a:solidFill>
                  <a:latin typeface="+mn-lt"/>
                  <a:ea typeface="黑体" pitchFamily="2" charset="-122"/>
                </a:rPr>
                <a:t>          </a:t>
              </a:r>
              <a:r>
                <a:rPr kumimoji="1" lang="en-US" altLang="zh-CN" sz="2000" b="1" dirty="0">
                  <a:solidFill>
                    <a:srgbClr val="000099"/>
                  </a:solidFill>
                  <a:latin typeface="+mn-lt"/>
                  <a:ea typeface="黑体" pitchFamily="2" charset="-122"/>
                </a:rPr>
                <a:t>1555 nm  </a:t>
              </a:r>
            </a:p>
            <a:p>
              <a:pPr algn="l">
                <a:lnSpc>
                  <a:spcPct val="115000"/>
                </a:lnSpc>
              </a:pPr>
              <a:r>
                <a:rPr kumimoji="1" lang="en-US" altLang="zh-CN" sz="2000" b="1" dirty="0">
                  <a:solidFill>
                    <a:srgbClr val="000099"/>
                  </a:solidFill>
                  <a:latin typeface="+mn-lt"/>
                  <a:ea typeface="黑体" pitchFamily="2" charset="-122"/>
                </a:rPr>
                <a:t>6  </a:t>
              </a:r>
              <a:r>
                <a:rPr kumimoji="1" lang="en-US" altLang="zh-CN" sz="2000" b="1" dirty="0" smtClean="0">
                  <a:solidFill>
                    <a:srgbClr val="000099"/>
                  </a:solidFill>
                  <a:latin typeface="+mn-lt"/>
                  <a:ea typeface="黑体" pitchFamily="2" charset="-122"/>
                </a:rPr>
                <a:t>          </a:t>
              </a:r>
              <a:r>
                <a:rPr kumimoji="1" lang="en-US" altLang="zh-CN" sz="2000" b="1" dirty="0">
                  <a:solidFill>
                    <a:srgbClr val="000099"/>
                  </a:solidFill>
                  <a:latin typeface="+mn-lt"/>
                  <a:ea typeface="黑体" pitchFamily="2" charset="-122"/>
                </a:rPr>
                <a:t>1556 nm  </a:t>
              </a:r>
            </a:p>
            <a:p>
              <a:pPr algn="l">
                <a:lnSpc>
                  <a:spcPct val="115000"/>
                </a:lnSpc>
              </a:pPr>
              <a:r>
                <a:rPr kumimoji="1" lang="en-US" altLang="zh-CN" sz="2000" b="1" dirty="0">
                  <a:solidFill>
                    <a:srgbClr val="000099"/>
                  </a:solidFill>
                  <a:latin typeface="+mn-lt"/>
                  <a:ea typeface="黑体" pitchFamily="2" charset="-122"/>
                </a:rPr>
                <a:t>7 </a:t>
              </a:r>
              <a:r>
                <a:rPr kumimoji="1" lang="en-US" altLang="zh-CN" sz="2000" b="1" dirty="0" smtClean="0">
                  <a:solidFill>
                    <a:srgbClr val="000099"/>
                  </a:solidFill>
                  <a:latin typeface="+mn-lt"/>
                  <a:ea typeface="黑体" pitchFamily="2" charset="-122"/>
                </a:rPr>
                <a:t>           </a:t>
              </a:r>
              <a:r>
                <a:rPr kumimoji="1" lang="en-US" altLang="zh-CN" sz="2000" b="1" dirty="0">
                  <a:solidFill>
                    <a:srgbClr val="000099"/>
                  </a:solidFill>
                  <a:latin typeface="+mn-lt"/>
                  <a:ea typeface="黑体" pitchFamily="2" charset="-122"/>
                </a:rPr>
                <a:t>1557 nm  </a:t>
              </a:r>
            </a:p>
          </p:txBody>
        </p:sp>
        <p:sp>
          <p:nvSpPr>
            <p:cNvPr id="150534" name="Text Box 6"/>
            <p:cNvSpPr txBox="1">
              <a:spLocks noChangeArrowheads="1"/>
            </p:cNvSpPr>
            <p:nvPr/>
          </p:nvSpPr>
          <p:spPr bwMode="auto">
            <a:xfrm>
              <a:off x="293307" y="5754851"/>
              <a:ext cx="1491341" cy="646331"/>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b="1" dirty="0">
                  <a:solidFill>
                    <a:srgbClr val="000099"/>
                  </a:solidFill>
                  <a:latin typeface="+mn-lt"/>
                  <a:ea typeface="黑体" pitchFamily="2" charset="-122"/>
                </a:rPr>
                <a:t>8 </a:t>
              </a:r>
              <a:r>
                <a:rPr kumimoji="1" lang="en-US" altLang="zh-CN" b="1" dirty="0">
                  <a:solidFill>
                    <a:srgbClr val="000099"/>
                  </a:solidFill>
                  <a:latin typeface="+mn-lt"/>
                  <a:ea typeface="黑体" pitchFamily="2" charset="-122"/>
                  <a:sym typeface="Symbol" pitchFamily="18" charset="2"/>
                </a:rPr>
                <a:t>x </a:t>
              </a:r>
              <a:r>
                <a:rPr kumimoji="1" lang="en-US" altLang="zh-CN" b="1" dirty="0">
                  <a:solidFill>
                    <a:srgbClr val="000099"/>
                  </a:solidFill>
                  <a:latin typeface="+mn-lt"/>
                  <a:ea typeface="黑体" pitchFamily="2" charset="-122"/>
                </a:rPr>
                <a:t>2.5 Gb/s</a:t>
              </a:r>
            </a:p>
            <a:p>
              <a:r>
                <a:rPr kumimoji="1" lang="en-US" altLang="zh-CN" b="1" dirty="0">
                  <a:solidFill>
                    <a:srgbClr val="000099"/>
                  </a:solidFill>
                  <a:latin typeface="+mn-lt"/>
                  <a:ea typeface="黑体" pitchFamily="2" charset="-122"/>
                </a:rPr>
                <a:t>1310 nm</a:t>
              </a:r>
            </a:p>
          </p:txBody>
        </p:sp>
        <p:sp>
          <p:nvSpPr>
            <p:cNvPr id="150535" name="Line 7"/>
            <p:cNvSpPr>
              <a:spLocks noChangeShapeType="1"/>
            </p:cNvSpPr>
            <p:nvPr/>
          </p:nvSpPr>
          <p:spPr bwMode="auto">
            <a:xfrm>
              <a:off x="7584578" y="3192089"/>
              <a:ext cx="2264966"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0536" name="Line 8"/>
            <p:cNvSpPr>
              <a:spLocks noChangeShapeType="1"/>
            </p:cNvSpPr>
            <p:nvPr/>
          </p:nvSpPr>
          <p:spPr bwMode="auto">
            <a:xfrm>
              <a:off x="7584578" y="3542927"/>
              <a:ext cx="2264966"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0537" name="Line 9"/>
            <p:cNvSpPr>
              <a:spLocks noChangeShapeType="1"/>
            </p:cNvSpPr>
            <p:nvPr/>
          </p:nvSpPr>
          <p:spPr bwMode="auto">
            <a:xfrm>
              <a:off x="7584578" y="3892177"/>
              <a:ext cx="2264966"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0538" name="Line 10"/>
            <p:cNvSpPr>
              <a:spLocks noChangeShapeType="1"/>
            </p:cNvSpPr>
            <p:nvPr/>
          </p:nvSpPr>
          <p:spPr bwMode="auto">
            <a:xfrm>
              <a:off x="7584578" y="4244602"/>
              <a:ext cx="2264966"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0539" name="Line 11"/>
            <p:cNvSpPr>
              <a:spLocks noChangeShapeType="1"/>
            </p:cNvSpPr>
            <p:nvPr/>
          </p:nvSpPr>
          <p:spPr bwMode="auto">
            <a:xfrm>
              <a:off x="7584578" y="4593852"/>
              <a:ext cx="2264966"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0540" name="Line 12"/>
            <p:cNvSpPr>
              <a:spLocks noChangeShapeType="1"/>
            </p:cNvSpPr>
            <p:nvPr/>
          </p:nvSpPr>
          <p:spPr bwMode="auto">
            <a:xfrm>
              <a:off x="7584578" y="4946277"/>
              <a:ext cx="2264966"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0541" name="Line 13"/>
            <p:cNvSpPr>
              <a:spLocks noChangeShapeType="1"/>
            </p:cNvSpPr>
            <p:nvPr/>
          </p:nvSpPr>
          <p:spPr bwMode="auto">
            <a:xfrm>
              <a:off x="7584578" y="5295527"/>
              <a:ext cx="2264966"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0542" name="Line 14"/>
            <p:cNvSpPr>
              <a:spLocks noChangeShapeType="1"/>
            </p:cNvSpPr>
            <p:nvPr/>
          </p:nvSpPr>
          <p:spPr bwMode="auto">
            <a:xfrm>
              <a:off x="7584578" y="5647952"/>
              <a:ext cx="2264966"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0543" name="Line 15"/>
            <p:cNvSpPr>
              <a:spLocks noChangeShapeType="1"/>
            </p:cNvSpPr>
            <p:nvPr/>
          </p:nvSpPr>
          <p:spPr bwMode="auto">
            <a:xfrm>
              <a:off x="332218" y="3192089"/>
              <a:ext cx="2264965"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0544" name="Line 16"/>
            <p:cNvSpPr>
              <a:spLocks noChangeShapeType="1"/>
            </p:cNvSpPr>
            <p:nvPr/>
          </p:nvSpPr>
          <p:spPr bwMode="auto">
            <a:xfrm>
              <a:off x="332218" y="3542927"/>
              <a:ext cx="2264965"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0545" name="Line 17"/>
            <p:cNvSpPr>
              <a:spLocks noChangeShapeType="1"/>
            </p:cNvSpPr>
            <p:nvPr/>
          </p:nvSpPr>
          <p:spPr bwMode="auto">
            <a:xfrm>
              <a:off x="332218" y="3892177"/>
              <a:ext cx="2264965"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0546" name="Line 18"/>
            <p:cNvSpPr>
              <a:spLocks noChangeShapeType="1"/>
            </p:cNvSpPr>
            <p:nvPr/>
          </p:nvSpPr>
          <p:spPr bwMode="auto">
            <a:xfrm>
              <a:off x="332218" y="4244602"/>
              <a:ext cx="2264965"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0547" name="Line 19"/>
            <p:cNvSpPr>
              <a:spLocks noChangeShapeType="1"/>
            </p:cNvSpPr>
            <p:nvPr/>
          </p:nvSpPr>
          <p:spPr bwMode="auto">
            <a:xfrm>
              <a:off x="332218" y="4593852"/>
              <a:ext cx="2264965"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0548" name="Line 20"/>
            <p:cNvSpPr>
              <a:spLocks noChangeShapeType="1"/>
            </p:cNvSpPr>
            <p:nvPr/>
          </p:nvSpPr>
          <p:spPr bwMode="auto">
            <a:xfrm>
              <a:off x="332218" y="4946277"/>
              <a:ext cx="2264965"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0549" name="Line 21"/>
            <p:cNvSpPr>
              <a:spLocks noChangeShapeType="1"/>
            </p:cNvSpPr>
            <p:nvPr/>
          </p:nvSpPr>
          <p:spPr bwMode="auto">
            <a:xfrm>
              <a:off x="332218" y="5295527"/>
              <a:ext cx="2264965"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0550" name="Line 22"/>
            <p:cNvSpPr>
              <a:spLocks noChangeShapeType="1"/>
            </p:cNvSpPr>
            <p:nvPr/>
          </p:nvSpPr>
          <p:spPr bwMode="auto">
            <a:xfrm>
              <a:off x="332218" y="5647952"/>
              <a:ext cx="2264965" cy="0"/>
            </a:xfrm>
            <a:prstGeom prst="line">
              <a:avLst/>
            </a:prstGeom>
            <a:noFill/>
            <a:ln w="28575">
              <a:solidFill>
                <a:srgbClr val="333399"/>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0551" name="Line 23"/>
            <p:cNvSpPr>
              <a:spLocks noChangeShapeType="1"/>
            </p:cNvSpPr>
            <p:nvPr/>
          </p:nvSpPr>
          <p:spPr bwMode="auto">
            <a:xfrm>
              <a:off x="2650497" y="4414464"/>
              <a:ext cx="4873890"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50552" name="AutoShape 24"/>
            <p:cNvSpPr>
              <a:spLocks noChangeArrowheads="1"/>
            </p:cNvSpPr>
            <p:nvPr/>
          </p:nvSpPr>
          <p:spPr bwMode="auto">
            <a:xfrm rot="5400000">
              <a:off x="3580175" y="4249696"/>
              <a:ext cx="354013" cy="321601"/>
            </a:xfrm>
            <a:prstGeom prst="triangle">
              <a:avLst>
                <a:gd name="adj" fmla="val 50000"/>
              </a:avLst>
            </a:prstGeom>
            <a:solidFill>
              <a:srgbClr val="FF0066"/>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50553" name="Rectangle 25"/>
            <p:cNvSpPr>
              <a:spLocks noChangeArrowheads="1"/>
            </p:cNvSpPr>
            <p:nvPr/>
          </p:nvSpPr>
          <p:spPr bwMode="auto">
            <a:xfrm>
              <a:off x="824078" y="3095252"/>
              <a:ext cx="538294" cy="1968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50554" name="Rectangle 26"/>
            <p:cNvSpPr>
              <a:spLocks noChangeArrowheads="1"/>
            </p:cNvSpPr>
            <p:nvPr/>
          </p:nvSpPr>
          <p:spPr bwMode="auto">
            <a:xfrm>
              <a:off x="824078" y="3444502"/>
              <a:ext cx="538294" cy="195262"/>
            </a:xfrm>
            <a:prstGeom prst="rect">
              <a:avLst/>
            </a:prstGeom>
            <a:solidFill>
              <a:srgbClr val="CC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50555" name="Rectangle 27"/>
            <p:cNvSpPr>
              <a:spLocks noChangeArrowheads="1"/>
            </p:cNvSpPr>
            <p:nvPr/>
          </p:nvSpPr>
          <p:spPr bwMode="auto">
            <a:xfrm>
              <a:off x="824078" y="3795340"/>
              <a:ext cx="538294" cy="195263"/>
            </a:xfrm>
            <a:prstGeom prst="rect">
              <a:avLst/>
            </a:prstGeom>
            <a:solidFill>
              <a:srgbClr val="CCCC00"/>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50556" name="Rectangle 28"/>
            <p:cNvSpPr>
              <a:spLocks noChangeArrowheads="1"/>
            </p:cNvSpPr>
            <p:nvPr/>
          </p:nvSpPr>
          <p:spPr bwMode="auto">
            <a:xfrm>
              <a:off x="824078" y="4146177"/>
              <a:ext cx="538294" cy="195262"/>
            </a:xfrm>
            <a:prstGeom prst="rect">
              <a:avLst/>
            </a:prstGeom>
            <a:solidFill>
              <a:srgbClr val="00CC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50557" name="Rectangle 29"/>
            <p:cNvSpPr>
              <a:spLocks noChangeArrowheads="1"/>
            </p:cNvSpPr>
            <p:nvPr/>
          </p:nvSpPr>
          <p:spPr bwMode="auto">
            <a:xfrm>
              <a:off x="824078" y="4497015"/>
              <a:ext cx="538294" cy="195263"/>
            </a:xfrm>
            <a:prstGeom prst="rect">
              <a:avLst/>
            </a:prstGeom>
            <a:solidFill>
              <a:srgbClr val="FF99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50558" name="Rectangle 30"/>
            <p:cNvSpPr>
              <a:spLocks noChangeArrowheads="1"/>
            </p:cNvSpPr>
            <p:nvPr/>
          </p:nvSpPr>
          <p:spPr bwMode="auto">
            <a:xfrm>
              <a:off x="824078" y="4847852"/>
              <a:ext cx="538294" cy="195262"/>
            </a:xfrm>
            <a:prstGeom prst="rect">
              <a:avLst/>
            </a:prstGeom>
            <a:solidFill>
              <a:srgbClr val="00CC00"/>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50559" name="Rectangle 31"/>
            <p:cNvSpPr>
              <a:spLocks noChangeArrowheads="1"/>
            </p:cNvSpPr>
            <p:nvPr/>
          </p:nvSpPr>
          <p:spPr bwMode="auto">
            <a:xfrm>
              <a:off x="824078" y="5198690"/>
              <a:ext cx="538294" cy="195263"/>
            </a:xfrm>
            <a:prstGeom prst="rect">
              <a:avLst/>
            </a:prstGeom>
            <a:solidFill>
              <a:srgbClr val="FF00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50560" name="Rectangle 32"/>
            <p:cNvSpPr>
              <a:spLocks noChangeArrowheads="1"/>
            </p:cNvSpPr>
            <p:nvPr/>
          </p:nvSpPr>
          <p:spPr bwMode="auto">
            <a:xfrm>
              <a:off x="824078" y="5547939"/>
              <a:ext cx="538294" cy="196850"/>
            </a:xfrm>
            <a:prstGeom prst="rect">
              <a:avLst/>
            </a:prstGeom>
            <a:solidFill>
              <a:srgbClr val="3399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50561" name="Text Box 33"/>
            <p:cNvSpPr txBox="1">
              <a:spLocks noChangeArrowheads="1"/>
            </p:cNvSpPr>
            <p:nvPr/>
          </p:nvSpPr>
          <p:spPr bwMode="auto">
            <a:xfrm>
              <a:off x="3828553" y="3368303"/>
              <a:ext cx="11095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20 Gb/s</a:t>
              </a:r>
            </a:p>
          </p:txBody>
        </p:sp>
        <p:sp>
          <p:nvSpPr>
            <p:cNvPr id="150562" name="AutoShape 34"/>
            <p:cNvSpPr>
              <a:spLocks noChangeArrowheads="1"/>
            </p:cNvSpPr>
            <p:nvPr/>
          </p:nvSpPr>
          <p:spPr bwMode="auto">
            <a:xfrm rot="-5400000">
              <a:off x="1138800" y="4150014"/>
              <a:ext cx="3240087" cy="540015"/>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solidFill>
              <a:srgbClr val="CCCC00"/>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50563" name="AutoShape 35"/>
            <p:cNvSpPr>
              <a:spLocks noChangeArrowheads="1"/>
            </p:cNvSpPr>
            <p:nvPr/>
          </p:nvSpPr>
          <p:spPr bwMode="auto">
            <a:xfrm rot="5400000" flipH="1">
              <a:off x="5695388" y="4150874"/>
              <a:ext cx="3240087" cy="538294"/>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solidFill>
              <a:srgbClr val="FF9999"/>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50564" name="Rectangle 36"/>
            <p:cNvSpPr>
              <a:spLocks noChangeArrowheads="1"/>
            </p:cNvSpPr>
            <p:nvPr/>
          </p:nvSpPr>
          <p:spPr bwMode="auto">
            <a:xfrm>
              <a:off x="8788432" y="3095252"/>
              <a:ext cx="538295" cy="196850"/>
            </a:xfrm>
            <a:prstGeom prst="rect">
              <a:avLst/>
            </a:prstGeom>
            <a:solidFill>
              <a:srgbClr val="FFFFCC"/>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50565" name="Rectangle 37"/>
            <p:cNvSpPr>
              <a:spLocks noChangeArrowheads="1"/>
            </p:cNvSpPr>
            <p:nvPr/>
          </p:nvSpPr>
          <p:spPr bwMode="auto">
            <a:xfrm>
              <a:off x="8788432" y="3444502"/>
              <a:ext cx="538295" cy="195262"/>
            </a:xfrm>
            <a:prstGeom prst="rect">
              <a:avLst/>
            </a:prstGeom>
            <a:solidFill>
              <a:srgbClr val="CCFF99"/>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50566" name="Rectangle 38"/>
            <p:cNvSpPr>
              <a:spLocks noChangeArrowheads="1"/>
            </p:cNvSpPr>
            <p:nvPr/>
          </p:nvSpPr>
          <p:spPr bwMode="auto">
            <a:xfrm>
              <a:off x="8788432" y="3795340"/>
              <a:ext cx="538295" cy="195263"/>
            </a:xfrm>
            <a:prstGeom prst="rect">
              <a:avLst/>
            </a:prstGeom>
            <a:solidFill>
              <a:srgbClr val="CCCC00"/>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50567" name="Rectangle 39"/>
            <p:cNvSpPr>
              <a:spLocks noChangeArrowheads="1"/>
            </p:cNvSpPr>
            <p:nvPr/>
          </p:nvSpPr>
          <p:spPr bwMode="auto">
            <a:xfrm>
              <a:off x="8788432" y="4146177"/>
              <a:ext cx="538295" cy="195262"/>
            </a:xfrm>
            <a:prstGeom prst="rect">
              <a:avLst/>
            </a:prstGeom>
            <a:solidFill>
              <a:srgbClr val="00CC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50568" name="Rectangle 40"/>
            <p:cNvSpPr>
              <a:spLocks noChangeArrowheads="1"/>
            </p:cNvSpPr>
            <p:nvPr/>
          </p:nvSpPr>
          <p:spPr bwMode="auto">
            <a:xfrm>
              <a:off x="8788432" y="4497015"/>
              <a:ext cx="538295" cy="195263"/>
            </a:xfrm>
            <a:prstGeom prst="rect">
              <a:avLst/>
            </a:prstGeom>
            <a:solidFill>
              <a:srgbClr val="FF99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50569" name="Rectangle 41"/>
            <p:cNvSpPr>
              <a:spLocks noChangeArrowheads="1"/>
            </p:cNvSpPr>
            <p:nvPr/>
          </p:nvSpPr>
          <p:spPr bwMode="auto">
            <a:xfrm>
              <a:off x="8788432" y="4847852"/>
              <a:ext cx="538295" cy="195262"/>
            </a:xfrm>
            <a:prstGeom prst="rect">
              <a:avLst/>
            </a:prstGeom>
            <a:solidFill>
              <a:srgbClr val="00CC00"/>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50570" name="Rectangle 42"/>
            <p:cNvSpPr>
              <a:spLocks noChangeArrowheads="1"/>
            </p:cNvSpPr>
            <p:nvPr/>
          </p:nvSpPr>
          <p:spPr bwMode="auto">
            <a:xfrm>
              <a:off x="8788432" y="5198690"/>
              <a:ext cx="538295" cy="195263"/>
            </a:xfrm>
            <a:prstGeom prst="rect">
              <a:avLst/>
            </a:prstGeom>
            <a:solidFill>
              <a:srgbClr val="FF00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50571" name="Rectangle 43"/>
            <p:cNvSpPr>
              <a:spLocks noChangeArrowheads="1"/>
            </p:cNvSpPr>
            <p:nvPr/>
          </p:nvSpPr>
          <p:spPr bwMode="auto">
            <a:xfrm>
              <a:off x="8788432" y="5547939"/>
              <a:ext cx="538295" cy="196850"/>
            </a:xfrm>
            <a:prstGeom prst="rect">
              <a:avLst/>
            </a:prstGeom>
            <a:solidFill>
              <a:srgbClr val="3399FF"/>
            </a:solidFill>
            <a:ln w="9525">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50572" name="AutoShape 44"/>
            <p:cNvSpPr>
              <a:spLocks noChangeArrowheads="1"/>
            </p:cNvSpPr>
            <p:nvPr/>
          </p:nvSpPr>
          <p:spPr bwMode="auto">
            <a:xfrm rot="5400000">
              <a:off x="4853681" y="4250556"/>
              <a:ext cx="354013" cy="319881"/>
            </a:xfrm>
            <a:prstGeom prst="triangle">
              <a:avLst>
                <a:gd name="adj" fmla="val 50000"/>
              </a:avLst>
            </a:prstGeom>
            <a:solidFill>
              <a:srgbClr val="FF0066"/>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50573" name="AutoShape 45"/>
            <p:cNvSpPr>
              <a:spLocks noChangeArrowheads="1"/>
            </p:cNvSpPr>
            <p:nvPr/>
          </p:nvSpPr>
          <p:spPr bwMode="auto">
            <a:xfrm rot="5400000">
              <a:off x="6166742" y="4249696"/>
              <a:ext cx="354013" cy="321601"/>
            </a:xfrm>
            <a:prstGeom prst="triangle">
              <a:avLst>
                <a:gd name="adj" fmla="val 50000"/>
              </a:avLst>
            </a:prstGeom>
            <a:solidFill>
              <a:srgbClr val="FF0066"/>
            </a:solidFill>
            <a:ln w="19050">
              <a:solidFill>
                <a:schemeClr val="tx1"/>
              </a:solidFill>
              <a:miter lim="800000"/>
              <a:headEnd/>
              <a:tailEnd/>
            </a:ln>
            <a:effectLst>
              <a:outerShdw dist="35921" dir="2700000" algn="ctr" rotWithShape="0">
                <a:schemeClr val="bg2"/>
              </a:outerShdw>
            </a:effectLst>
          </p:spPr>
          <p:txBody>
            <a:bodyPr wrap="none" anchor="ctr"/>
            <a:lstStyle/>
            <a:p>
              <a:endParaRPr lang="zh-CN" altLang="en-US" b="1">
                <a:solidFill>
                  <a:srgbClr val="000099"/>
                </a:solidFill>
                <a:latin typeface="+mn-lt"/>
                <a:ea typeface="黑体" pitchFamily="2" charset="-122"/>
              </a:endParaRPr>
            </a:p>
          </p:txBody>
        </p:sp>
        <p:sp>
          <p:nvSpPr>
            <p:cNvPr id="150574" name="Line 46"/>
            <p:cNvSpPr>
              <a:spLocks noChangeShapeType="1"/>
            </p:cNvSpPr>
            <p:nvPr/>
          </p:nvSpPr>
          <p:spPr bwMode="auto">
            <a:xfrm flipH="1">
              <a:off x="4210347" y="3782639"/>
              <a:ext cx="139304" cy="62230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50575" name="Text Box 47"/>
            <p:cNvSpPr txBox="1">
              <a:spLocks noChangeArrowheads="1"/>
            </p:cNvSpPr>
            <p:nvPr/>
          </p:nvSpPr>
          <p:spPr bwMode="auto">
            <a:xfrm>
              <a:off x="2516352" y="3881065"/>
              <a:ext cx="44114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000099"/>
                  </a:solidFill>
                  <a:latin typeface="+mn-lt"/>
                  <a:ea typeface="黑体" pitchFamily="2" charset="-122"/>
                </a:rPr>
                <a:t>复</a:t>
              </a:r>
            </a:p>
            <a:p>
              <a:pPr algn="l"/>
              <a:r>
                <a:rPr kumimoji="1" lang="zh-CN" altLang="en-US" sz="2000" b="1">
                  <a:solidFill>
                    <a:srgbClr val="000099"/>
                  </a:solidFill>
                  <a:latin typeface="+mn-lt"/>
                  <a:ea typeface="黑体" pitchFamily="2" charset="-122"/>
                </a:rPr>
                <a:t>用</a:t>
              </a:r>
            </a:p>
            <a:p>
              <a:pPr algn="l"/>
              <a:r>
                <a:rPr kumimoji="1" lang="zh-CN" altLang="en-US" sz="2000" b="1">
                  <a:solidFill>
                    <a:srgbClr val="000099"/>
                  </a:solidFill>
                  <a:latin typeface="+mn-lt"/>
                  <a:ea typeface="黑体" pitchFamily="2" charset="-122"/>
                </a:rPr>
                <a:t>器</a:t>
              </a:r>
            </a:p>
          </p:txBody>
        </p:sp>
        <p:sp>
          <p:nvSpPr>
            <p:cNvPr id="150576" name="Text Box 48"/>
            <p:cNvSpPr txBox="1">
              <a:spLocks noChangeArrowheads="1"/>
            </p:cNvSpPr>
            <p:nvPr/>
          </p:nvSpPr>
          <p:spPr bwMode="auto">
            <a:xfrm>
              <a:off x="7077240" y="3881065"/>
              <a:ext cx="441146"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000099"/>
                  </a:solidFill>
                  <a:latin typeface="+mn-lt"/>
                  <a:ea typeface="黑体" pitchFamily="2" charset="-122"/>
                </a:rPr>
                <a:t>分</a:t>
              </a:r>
            </a:p>
            <a:p>
              <a:pPr algn="l"/>
              <a:r>
                <a:rPr kumimoji="1" lang="zh-CN" altLang="en-US" sz="2000" b="1">
                  <a:solidFill>
                    <a:srgbClr val="000099"/>
                  </a:solidFill>
                  <a:latin typeface="+mn-lt"/>
                  <a:ea typeface="黑体" pitchFamily="2" charset="-122"/>
                </a:rPr>
                <a:t>用</a:t>
              </a:r>
            </a:p>
            <a:p>
              <a:pPr algn="l"/>
              <a:r>
                <a:rPr kumimoji="1" lang="zh-CN" altLang="en-US" sz="2000" b="1">
                  <a:solidFill>
                    <a:srgbClr val="000099"/>
                  </a:solidFill>
                  <a:latin typeface="+mn-lt"/>
                  <a:ea typeface="黑体" pitchFamily="2" charset="-122"/>
                </a:rPr>
                <a:t>器</a:t>
              </a:r>
            </a:p>
          </p:txBody>
        </p:sp>
        <p:sp>
          <p:nvSpPr>
            <p:cNvPr id="150577" name="Text Box 49"/>
            <p:cNvSpPr txBox="1">
              <a:spLocks noChangeArrowheads="1"/>
            </p:cNvSpPr>
            <p:nvPr/>
          </p:nvSpPr>
          <p:spPr bwMode="auto">
            <a:xfrm>
              <a:off x="5104638" y="3468314"/>
              <a:ext cx="8710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EDFA</a:t>
              </a:r>
            </a:p>
          </p:txBody>
        </p:sp>
        <p:sp>
          <p:nvSpPr>
            <p:cNvPr id="150578" name="Line 50"/>
            <p:cNvSpPr>
              <a:spLocks noChangeShapeType="1"/>
            </p:cNvSpPr>
            <p:nvPr/>
          </p:nvSpPr>
          <p:spPr bwMode="auto">
            <a:xfrm flipH="1">
              <a:off x="5061644" y="3879477"/>
              <a:ext cx="474663" cy="43180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50579" name="Line 51"/>
            <p:cNvSpPr>
              <a:spLocks noChangeShapeType="1"/>
            </p:cNvSpPr>
            <p:nvPr/>
          </p:nvSpPr>
          <p:spPr bwMode="auto">
            <a:xfrm>
              <a:off x="3703009" y="4665289"/>
              <a:ext cx="0" cy="1968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50580" name="Line 52"/>
            <p:cNvSpPr>
              <a:spLocks noChangeShapeType="1"/>
            </p:cNvSpPr>
            <p:nvPr/>
          </p:nvSpPr>
          <p:spPr bwMode="auto">
            <a:xfrm>
              <a:off x="4996292" y="4665289"/>
              <a:ext cx="0" cy="1968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50581" name="Line 53"/>
            <p:cNvSpPr>
              <a:spLocks noChangeShapeType="1"/>
            </p:cNvSpPr>
            <p:nvPr/>
          </p:nvSpPr>
          <p:spPr bwMode="auto">
            <a:xfrm>
              <a:off x="3699569" y="4762127"/>
              <a:ext cx="1295003"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50582" name="Text Box 54"/>
            <p:cNvSpPr txBox="1">
              <a:spLocks noChangeArrowheads="1"/>
            </p:cNvSpPr>
            <p:nvPr/>
          </p:nvSpPr>
          <p:spPr bwMode="auto">
            <a:xfrm>
              <a:off x="3720206" y="4746253"/>
              <a:ext cx="10534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120 km</a:t>
              </a:r>
            </a:p>
          </p:txBody>
        </p:sp>
        <p:sp>
          <p:nvSpPr>
            <p:cNvPr id="150583" name="Text Box 55"/>
            <p:cNvSpPr txBox="1">
              <a:spLocks noChangeArrowheads="1"/>
            </p:cNvSpPr>
            <p:nvPr/>
          </p:nvSpPr>
          <p:spPr bwMode="auto">
            <a:xfrm>
              <a:off x="409607" y="2132856"/>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000" b="1" dirty="0">
                  <a:solidFill>
                    <a:srgbClr val="000099"/>
                  </a:solidFill>
                  <a:latin typeface="+mn-lt"/>
                  <a:ea typeface="黑体" pitchFamily="2" charset="-122"/>
                </a:rPr>
                <a:t>光调制器</a:t>
              </a:r>
            </a:p>
          </p:txBody>
        </p:sp>
        <p:sp>
          <p:nvSpPr>
            <p:cNvPr id="150584" name="Line 56"/>
            <p:cNvSpPr>
              <a:spLocks noChangeShapeType="1"/>
            </p:cNvSpPr>
            <p:nvPr/>
          </p:nvSpPr>
          <p:spPr bwMode="auto">
            <a:xfrm>
              <a:off x="1136576" y="2582907"/>
              <a:ext cx="0" cy="512345"/>
            </a:xfrm>
            <a:prstGeom prst="line">
              <a:avLst/>
            </a:prstGeom>
            <a:noFill/>
            <a:ln w="952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0585" name="Text Box 57"/>
            <p:cNvSpPr txBox="1">
              <a:spLocks noChangeArrowheads="1"/>
            </p:cNvSpPr>
            <p:nvPr/>
          </p:nvSpPr>
          <p:spPr bwMode="auto">
            <a:xfrm>
              <a:off x="8344512" y="2132856"/>
              <a:ext cx="12170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000" b="1" dirty="0">
                  <a:solidFill>
                    <a:srgbClr val="000099"/>
                  </a:solidFill>
                  <a:latin typeface="+mn-lt"/>
                  <a:ea typeface="黑体" pitchFamily="2" charset="-122"/>
                </a:rPr>
                <a:t>光解调器</a:t>
              </a:r>
            </a:p>
          </p:txBody>
        </p:sp>
        <p:sp>
          <p:nvSpPr>
            <p:cNvPr id="150586" name="Line 58"/>
            <p:cNvSpPr>
              <a:spLocks noChangeShapeType="1"/>
            </p:cNvSpPr>
            <p:nvPr/>
          </p:nvSpPr>
          <p:spPr bwMode="auto">
            <a:xfrm>
              <a:off x="8985448" y="2582907"/>
              <a:ext cx="0" cy="512345"/>
            </a:xfrm>
            <a:prstGeom prst="line">
              <a:avLst/>
            </a:prstGeom>
            <a:noFill/>
            <a:ln w="9525">
              <a:solidFill>
                <a:srgbClr val="33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61" name="Text Box 6"/>
            <p:cNvSpPr txBox="1">
              <a:spLocks noChangeArrowheads="1"/>
            </p:cNvSpPr>
            <p:nvPr/>
          </p:nvSpPr>
          <p:spPr bwMode="auto">
            <a:xfrm>
              <a:off x="8382343" y="5754851"/>
              <a:ext cx="1491341" cy="646331"/>
            </a:xfrm>
            <a:prstGeom prst="rect">
              <a:avLst/>
            </a:prstGeom>
            <a:noFill/>
            <a:ln w="9525">
              <a:solidFill>
                <a:srgbClr val="333399"/>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b="1" dirty="0">
                  <a:solidFill>
                    <a:srgbClr val="000099"/>
                  </a:solidFill>
                  <a:latin typeface="+mn-lt"/>
                  <a:ea typeface="黑体" pitchFamily="2" charset="-122"/>
                </a:rPr>
                <a:t>8 </a:t>
              </a:r>
              <a:r>
                <a:rPr kumimoji="1" lang="en-US" altLang="zh-CN" b="1" dirty="0">
                  <a:solidFill>
                    <a:srgbClr val="000099"/>
                  </a:solidFill>
                  <a:latin typeface="+mn-lt"/>
                  <a:ea typeface="黑体" pitchFamily="2" charset="-122"/>
                  <a:sym typeface="Symbol" pitchFamily="18" charset="2"/>
                </a:rPr>
                <a:t>x </a:t>
              </a:r>
              <a:r>
                <a:rPr kumimoji="1" lang="en-US" altLang="zh-CN" b="1" dirty="0">
                  <a:solidFill>
                    <a:srgbClr val="000099"/>
                  </a:solidFill>
                  <a:latin typeface="+mn-lt"/>
                  <a:ea typeface="黑体" pitchFamily="2" charset="-122"/>
                </a:rPr>
                <a:t>2.5 Gb/s</a:t>
              </a:r>
            </a:p>
            <a:p>
              <a:r>
                <a:rPr kumimoji="1" lang="en-US" altLang="zh-CN" b="1" dirty="0">
                  <a:solidFill>
                    <a:srgbClr val="000099"/>
                  </a:solidFill>
                  <a:latin typeface="+mn-lt"/>
                  <a:ea typeface="黑体" pitchFamily="2" charset="-122"/>
                </a:rPr>
                <a:t>1310 nm</a:t>
              </a:r>
            </a:p>
          </p:txBody>
        </p:sp>
        <p:sp>
          <p:nvSpPr>
            <p:cNvPr id="3" name="矩形 2"/>
            <p:cNvSpPr/>
            <p:nvPr/>
          </p:nvSpPr>
          <p:spPr>
            <a:xfrm>
              <a:off x="3028851" y="5775647"/>
              <a:ext cx="4017433" cy="461665"/>
            </a:xfrm>
            <a:prstGeom prst="rect">
              <a:avLst/>
            </a:prstGeom>
          </p:spPr>
          <p:txBody>
            <a:bodyPr wrap="square">
              <a:spAutoFit/>
            </a:bodyPr>
            <a:lstStyle/>
            <a:p>
              <a:pPr algn="ctr"/>
              <a:r>
                <a:rPr lang="zh-CN" altLang="zh-CN" sz="2400" b="1" dirty="0" smtClean="0">
                  <a:latin typeface="+mn-lt"/>
                  <a:ea typeface="黑体" pitchFamily="2" charset="-122"/>
                </a:rPr>
                <a:t>波分复用</a:t>
              </a:r>
              <a:r>
                <a:rPr lang="zh-CN" altLang="zh-CN" sz="2400" b="1" dirty="0">
                  <a:latin typeface="+mn-lt"/>
                  <a:ea typeface="黑体" pitchFamily="2" charset="-122"/>
                </a:rPr>
                <a:t>的概念</a:t>
              </a:r>
              <a:endParaRPr lang="zh-CN" altLang="en-US" sz="2400" b="1" dirty="0">
                <a:latin typeface="+mn-lt"/>
                <a:ea typeface="黑体" pitchFamily="2" charset="-122"/>
              </a:endParaRPr>
            </a:p>
          </p:txBody>
        </p:sp>
      </p:grpSp>
    </p:spTree>
    <p:extLst>
      <p:ext uri="{BB962C8B-B14F-4D97-AF65-F5344CB8AC3E}">
        <p14:creationId xmlns:p14="http://schemas.microsoft.com/office/powerpoint/2010/main" val="259112076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a:xfrm>
            <a:off x="495300" y="188640"/>
            <a:ext cx="9066212" cy="1512168"/>
          </a:xfrm>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r>
              <a:rPr lang="en-US" altLang="zh-CN" dirty="0"/>
              <a:t>2.4.3   </a:t>
            </a:r>
            <a:r>
              <a:rPr lang="zh-CN" altLang="en-US" dirty="0"/>
              <a:t>码分复用 </a:t>
            </a:r>
            <a:r>
              <a:rPr lang="en-US" altLang="zh-CN" dirty="0"/>
              <a:t>CDM</a:t>
            </a:r>
            <a:br>
              <a:rPr lang="en-US" altLang="zh-CN" dirty="0"/>
            </a:br>
            <a:r>
              <a:rPr lang="en-US" altLang="zh-CN" dirty="0"/>
              <a:t>(Code Division Multiplexing)  </a:t>
            </a:r>
          </a:p>
        </p:txBody>
      </p:sp>
      <p:sp>
        <p:nvSpPr>
          <p:cNvPr id="142339" name="Rectangle 3"/>
          <p:cNvSpPr>
            <a:spLocks noGrp="1" noChangeArrowheads="1"/>
          </p:cNvSpPr>
          <p:nvPr>
            <p:ph idx="1"/>
          </p:nvPr>
        </p:nvSpPr>
        <p:spPr>
          <a:xfrm>
            <a:off x="495300" y="1844824"/>
            <a:ext cx="9066212" cy="4286101"/>
          </a:xfrm>
        </p:spPr>
        <p:txBody>
          <a:bodyPr/>
          <a:lstStyle/>
          <a:p>
            <a:r>
              <a:rPr lang="zh-CN" altLang="en-US" sz="2800" dirty="0"/>
              <a:t>常用的名词是</a:t>
            </a:r>
            <a:r>
              <a:rPr lang="zh-CN" altLang="en-US" sz="2800" dirty="0">
                <a:solidFill>
                  <a:srgbClr val="FF0000"/>
                </a:solidFill>
              </a:rPr>
              <a:t>码分多址</a:t>
            </a:r>
            <a:r>
              <a:rPr lang="zh-CN" altLang="en-US" sz="2800" dirty="0"/>
              <a:t> </a:t>
            </a:r>
            <a:r>
              <a:rPr lang="en-US" altLang="zh-CN" sz="2800" dirty="0"/>
              <a:t>CDMA </a:t>
            </a:r>
          </a:p>
          <a:p>
            <a:pPr>
              <a:buFont typeface="Wingdings" pitchFamily="2" charset="2"/>
              <a:buNone/>
            </a:pPr>
            <a:r>
              <a:rPr lang="en-US" altLang="zh-CN" sz="2800" dirty="0"/>
              <a:t>    (Code Division Multiple Access)</a:t>
            </a:r>
            <a:r>
              <a:rPr lang="zh-CN" altLang="en-US" sz="2800" dirty="0"/>
              <a:t>。</a:t>
            </a:r>
          </a:p>
          <a:p>
            <a:r>
              <a:rPr lang="zh-CN" altLang="en-US" sz="2800" dirty="0"/>
              <a:t>各用户使用经过特殊挑选的不同码型，因此彼此不会造成干扰。</a:t>
            </a:r>
          </a:p>
          <a:p>
            <a:r>
              <a:rPr lang="zh-CN" altLang="en-US" sz="2800" dirty="0"/>
              <a:t>这种系统发送的信号有很强的抗干扰能力，其频谱类似于白噪声，不易被敌人发现。 </a:t>
            </a:r>
          </a:p>
        </p:txBody>
      </p:sp>
    </p:spTree>
    <p:extLst>
      <p:ext uri="{BB962C8B-B14F-4D97-AF65-F5344CB8AC3E}">
        <p14:creationId xmlns:p14="http://schemas.microsoft.com/office/powerpoint/2010/main" val="33373036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2339">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23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39"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pPr algn="ctr"/>
            <a:r>
              <a:rPr lang="zh-CN" altLang="en-US" dirty="0"/>
              <a:t>码片序列</a:t>
            </a:r>
            <a:r>
              <a:rPr lang="en-US" altLang="zh-CN" dirty="0"/>
              <a:t>(chip sequence) </a:t>
            </a:r>
          </a:p>
        </p:txBody>
      </p:sp>
      <p:sp>
        <p:nvSpPr>
          <p:cNvPr id="151555" name="Rectangle 3"/>
          <p:cNvSpPr>
            <a:spLocks noGrp="1" noChangeArrowheads="1"/>
          </p:cNvSpPr>
          <p:nvPr>
            <p:ph idx="1"/>
          </p:nvPr>
        </p:nvSpPr>
        <p:spPr/>
        <p:txBody>
          <a:bodyPr/>
          <a:lstStyle/>
          <a:p>
            <a:pPr>
              <a:lnSpc>
                <a:spcPct val="100000"/>
              </a:lnSpc>
            </a:pPr>
            <a:r>
              <a:rPr lang="zh-CN" altLang="en-US" dirty="0"/>
              <a:t>每一个比特时间划分为 </a:t>
            </a:r>
            <a:r>
              <a:rPr lang="en-US" altLang="zh-CN" i="1" dirty="0"/>
              <a:t>m </a:t>
            </a:r>
            <a:r>
              <a:rPr lang="zh-CN" altLang="en-US" dirty="0"/>
              <a:t>个短的间隔，称为</a:t>
            </a:r>
            <a:r>
              <a:rPr lang="zh-CN" altLang="en-US" dirty="0">
                <a:solidFill>
                  <a:srgbClr val="FF0000"/>
                </a:solidFill>
              </a:rPr>
              <a:t>码</a:t>
            </a:r>
            <a:r>
              <a:rPr lang="zh-CN" altLang="en-US" dirty="0" smtClean="0">
                <a:solidFill>
                  <a:srgbClr val="FF0000"/>
                </a:solidFill>
              </a:rPr>
              <a:t>片 </a:t>
            </a:r>
            <a:r>
              <a:rPr lang="en-US" altLang="zh-CN" dirty="0" smtClean="0"/>
              <a:t>(</a:t>
            </a:r>
            <a:r>
              <a:rPr lang="en-US" altLang="zh-CN" dirty="0"/>
              <a:t>chip)</a:t>
            </a:r>
            <a:r>
              <a:rPr lang="zh-CN" altLang="en-US" dirty="0" smtClean="0"/>
              <a:t>。</a:t>
            </a:r>
            <a:endParaRPr lang="en-US" altLang="zh-CN" dirty="0" smtClean="0"/>
          </a:p>
          <a:p>
            <a:pPr>
              <a:lnSpc>
                <a:spcPct val="100000"/>
              </a:lnSpc>
            </a:pPr>
            <a:r>
              <a:rPr lang="zh-CN" altLang="en-US" dirty="0" smtClean="0"/>
              <a:t>每个</a:t>
            </a:r>
            <a:r>
              <a:rPr lang="zh-CN" altLang="en-US" dirty="0"/>
              <a:t>站被指派一个唯一的 </a:t>
            </a:r>
            <a:r>
              <a:rPr lang="en-US" altLang="zh-CN" i="1" dirty="0"/>
              <a:t>m</a:t>
            </a:r>
            <a:r>
              <a:rPr lang="en-US" altLang="zh-CN" dirty="0"/>
              <a:t> bit </a:t>
            </a:r>
            <a:r>
              <a:rPr lang="zh-CN" altLang="en-US" dirty="0">
                <a:solidFill>
                  <a:srgbClr val="FF0000"/>
                </a:solidFill>
              </a:rPr>
              <a:t>码片序列</a:t>
            </a:r>
            <a:r>
              <a:rPr lang="zh-CN" altLang="en-US" dirty="0"/>
              <a:t>。</a:t>
            </a:r>
          </a:p>
          <a:p>
            <a:pPr lvl="1">
              <a:lnSpc>
                <a:spcPct val="100000"/>
              </a:lnSpc>
            </a:pPr>
            <a:r>
              <a:rPr lang="zh-CN" altLang="en-US" dirty="0">
                <a:solidFill>
                  <a:srgbClr val="0000CC"/>
                </a:solidFill>
                <a:latin typeface="Arial" charset="0"/>
                <a:ea typeface="黑体" pitchFamily="2" charset="-122"/>
              </a:rPr>
              <a:t>如发送比特 </a:t>
            </a:r>
            <a:r>
              <a:rPr lang="en-US" altLang="zh-CN" dirty="0">
                <a:solidFill>
                  <a:srgbClr val="0000CC"/>
                </a:solidFill>
                <a:latin typeface="Arial" charset="0"/>
                <a:ea typeface="黑体" pitchFamily="2" charset="-122"/>
              </a:rPr>
              <a:t>1</a:t>
            </a:r>
            <a:r>
              <a:rPr lang="zh-CN" altLang="en-US" dirty="0">
                <a:solidFill>
                  <a:srgbClr val="0000CC"/>
                </a:solidFill>
                <a:latin typeface="Arial" charset="0"/>
                <a:ea typeface="黑体" pitchFamily="2" charset="-122"/>
              </a:rPr>
              <a:t>，则发送自己的 </a:t>
            </a:r>
            <a:r>
              <a:rPr lang="en-US" altLang="zh-CN" i="1" dirty="0">
                <a:solidFill>
                  <a:srgbClr val="0000CC"/>
                </a:solidFill>
                <a:latin typeface="Arial" charset="0"/>
                <a:ea typeface="黑体" pitchFamily="2" charset="-122"/>
              </a:rPr>
              <a:t>m</a:t>
            </a:r>
            <a:r>
              <a:rPr lang="en-US" altLang="zh-CN" dirty="0">
                <a:solidFill>
                  <a:srgbClr val="0000CC"/>
                </a:solidFill>
                <a:latin typeface="Arial" charset="0"/>
                <a:ea typeface="黑体" pitchFamily="2" charset="-122"/>
              </a:rPr>
              <a:t> bit </a:t>
            </a:r>
            <a:r>
              <a:rPr lang="zh-CN" altLang="en-US" dirty="0">
                <a:solidFill>
                  <a:srgbClr val="0000CC"/>
                </a:solidFill>
                <a:latin typeface="Arial" charset="0"/>
                <a:ea typeface="黑体" pitchFamily="2" charset="-122"/>
              </a:rPr>
              <a:t>码片序列。</a:t>
            </a:r>
          </a:p>
          <a:p>
            <a:pPr lvl="1">
              <a:lnSpc>
                <a:spcPct val="100000"/>
              </a:lnSpc>
            </a:pPr>
            <a:r>
              <a:rPr lang="zh-CN" altLang="en-US" dirty="0">
                <a:solidFill>
                  <a:srgbClr val="0000CC"/>
                </a:solidFill>
                <a:latin typeface="Arial" charset="0"/>
                <a:ea typeface="黑体" pitchFamily="2" charset="-122"/>
              </a:rPr>
              <a:t>如发送比特 </a:t>
            </a:r>
            <a:r>
              <a:rPr lang="en-US" altLang="zh-CN" dirty="0">
                <a:solidFill>
                  <a:srgbClr val="0000CC"/>
                </a:solidFill>
                <a:latin typeface="Arial" charset="0"/>
                <a:ea typeface="黑体" pitchFamily="2" charset="-122"/>
              </a:rPr>
              <a:t>0</a:t>
            </a:r>
            <a:r>
              <a:rPr lang="zh-CN" altLang="en-US" dirty="0">
                <a:solidFill>
                  <a:srgbClr val="0000CC"/>
                </a:solidFill>
                <a:latin typeface="Arial" charset="0"/>
                <a:ea typeface="黑体" pitchFamily="2" charset="-122"/>
              </a:rPr>
              <a:t>，则发送该码片序列的二进制反码。</a:t>
            </a:r>
            <a:r>
              <a:rPr lang="zh-CN" altLang="en-US" dirty="0">
                <a:solidFill>
                  <a:srgbClr val="0000CC"/>
                </a:solidFill>
              </a:rPr>
              <a:t> </a:t>
            </a:r>
          </a:p>
          <a:p>
            <a:pPr>
              <a:lnSpc>
                <a:spcPct val="100000"/>
              </a:lnSpc>
            </a:pPr>
            <a:r>
              <a:rPr lang="zh-CN" altLang="en-US" dirty="0"/>
              <a:t>例如，</a:t>
            </a:r>
            <a:r>
              <a:rPr lang="en-US" altLang="zh-CN" dirty="0"/>
              <a:t>S </a:t>
            </a:r>
            <a:r>
              <a:rPr lang="zh-CN" altLang="en-US" dirty="0"/>
              <a:t>站的 </a:t>
            </a:r>
            <a:r>
              <a:rPr lang="en-US" altLang="zh-CN" dirty="0"/>
              <a:t>8 bit </a:t>
            </a:r>
            <a:r>
              <a:rPr lang="zh-CN" altLang="en-US" dirty="0"/>
              <a:t>码片序列是 </a:t>
            </a:r>
            <a:r>
              <a:rPr lang="en-US" altLang="zh-CN" dirty="0"/>
              <a:t>00011011</a:t>
            </a:r>
            <a:r>
              <a:rPr lang="zh-CN" altLang="en-US" dirty="0"/>
              <a:t>。</a:t>
            </a:r>
          </a:p>
          <a:p>
            <a:pPr lvl="1">
              <a:lnSpc>
                <a:spcPct val="100000"/>
              </a:lnSpc>
            </a:pPr>
            <a:r>
              <a:rPr lang="zh-CN" altLang="en-US" dirty="0">
                <a:solidFill>
                  <a:srgbClr val="0000CC"/>
                </a:solidFill>
                <a:latin typeface="Arial" charset="0"/>
                <a:ea typeface="黑体" pitchFamily="2" charset="-122"/>
              </a:rPr>
              <a:t>发送比特 </a:t>
            </a:r>
            <a:r>
              <a:rPr lang="en-US" altLang="zh-CN" dirty="0">
                <a:solidFill>
                  <a:srgbClr val="0000CC"/>
                </a:solidFill>
                <a:latin typeface="Arial" charset="0"/>
                <a:ea typeface="黑体" pitchFamily="2" charset="-122"/>
              </a:rPr>
              <a:t>1 </a:t>
            </a:r>
            <a:r>
              <a:rPr lang="zh-CN" altLang="en-US" dirty="0">
                <a:solidFill>
                  <a:srgbClr val="0000CC"/>
                </a:solidFill>
                <a:latin typeface="Arial" charset="0"/>
                <a:ea typeface="黑体" pitchFamily="2" charset="-122"/>
              </a:rPr>
              <a:t>时，就发送序列 </a:t>
            </a:r>
            <a:r>
              <a:rPr lang="en-US" altLang="zh-CN" dirty="0">
                <a:solidFill>
                  <a:srgbClr val="0000CC"/>
                </a:solidFill>
                <a:latin typeface="Arial" charset="0"/>
                <a:ea typeface="黑体" pitchFamily="2" charset="-122"/>
              </a:rPr>
              <a:t>00011011</a:t>
            </a:r>
            <a:r>
              <a:rPr lang="zh-CN" altLang="en-US" dirty="0">
                <a:solidFill>
                  <a:srgbClr val="0000CC"/>
                </a:solidFill>
                <a:latin typeface="Arial" charset="0"/>
                <a:ea typeface="黑体" pitchFamily="2" charset="-122"/>
              </a:rPr>
              <a:t>，</a:t>
            </a:r>
          </a:p>
          <a:p>
            <a:pPr lvl="1">
              <a:lnSpc>
                <a:spcPct val="100000"/>
              </a:lnSpc>
            </a:pPr>
            <a:r>
              <a:rPr lang="zh-CN" altLang="en-US" dirty="0">
                <a:solidFill>
                  <a:srgbClr val="0000CC"/>
                </a:solidFill>
                <a:latin typeface="Arial" charset="0"/>
                <a:ea typeface="黑体" pitchFamily="2" charset="-122"/>
              </a:rPr>
              <a:t>发送比特 </a:t>
            </a:r>
            <a:r>
              <a:rPr lang="en-US" altLang="zh-CN" dirty="0">
                <a:solidFill>
                  <a:srgbClr val="0000CC"/>
                </a:solidFill>
                <a:latin typeface="Arial" charset="0"/>
                <a:ea typeface="黑体" pitchFamily="2" charset="-122"/>
              </a:rPr>
              <a:t>0 </a:t>
            </a:r>
            <a:r>
              <a:rPr lang="zh-CN" altLang="en-US" dirty="0">
                <a:solidFill>
                  <a:srgbClr val="0000CC"/>
                </a:solidFill>
                <a:latin typeface="Arial" charset="0"/>
                <a:ea typeface="黑体" pitchFamily="2" charset="-122"/>
              </a:rPr>
              <a:t>时，就发送序列 </a:t>
            </a:r>
            <a:r>
              <a:rPr lang="en-US" altLang="zh-CN" dirty="0">
                <a:solidFill>
                  <a:srgbClr val="0000CC"/>
                </a:solidFill>
                <a:latin typeface="Arial" charset="0"/>
                <a:ea typeface="黑体" pitchFamily="2" charset="-122"/>
              </a:rPr>
              <a:t>11100100</a:t>
            </a:r>
            <a:r>
              <a:rPr lang="zh-CN" altLang="en-US" dirty="0">
                <a:solidFill>
                  <a:srgbClr val="0000CC"/>
                </a:solidFill>
                <a:latin typeface="Arial" charset="0"/>
                <a:ea typeface="黑体" pitchFamily="2" charset="-122"/>
              </a:rPr>
              <a:t>。</a:t>
            </a:r>
          </a:p>
          <a:p>
            <a:pPr>
              <a:lnSpc>
                <a:spcPct val="100000"/>
              </a:lnSpc>
            </a:pPr>
            <a:r>
              <a:rPr lang="en-US" altLang="zh-CN" dirty="0"/>
              <a:t>S </a:t>
            </a:r>
            <a:r>
              <a:rPr lang="zh-CN" altLang="en-US" dirty="0"/>
              <a:t>站的码片序列：</a:t>
            </a:r>
            <a:r>
              <a:rPr lang="en-US" altLang="zh-CN" dirty="0"/>
              <a:t>(–1 –1 –1 +1 +1 –1 +1 +1)     </a:t>
            </a:r>
          </a:p>
        </p:txBody>
      </p:sp>
    </p:spTree>
    <p:extLst>
      <p:ext uri="{BB962C8B-B14F-4D97-AF65-F5344CB8AC3E}">
        <p14:creationId xmlns:p14="http://schemas.microsoft.com/office/powerpoint/2010/main" val="38633352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1555">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1555">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1555">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155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155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dirty="0"/>
              <a:t>2.2 </a:t>
            </a:r>
            <a:r>
              <a:rPr lang="en-US" altLang="zh-CN" dirty="0" smtClean="0"/>
              <a:t> </a:t>
            </a:r>
            <a:r>
              <a:rPr lang="zh-CN" altLang="zh-CN" dirty="0" smtClean="0"/>
              <a:t>数据通信</a:t>
            </a:r>
            <a:r>
              <a:rPr lang="zh-CN" altLang="zh-CN" dirty="0"/>
              <a:t>的基础知识</a:t>
            </a:r>
            <a:endParaRPr lang="zh-CN" altLang="en-US" dirty="0"/>
          </a:p>
        </p:txBody>
      </p:sp>
      <p:sp>
        <p:nvSpPr>
          <p:cNvPr id="26627" name="Rectangle 3"/>
          <p:cNvSpPr>
            <a:spLocks noGrp="1" noChangeArrowheads="1"/>
          </p:cNvSpPr>
          <p:nvPr>
            <p:ph idx="1"/>
          </p:nvPr>
        </p:nvSpPr>
        <p:spPr/>
        <p:txBody>
          <a:bodyPr/>
          <a:lstStyle/>
          <a:p>
            <a:r>
              <a:rPr lang="en-US" altLang="zh-CN" dirty="0" smtClean="0"/>
              <a:t>2.2.1  </a:t>
            </a:r>
            <a:r>
              <a:rPr lang="zh-CN" altLang="zh-CN" dirty="0" smtClean="0"/>
              <a:t>数据通信系统的模型</a:t>
            </a:r>
            <a:endParaRPr lang="zh-CN" altLang="zh-CN" dirty="0"/>
          </a:p>
          <a:p>
            <a:r>
              <a:rPr lang="en-US" altLang="zh-CN" dirty="0"/>
              <a:t>2.2.2 </a:t>
            </a:r>
            <a:r>
              <a:rPr lang="en-US" altLang="zh-CN" dirty="0" smtClean="0"/>
              <a:t> </a:t>
            </a:r>
            <a:r>
              <a:rPr lang="zh-CN" altLang="zh-CN" dirty="0" smtClean="0"/>
              <a:t>有关</a:t>
            </a:r>
            <a:r>
              <a:rPr lang="zh-CN" altLang="zh-CN" dirty="0"/>
              <a:t>信道的几个基本概念</a:t>
            </a:r>
          </a:p>
          <a:p>
            <a:r>
              <a:rPr lang="en-US" altLang="zh-CN" dirty="0"/>
              <a:t>2.2.3 </a:t>
            </a:r>
            <a:r>
              <a:rPr lang="en-US" altLang="zh-CN" dirty="0" smtClean="0"/>
              <a:t> </a:t>
            </a:r>
            <a:r>
              <a:rPr lang="zh-CN" altLang="zh-CN" dirty="0" smtClean="0"/>
              <a:t>信道</a:t>
            </a:r>
            <a:r>
              <a:rPr lang="zh-CN" altLang="zh-CN" dirty="0"/>
              <a:t>的极限</a:t>
            </a:r>
            <a:r>
              <a:rPr lang="zh-CN" altLang="zh-CN" dirty="0" smtClean="0"/>
              <a:t>容量</a:t>
            </a:r>
            <a:endParaRPr lang="zh-CN" altLang="zh-CN" dirty="0"/>
          </a:p>
        </p:txBody>
      </p:sp>
    </p:spTree>
    <p:extLst>
      <p:ext uri="{BB962C8B-B14F-4D97-AF65-F5344CB8AC3E}">
        <p14:creationId xmlns:p14="http://schemas.microsoft.com/office/powerpoint/2010/main" val="2954693856"/>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p:txBody>
          <a:bodyPr/>
          <a:lstStyle/>
          <a:p>
            <a:pPr algn="ctr"/>
            <a:r>
              <a:rPr lang="zh-CN" altLang="en-US"/>
              <a:t>码片序列的正交关系 </a:t>
            </a:r>
          </a:p>
        </p:txBody>
      </p:sp>
      <p:sp>
        <p:nvSpPr>
          <p:cNvPr id="156675" name="Rectangle 3"/>
          <p:cNvSpPr>
            <a:spLocks noGrp="1" noChangeArrowheads="1"/>
          </p:cNvSpPr>
          <p:nvPr>
            <p:ph idx="1"/>
          </p:nvPr>
        </p:nvSpPr>
        <p:spPr/>
        <p:txBody>
          <a:bodyPr/>
          <a:lstStyle/>
          <a:p>
            <a:r>
              <a:rPr lang="zh-CN" altLang="en-US" dirty="0"/>
              <a:t>每个站分配的码片序列不仅</a:t>
            </a:r>
            <a:r>
              <a:rPr lang="zh-CN" altLang="en-US" dirty="0">
                <a:solidFill>
                  <a:srgbClr val="FF0000"/>
                </a:solidFill>
              </a:rPr>
              <a:t>必须各不相同，</a:t>
            </a:r>
            <a:r>
              <a:rPr lang="zh-CN" altLang="en-US" dirty="0"/>
              <a:t>并且还</a:t>
            </a:r>
            <a:r>
              <a:rPr lang="zh-CN" altLang="en-US" dirty="0">
                <a:solidFill>
                  <a:srgbClr val="FF0000"/>
                </a:solidFill>
              </a:rPr>
              <a:t>必须互相</a:t>
            </a:r>
            <a:r>
              <a:rPr lang="zh-CN" altLang="en-US" dirty="0">
                <a:solidFill>
                  <a:srgbClr val="FF0000"/>
                </a:solidFill>
              </a:rPr>
              <a:t>正交 </a:t>
            </a:r>
            <a:r>
              <a:rPr lang="en-US" altLang="zh-CN" dirty="0"/>
              <a:t>(</a:t>
            </a:r>
            <a:r>
              <a:rPr lang="en-US" altLang="zh-CN" dirty="0"/>
              <a:t>orthogonal)</a:t>
            </a:r>
            <a:r>
              <a:rPr lang="zh-CN" altLang="en-US" dirty="0"/>
              <a:t>。</a:t>
            </a:r>
          </a:p>
          <a:p>
            <a:r>
              <a:rPr lang="zh-CN" altLang="en-US" dirty="0"/>
              <a:t>令向量 </a:t>
            </a:r>
            <a:r>
              <a:rPr lang="en-US" altLang="zh-CN" b="1" dirty="0"/>
              <a:t>S </a:t>
            </a:r>
            <a:r>
              <a:rPr lang="zh-CN" altLang="en-US" dirty="0"/>
              <a:t>表示站 </a:t>
            </a:r>
            <a:r>
              <a:rPr lang="en-US" altLang="zh-CN" dirty="0"/>
              <a:t>S </a:t>
            </a:r>
            <a:r>
              <a:rPr lang="zh-CN" altLang="en-US" dirty="0"/>
              <a:t>的码片向量，令 </a:t>
            </a:r>
            <a:r>
              <a:rPr lang="en-US" altLang="zh-CN" b="1" dirty="0"/>
              <a:t>T </a:t>
            </a:r>
            <a:r>
              <a:rPr lang="zh-CN" altLang="en-US" dirty="0"/>
              <a:t>表示其他任何站的码片向量。两个不同站的码片序列正交，就是向量 </a:t>
            </a:r>
            <a:r>
              <a:rPr lang="en-US" altLang="zh-CN" b="1" dirty="0"/>
              <a:t>S </a:t>
            </a:r>
            <a:r>
              <a:rPr lang="zh-CN" altLang="en-US" dirty="0"/>
              <a:t>和</a:t>
            </a:r>
            <a:r>
              <a:rPr lang="en-US" altLang="zh-CN" b="1" dirty="0"/>
              <a:t>T </a:t>
            </a:r>
            <a:r>
              <a:rPr lang="zh-CN" altLang="en-US" dirty="0"/>
              <a:t>的规格化</a:t>
            </a:r>
            <a:r>
              <a:rPr lang="zh-CN" altLang="en-US" dirty="0" smtClean="0">
                <a:solidFill>
                  <a:srgbClr val="FF0000"/>
                </a:solidFill>
              </a:rPr>
              <a:t>内积</a:t>
            </a:r>
            <a:r>
              <a:rPr lang="zh-CN" altLang="en-US" dirty="0" smtClean="0"/>
              <a:t>等于</a:t>
            </a:r>
            <a:r>
              <a:rPr lang="en-US" altLang="zh-CN" dirty="0"/>
              <a:t>0</a:t>
            </a:r>
            <a:r>
              <a:rPr lang="zh-CN" altLang="en-US" dirty="0"/>
              <a:t>： </a:t>
            </a:r>
          </a:p>
        </p:txBody>
      </p:sp>
      <p:sp>
        <p:nvSpPr>
          <p:cNvPr id="15667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6678" name="Rectangle 6"/>
          <p:cNvSpPr>
            <a:spLocks noChangeArrowheads="1"/>
          </p:cNvSpPr>
          <p:nvPr/>
        </p:nvSpPr>
        <p:spPr bwMode="auto">
          <a:xfrm>
            <a:off x="0" y="30538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56679" name="Object 7"/>
          <p:cNvGraphicFramePr>
            <a:graphicFrameLocks noChangeAspect="1"/>
          </p:cNvGraphicFramePr>
          <p:nvPr>
            <p:extLst>
              <p:ext uri="{D42A27DB-BD31-4B8C-83A1-F6EECF244321}">
                <p14:modId xmlns:p14="http://schemas.microsoft.com/office/powerpoint/2010/main" val="807536858"/>
              </p:ext>
            </p:extLst>
          </p:nvPr>
        </p:nvGraphicFramePr>
        <p:xfrm>
          <a:off x="3080792" y="4437112"/>
          <a:ext cx="3948350" cy="1224136"/>
        </p:xfrm>
        <a:graphic>
          <a:graphicData uri="http://schemas.openxmlformats.org/presentationml/2006/ole">
            <mc:AlternateContent xmlns:mc="http://schemas.openxmlformats.org/markup-compatibility/2006">
              <mc:Choice xmlns:v="urn:schemas-microsoft-com:vml" Requires="v">
                <p:oleObj spid="_x0000_s5166" name="公式" r:id="rId4" imgW="1282700" imgH="431800" progId="Equation.3">
                  <p:embed/>
                </p:oleObj>
              </mc:Choice>
              <mc:Fallback>
                <p:oleObj name="公式" r:id="rId4" imgW="12827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80792" y="4437112"/>
                        <a:ext cx="3948350" cy="1224136"/>
                      </a:xfrm>
                      <a:prstGeom prst="rect">
                        <a:avLst/>
                      </a:prstGeom>
                      <a:solidFill>
                        <a:srgbClr val="FFFF00"/>
                      </a:solidFill>
                      <a:ln w="9525">
                        <a:solidFill>
                          <a:srgbClr val="000099"/>
                        </a:solidFill>
                        <a:miter lim="800000"/>
                        <a:headEnd/>
                        <a:tailEnd/>
                      </a:ln>
                    </p:spPr>
                  </p:pic>
                </p:oleObj>
              </mc:Fallback>
            </mc:AlternateContent>
          </a:graphicData>
        </a:graphic>
      </p:graphicFrame>
    </p:spTree>
    <p:extLst>
      <p:ext uri="{BB962C8B-B14F-4D97-AF65-F5344CB8AC3E}">
        <p14:creationId xmlns:p14="http://schemas.microsoft.com/office/powerpoint/2010/main" val="87462727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ChangeArrowheads="1"/>
          </p:cNvSpPr>
          <p:nvPr>
            <p:ph type="title"/>
          </p:nvPr>
        </p:nvSpPr>
        <p:spPr/>
        <p:txBody>
          <a:bodyPr/>
          <a:lstStyle/>
          <a:p>
            <a:pPr algn="ctr"/>
            <a:r>
              <a:rPr lang="zh-CN" altLang="en-US"/>
              <a:t>正交关系的另一个重要特性 </a:t>
            </a:r>
          </a:p>
        </p:txBody>
      </p:sp>
      <p:sp>
        <p:nvSpPr>
          <p:cNvPr id="157699" name="Rectangle 3"/>
          <p:cNvSpPr>
            <a:spLocks noGrp="1" noChangeArrowheads="1"/>
          </p:cNvSpPr>
          <p:nvPr>
            <p:ph idx="1"/>
          </p:nvPr>
        </p:nvSpPr>
        <p:spPr/>
        <p:txBody>
          <a:bodyPr/>
          <a:lstStyle/>
          <a:p>
            <a:pPr>
              <a:lnSpc>
                <a:spcPct val="90000"/>
              </a:lnSpc>
            </a:pPr>
            <a:r>
              <a:rPr lang="zh-CN" altLang="en-US" dirty="0"/>
              <a:t>任何一个码片向量和该码片向量自己的规格化内积</a:t>
            </a:r>
            <a:r>
              <a:rPr lang="zh-CN" altLang="en-US" dirty="0" smtClean="0"/>
              <a:t>都是 </a:t>
            </a:r>
            <a:r>
              <a:rPr lang="en-US" altLang="zh-CN" dirty="0" smtClean="0"/>
              <a:t>1 </a:t>
            </a:r>
            <a:r>
              <a:rPr lang="zh-CN" altLang="en-US" dirty="0"/>
              <a:t>。</a:t>
            </a:r>
          </a:p>
          <a:p>
            <a:pPr>
              <a:lnSpc>
                <a:spcPct val="90000"/>
              </a:lnSpc>
            </a:pPr>
            <a:endParaRPr lang="zh-CN" altLang="en-US" dirty="0"/>
          </a:p>
          <a:p>
            <a:pPr>
              <a:lnSpc>
                <a:spcPct val="90000"/>
              </a:lnSpc>
            </a:pPr>
            <a:endParaRPr lang="zh-CN" altLang="en-US" dirty="0"/>
          </a:p>
          <a:p>
            <a:pPr>
              <a:lnSpc>
                <a:spcPct val="90000"/>
              </a:lnSpc>
            </a:pPr>
            <a:endParaRPr lang="zh-CN" altLang="en-US" dirty="0"/>
          </a:p>
          <a:p>
            <a:pPr>
              <a:lnSpc>
                <a:spcPct val="90000"/>
              </a:lnSpc>
            </a:pPr>
            <a:r>
              <a:rPr lang="zh-CN" altLang="en-US" dirty="0"/>
              <a:t>一个码片向量和该码片反码的向量的规格化内积值是 </a:t>
            </a:r>
            <a:r>
              <a:rPr lang="en-US" altLang="zh-CN" dirty="0"/>
              <a:t>–1</a:t>
            </a:r>
            <a:r>
              <a:rPr lang="zh-CN" altLang="en-US" dirty="0"/>
              <a:t>。 </a:t>
            </a:r>
          </a:p>
        </p:txBody>
      </p:sp>
      <p:sp>
        <p:nvSpPr>
          <p:cNvPr id="157700"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7702" name="Rectangle 6"/>
          <p:cNvSpPr>
            <a:spLocks noChangeArrowheads="1"/>
          </p:cNvSpPr>
          <p:nvPr/>
        </p:nvSpPr>
        <p:spPr bwMode="auto">
          <a:xfrm>
            <a:off x="0" y="30538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7704" name="Rectangle 8"/>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57703" name="Object 7"/>
          <p:cNvGraphicFramePr>
            <a:graphicFrameLocks noChangeAspect="1"/>
          </p:cNvGraphicFramePr>
          <p:nvPr>
            <p:extLst>
              <p:ext uri="{D42A27DB-BD31-4B8C-83A1-F6EECF244321}">
                <p14:modId xmlns:p14="http://schemas.microsoft.com/office/powerpoint/2010/main" val="1347464986"/>
              </p:ext>
            </p:extLst>
          </p:nvPr>
        </p:nvGraphicFramePr>
        <p:xfrm>
          <a:off x="920552" y="2283341"/>
          <a:ext cx="8136904" cy="1160011"/>
        </p:xfrm>
        <a:graphic>
          <a:graphicData uri="http://schemas.openxmlformats.org/presentationml/2006/ole">
            <mc:AlternateContent xmlns:mc="http://schemas.openxmlformats.org/markup-compatibility/2006">
              <mc:Choice xmlns:v="urn:schemas-microsoft-com:vml" Requires="v">
                <p:oleObj spid="_x0000_s6189" name="公式" r:id="rId4" imgW="2781300" imgH="431800" progId="Equation.3">
                  <p:embed/>
                </p:oleObj>
              </mc:Choice>
              <mc:Fallback>
                <p:oleObj name="公式" r:id="rId4" imgW="2781300" imgH="431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552" y="2283341"/>
                        <a:ext cx="8136904" cy="1160011"/>
                      </a:xfrm>
                      <a:prstGeom prst="rect">
                        <a:avLst/>
                      </a:prstGeom>
                      <a:solidFill>
                        <a:srgbClr val="FFFF00"/>
                      </a:solidFill>
                    </p:spPr>
                  </p:pic>
                </p:oleObj>
              </mc:Fallback>
            </mc:AlternateContent>
          </a:graphicData>
        </a:graphic>
      </p:graphicFrame>
    </p:spTree>
    <p:extLst>
      <p:ext uri="{BB962C8B-B14F-4D97-AF65-F5344CB8AC3E}">
        <p14:creationId xmlns:p14="http://schemas.microsoft.com/office/powerpoint/2010/main" val="40259888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76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99"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3" name="Rectangle 3"/>
          <p:cNvSpPr>
            <a:spLocks noGrp="1" noChangeArrowheads="1"/>
          </p:cNvSpPr>
          <p:nvPr>
            <p:ph type="title"/>
          </p:nvPr>
        </p:nvSpPr>
        <p:spPr/>
        <p:txBody>
          <a:bodyPr/>
          <a:lstStyle/>
          <a:p>
            <a:pPr algn="ctr"/>
            <a:r>
              <a:rPr lang="en-US" altLang="zh-CN" dirty="0"/>
              <a:t>CDMA </a:t>
            </a:r>
            <a:r>
              <a:rPr lang="zh-CN" altLang="en-US" dirty="0"/>
              <a:t>的工作原理 </a:t>
            </a:r>
          </a:p>
        </p:txBody>
      </p:sp>
      <p:sp>
        <p:nvSpPr>
          <p:cNvPr id="158724"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8726" name="Rectangle 6"/>
          <p:cNvSpPr>
            <a:spLocks noChangeArrowheads="1"/>
          </p:cNvSpPr>
          <p:nvPr/>
        </p:nvSpPr>
        <p:spPr bwMode="auto">
          <a:xfrm>
            <a:off x="129843" y="250932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b="1">
              <a:solidFill>
                <a:srgbClr val="000099"/>
              </a:solidFill>
              <a:latin typeface="+mn-lt"/>
              <a:ea typeface="黑体" pitchFamily="2" charset="-122"/>
            </a:endParaRPr>
          </a:p>
        </p:txBody>
      </p:sp>
      <p:sp>
        <p:nvSpPr>
          <p:cNvPr id="158727" name="Rectangle 7"/>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58730" name="Line 10"/>
          <p:cNvSpPr>
            <a:spLocks noChangeShapeType="1"/>
          </p:cNvSpPr>
          <p:nvPr/>
        </p:nvSpPr>
        <p:spPr bwMode="auto">
          <a:xfrm>
            <a:off x="3746565" y="2098676"/>
            <a:ext cx="1697434"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31" name="Text Box 11"/>
          <p:cNvSpPr txBox="1">
            <a:spLocks noChangeArrowheads="1"/>
          </p:cNvSpPr>
          <p:nvPr/>
        </p:nvSpPr>
        <p:spPr bwMode="auto">
          <a:xfrm>
            <a:off x="1182356" y="2286002"/>
            <a:ext cx="2217274" cy="353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85000"/>
              </a:lnSpc>
            </a:pPr>
            <a:r>
              <a:rPr kumimoji="1" lang="en-US" altLang="zh-CN" sz="2000" b="1">
                <a:solidFill>
                  <a:srgbClr val="000099"/>
                </a:solidFill>
                <a:latin typeface="+mn-lt"/>
                <a:ea typeface="黑体" pitchFamily="2" charset="-122"/>
              </a:rPr>
              <a:t>S </a:t>
            </a:r>
            <a:r>
              <a:rPr kumimoji="1" lang="zh-CN" altLang="en-US" sz="2000" b="1">
                <a:solidFill>
                  <a:srgbClr val="000099"/>
                </a:solidFill>
                <a:latin typeface="+mn-lt"/>
                <a:ea typeface="黑体" pitchFamily="2" charset="-122"/>
              </a:rPr>
              <a:t>站的码片序列 </a:t>
            </a:r>
            <a:r>
              <a:rPr kumimoji="1" lang="en-US" altLang="zh-CN" sz="2000" b="1">
                <a:solidFill>
                  <a:srgbClr val="000099"/>
                </a:solidFill>
                <a:latin typeface="+mn-lt"/>
                <a:ea typeface="黑体" pitchFamily="2" charset="-122"/>
              </a:rPr>
              <a:t>S</a:t>
            </a:r>
          </a:p>
        </p:txBody>
      </p:sp>
      <p:sp>
        <p:nvSpPr>
          <p:cNvPr id="158732" name="Line 12"/>
          <p:cNvSpPr>
            <a:spLocks noChangeShapeType="1"/>
          </p:cNvSpPr>
          <p:nvPr/>
        </p:nvSpPr>
        <p:spPr bwMode="auto">
          <a:xfrm>
            <a:off x="3748285" y="1398589"/>
            <a:ext cx="0" cy="433466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33" name="Line 13"/>
          <p:cNvSpPr>
            <a:spLocks noChangeShapeType="1"/>
          </p:cNvSpPr>
          <p:nvPr/>
        </p:nvSpPr>
        <p:spPr bwMode="auto">
          <a:xfrm>
            <a:off x="5457758" y="1398589"/>
            <a:ext cx="0" cy="433466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34" name="Line 14"/>
          <p:cNvSpPr>
            <a:spLocks noChangeShapeType="1"/>
          </p:cNvSpPr>
          <p:nvPr/>
        </p:nvSpPr>
        <p:spPr bwMode="auto">
          <a:xfrm>
            <a:off x="7167231" y="1398588"/>
            <a:ext cx="0" cy="4334668"/>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35" name="Line 15"/>
          <p:cNvSpPr>
            <a:spLocks noChangeShapeType="1"/>
          </p:cNvSpPr>
          <p:nvPr/>
        </p:nvSpPr>
        <p:spPr bwMode="auto">
          <a:xfrm>
            <a:off x="8876703" y="1398588"/>
            <a:ext cx="0" cy="4334668"/>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36" name="Freeform 16"/>
          <p:cNvSpPr>
            <a:spLocks/>
          </p:cNvSpPr>
          <p:nvPr/>
        </p:nvSpPr>
        <p:spPr bwMode="auto">
          <a:xfrm>
            <a:off x="3748285" y="2330452"/>
            <a:ext cx="1709473" cy="319087"/>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37" name="Freeform 17"/>
          <p:cNvSpPr>
            <a:spLocks/>
          </p:cNvSpPr>
          <p:nvPr/>
        </p:nvSpPr>
        <p:spPr bwMode="auto">
          <a:xfrm>
            <a:off x="5457758" y="2330452"/>
            <a:ext cx="1709473" cy="319087"/>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38" name="Freeform 18"/>
          <p:cNvSpPr>
            <a:spLocks/>
          </p:cNvSpPr>
          <p:nvPr/>
        </p:nvSpPr>
        <p:spPr bwMode="auto">
          <a:xfrm>
            <a:off x="3748285" y="3421063"/>
            <a:ext cx="1709473" cy="31115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39" name="Freeform 19"/>
          <p:cNvSpPr>
            <a:spLocks/>
          </p:cNvSpPr>
          <p:nvPr/>
        </p:nvSpPr>
        <p:spPr bwMode="auto">
          <a:xfrm>
            <a:off x="5457758" y="3421063"/>
            <a:ext cx="1709473" cy="31115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40" name="Freeform 20"/>
          <p:cNvSpPr>
            <a:spLocks/>
          </p:cNvSpPr>
          <p:nvPr/>
        </p:nvSpPr>
        <p:spPr bwMode="auto">
          <a:xfrm flipV="1">
            <a:off x="7167231" y="3421063"/>
            <a:ext cx="1709473" cy="31115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66FFFF"/>
          </a:solidFill>
          <a:ln w="19050" cmpd="sng">
            <a:solidFill>
              <a:schemeClr val="tx1"/>
            </a:solidFill>
            <a:round/>
            <a:headEnd/>
            <a:tailEnd/>
          </a:ln>
          <a:effectLst/>
        </p:spPr>
        <p:txBody>
          <a:bodyPr/>
          <a:lstStyle/>
          <a:p>
            <a:endParaRPr lang="zh-CN" altLang="en-US" b="1">
              <a:solidFill>
                <a:srgbClr val="000099"/>
              </a:solidFill>
              <a:latin typeface="+mn-lt"/>
              <a:ea typeface="黑体" pitchFamily="2" charset="-122"/>
            </a:endParaRPr>
          </a:p>
        </p:txBody>
      </p:sp>
      <p:sp>
        <p:nvSpPr>
          <p:cNvPr id="158741" name="Freeform 21"/>
          <p:cNvSpPr>
            <a:spLocks/>
          </p:cNvSpPr>
          <p:nvPr/>
        </p:nvSpPr>
        <p:spPr bwMode="auto">
          <a:xfrm>
            <a:off x="3748285" y="5194302"/>
            <a:ext cx="1709473" cy="312737"/>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8080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42" name="Freeform 22"/>
          <p:cNvSpPr>
            <a:spLocks/>
          </p:cNvSpPr>
          <p:nvPr/>
        </p:nvSpPr>
        <p:spPr bwMode="auto">
          <a:xfrm>
            <a:off x="5457758" y="5194302"/>
            <a:ext cx="1709473" cy="312737"/>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8080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43" name="Freeform 23"/>
          <p:cNvSpPr>
            <a:spLocks/>
          </p:cNvSpPr>
          <p:nvPr/>
        </p:nvSpPr>
        <p:spPr bwMode="auto">
          <a:xfrm flipV="1">
            <a:off x="7167231" y="5194302"/>
            <a:ext cx="1709473" cy="312737"/>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FF99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44" name="Freeform 24"/>
          <p:cNvSpPr>
            <a:spLocks/>
          </p:cNvSpPr>
          <p:nvPr/>
        </p:nvSpPr>
        <p:spPr bwMode="auto">
          <a:xfrm>
            <a:off x="3748285" y="4665664"/>
            <a:ext cx="5128419" cy="314325"/>
          </a:xfrm>
          <a:custGeom>
            <a:avLst/>
            <a:gdLst>
              <a:gd name="T0" fmla="*/ 0 w 2827"/>
              <a:gd name="T1" fmla="*/ 96 h 194"/>
              <a:gd name="T2" fmla="*/ 0 w 2827"/>
              <a:gd name="T3" fmla="*/ 0 h 194"/>
              <a:gd name="T4" fmla="*/ 1886 w 2827"/>
              <a:gd name="T5" fmla="*/ 2 h 194"/>
              <a:gd name="T6" fmla="*/ 1886 w 2827"/>
              <a:gd name="T7" fmla="*/ 194 h 194"/>
              <a:gd name="T8" fmla="*/ 2826 w 2827"/>
              <a:gd name="T9" fmla="*/ 192 h 194"/>
              <a:gd name="T10" fmla="*/ 2827 w 2827"/>
              <a:gd name="T11" fmla="*/ 96 h 194"/>
            </a:gdLst>
            <a:ahLst/>
            <a:cxnLst>
              <a:cxn ang="0">
                <a:pos x="T0" y="T1"/>
              </a:cxn>
              <a:cxn ang="0">
                <a:pos x="T2" y="T3"/>
              </a:cxn>
              <a:cxn ang="0">
                <a:pos x="T4" y="T5"/>
              </a:cxn>
              <a:cxn ang="0">
                <a:pos x="T6" y="T7"/>
              </a:cxn>
              <a:cxn ang="0">
                <a:pos x="T8" y="T9"/>
              </a:cxn>
              <a:cxn ang="0">
                <a:pos x="T10" y="T11"/>
              </a:cxn>
            </a:cxnLst>
            <a:rect l="0" t="0" r="r" b="b"/>
            <a:pathLst>
              <a:path w="2827" h="194">
                <a:moveTo>
                  <a:pt x="0" y="96"/>
                </a:moveTo>
                <a:lnTo>
                  <a:pt x="0" y="0"/>
                </a:lnTo>
                <a:lnTo>
                  <a:pt x="1886" y="2"/>
                </a:lnTo>
                <a:lnTo>
                  <a:pt x="1886" y="194"/>
                </a:lnTo>
                <a:lnTo>
                  <a:pt x="2826" y="192"/>
                </a:lnTo>
                <a:lnTo>
                  <a:pt x="2827" y="96"/>
                </a:lnTo>
              </a:path>
            </a:pathLst>
          </a:custGeom>
          <a:solidFill>
            <a:srgbClr val="FFFF00"/>
          </a:solidFill>
          <a:ln w="19050" cmpd="sng">
            <a:solidFill>
              <a:schemeClr val="tx1"/>
            </a:solidFill>
            <a:round/>
            <a:headEnd/>
            <a:tailEnd/>
          </a:ln>
          <a:effectLst/>
        </p:spPr>
        <p:txBody>
          <a:bodyPr/>
          <a:lstStyle/>
          <a:p>
            <a:endParaRPr lang="zh-CN" altLang="en-US" b="1">
              <a:solidFill>
                <a:srgbClr val="000099"/>
              </a:solidFill>
              <a:latin typeface="+mn-lt"/>
              <a:ea typeface="黑体" pitchFamily="2" charset="-122"/>
            </a:endParaRPr>
          </a:p>
        </p:txBody>
      </p:sp>
      <p:sp>
        <p:nvSpPr>
          <p:cNvPr id="158745" name="Freeform 25"/>
          <p:cNvSpPr>
            <a:spLocks/>
          </p:cNvSpPr>
          <p:nvPr/>
        </p:nvSpPr>
        <p:spPr bwMode="auto">
          <a:xfrm>
            <a:off x="3748285" y="1630363"/>
            <a:ext cx="5128419" cy="312738"/>
          </a:xfrm>
          <a:custGeom>
            <a:avLst/>
            <a:gdLst>
              <a:gd name="T0" fmla="*/ 0 w 2304"/>
              <a:gd name="T1" fmla="*/ 96 h 192"/>
              <a:gd name="T2" fmla="*/ 0 w 2304"/>
              <a:gd name="T3" fmla="*/ 0 h 192"/>
              <a:gd name="T4" fmla="*/ 1536 w 2304"/>
              <a:gd name="T5" fmla="*/ 0 h 192"/>
              <a:gd name="T6" fmla="*/ 1536 w 2304"/>
              <a:gd name="T7" fmla="*/ 192 h 192"/>
              <a:gd name="T8" fmla="*/ 2304 w 2304"/>
              <a:gd name="T9" fmla="*/ 192 h 192"/>
              <a:gd name="T10" fmla="*/ 2304 w 2304"/>
              <a:gd name="T11" fmla="*/ 96 h 192"/>
            </a:gdLst>
            <a:ahLst/>
            <a:cxnLst>
              <a:cxn ang="0">
                <a:pos x="T0" y="T1"/>
              </a:cxn>
              <a:cxn ang="0">
                <a:pos x="T2" y="T3"/>
              </a:cxn>
              <a:cxn ang="0">
                <a:pos x="T4" y="T5"/>
              </a:cxn>
              <a:cxn ang="0">
                <a:pos x="T6" y="T7"/>
              </a:cxn>
              <a:cxn ang="0">
                <a:pos x="T8" y="T9"/>
              </a:cxn>
              <a:cxn ang="0">
                <a:pos x="T10" y="T11"/>
              </a:cxn>
            </a:cxnLst>
            <a:rect l="0" t="0" r="r" b="b"/>
            <a:pathLst>
              <a:path w="2304" h="192">
                <a:moveTo>
                  <a:pt x="0" y="96"/>
                </a:moveTo>
                <a:lnTo>
                  <a:pt x="0" y="0"/>
                </a:lnTo>
                <a:lnTo>
                  <a:pt x="1536" y="0"/>
                </a:lnTo>
                <a:lnTo>
                  <a:pt x="1536" y="192"/>
                </a:lnTo>
                <a:lnTo>
                  <a:pt x="2304" y="192"/>
                </a:lnTo>
                <a:lnTo>
                  <a:pt x="2304" y="96"/>
                </a:lnTo>
              </a:path>
            </a:pathLst>
          </a:custGeom>
          <a:solidFill>
            <a:srgbClr val="FFFF00"/>
          </a:solidFill>
          <a:ln w="19050" cmpd="sng">
            <a:solidFill>
              <a:schemeClr val="tx1"/>
            </a:solidFill>
            <a:round/>
            <a:headEnd/>
            <a:tailEnd/>
          </a:ln>
          <a:effectLst/>
        </p:spPr>
        <p:txBody>
          <a:bodyPr/>
          <a:lstStyle/>
          <a:p>
            <a:endParaRPr lang="zh-CN" altLang="en-US" b="1">
              <a:solidFill>
                <a:srgbClr val="000099"/>
              </a:solidFill>
              <a:latin typeface="+mn-lt"/>
              <a:ea typeface="黑体" pitchFamily="2" charset="-122"/>
            </a:endParaRPr>
          </a:p>
        </p:txBody>
      </p:sp>
      <p:sp>
        <p:nvSpPr>
          <p:cNvPr id="158746" name="Line 26"/>
          <p:cNvSpPr>
            <a:spLocks noChangeShapeType="1"/>
          </p:cNvSpPr>
          <p:nvPr/>
        </p:nvSpPr>
        <p:spPr bwMode="auto">
          <a:xfrm>
            <a:off x="5457758" y="1514477"/>
            <a:ext cx="0" cy="15557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47" name="Text Box 27"/>
          <p:cNvSpPr txBox="1">
            <a:spLocks noChangeArrowheads="1"/>
          </p:cNvSpPr>
          <p:nvPr/>
        </p:nvSpPr>
        <p:spPr bwMode="auto">
          <a:xfrm>
            <a:off x="4391487" y="130016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1</a:t>
            </a:r>
          </a:p>
        </p:txBody>
      </p:sp>
      <p:sp>
        <p:nvSpPr>
          <p:cNvPr id="158748" name="Line 28"/>
          <p:cNvSpPr>
            <a:spLocks noChangeShapeType="1"/>
          </p:cNvSpPr>
          <p:nvPr/>
        </p:nvSpPr>
        <p:spPr bwMode="auto">
          <a:xfrm>
            <a:off x="3579745" y="3575051"/>
            <a:ext cx="5725187" cy="0"/>
          </a:xfrm>
          <a:prstGeom prst="line">
            <a:avLst/>
          </a:prstGeom>
          <a:noFill/>
          <a:ln w="28575">
            <a:solidFill>
              <a:srgbClr val="333399"/>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49" name="Line 29"/>
          <p:cNvSpPr>
            <a:spLocks noChangeShapeType="1"/>
          </p:cNvSpPr>
          <p:nvPr/>
        </p:nvSpPr>
        <p:spPr bwMode="auto">
          <a:xfrm>
            <a:off x="3579745" y="4821238"/>
            <a:ext cx="5725187"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50" name="Line 30"/>
          <p:cNvSpPr>
            <a:spLocks noChangeShapeType="1"/>
          </p:cNvSpPr>
          <p:nvPr/>
        </p:nvSpPr>
        <p:spPr bwMode="auto">
          <a:xfrm flipV="1">
            <a:off x="3579745" y="5351463"/>
            <a:ext cx="5725187" cy="14288"/>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51" name="Freeform 31"/>
          <p:cNvSpPr>
            <a:spLocks/>
          </p:cNvSpPr>
          <p:nvPr/>
        </p:nvSpPr>
        <p:spPr bwMode="auto">
          <a:xfrm>
            <a:off x="3748285" y="3887788"/>
            <a:ext cx="1709473" cy="622300"/>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52" name="Freeform 32"/>
          <p:cNvSpPr>
            <a:spLocks/>
          </p:cNvSpPr>
          <p:nvPr/>
        </p:nvSpPr>
        <p:spPr bwMode="auto">
          <a:xfrm>
            <a:off x="5457758" y="3887788"/>
            <a:ext cx="1709473" cy="622300"/>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53" name="Freeform 33"/>
          <p:cNvSpPr>
            <a:spLocks/>
          </p:cNvSpPr>
          <p:nvPr/>
        </p:nvSpPr>
        <p:spPr bwMode="auto">
          <a:xfrm flipV="1">
            <a:off x="7167231" y="3887788"/>
            <a:ext cx="1709473" cy="622300"/>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CC00FF"/>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54" name="Line 34"/>
          <p:cNvSpPr>
            <a:spLocks noChangeShapeType="1"/>
          </p:cNvSpPr>
          <p:nvPr/>
        </p:nvSpPr>
        <p:spPr bwMode="auto">
          <a:xfrm>
            <a:off x="3579745" y="4197351"/>
            <a:ext cx="5725187"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55" name="Line 35"/>
          <p:cNvSpPr>
            <a:spLocks noChangeShapeType="1"/>
          </p:cNvSpPr>
          <p:nvPr/>
        </p:nvSpPr>
        <p:spPr bwMode="auto">
          <a:xfrm>
            <a:off x="3602103" y="1787526"/>
            <a:ext cx="5702829"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56" name="Text Box 36"/>
          <p:cNvSpPr txBox="1">
            <a:spLocks noChangeArrowheads="1"/>
          </p:cNvSpPr>
          <p:nvPr/>
        </p:nvSpPr>
        <p:spPr bwMode="auto">
          <a:xfrm>
            <a:off x="6111278" y="130016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1</a:t>
            </a:r>
          </a:p>
        </p:txBody>
      </p:sp>
      <p:sp>
        <p:nvSpPr>
          <p:cNvPr id="158757" name="Text Box 37"/>
          <p:cNvSpPr txBox="1">
            <a:spLocks noChangeArrowheads="1"/>
          </p:cNvSpPr>
          <p:nvPr/>
        </p:nvSpPr>
        <p:spPr bwMode="auto">
          <a:xfrm>
            <a:off x="7825912" y="1300163"/>
            <a:ext cx="3273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0</a:t>
            </a:r>
          </a:p>
        </p:txBody>
      </p:sp>
      <p:sp>
        <p:nvSpPr>
          <p:cNvPr id="158758" name="Text Box 38"/>
          <p:cNvSpPr txBox="1">
            <a:spLocks noChangeArrowheads="1"/>
          </p:cNvSpPr>
          <p:nvPr/>
        </p:nvSpPr>
        <p:spPr bwMode="auto">
          <a:xfrm>
            <a:off x="9306651" y="1528764"/>
            <a:ext cx="2696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t</a:t>
            </a:r>
          </a:p>
        </p:txBody>
      </p:sp>
      <p:sp>
        <p:nvSpPr>
          <p:cNvPr id="158759" name="Text Box 39"/>
          <p:cNvSpPr txBox="1">
            <a:spLocks noChangeArrowheads="1"/>
          </p:cNvSpPr>
          <p:nvPr/>
        </p:nvSpPr>
        <p:spPr bwMode="auto">
          <a:xfrm>
            <a:off x="9306651" y="2241552"/>
            <a:ext cx="2696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t</a:t>
            </a:r>
          </a:p>
        </p:txBody>
      </p:sp>
      <p:sp>
        <p:nvSpPr>
          <p:cNvPr id="158760" name="Text Box 40"/>
          <p:cNvSpPr txBox="1">
            <a:spLocks noChangeArrowheads="1"/>
          </p:cNvSpPr>
          <p:nvPr/>
        </p:nvSpPr>
        <p:spPr bwMode="auto">
          <a:xfrm>
            <a:off x="9306651" y="3346452"/>
            <a:ext cx="2696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t</a:t>
            </a:r>
          </a:p>
        </p:txBody>
      </p:sp>
      <p:sp>
        <p:nvSpPr>
          <p:cNvPr id="158761" name="Text Box 41"/>
          <p:cNvSpPr txBox="1">
            <a:spLocks noChangeArrowheads="1"/>
          </p:cNvSpPr>
          <p:nvPr/>
        </p:nvSpPr>
        <p:spPr bwMode="auto">
          <a:xfrm>
            <a:off x="9306651" y="3954464"/>
            <a:ext cx="2696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t</a:t>
            </a:r>
          </a:p>
        </p:txBody>
      </p:sp>
      <p:sp>
        <p:nvSpPr>
          <p:cNvPr id="158762" name="Text Box 42"/>
          <p:cNvSpPr txBox="1">
            <a:spLocks noChangeArrowheads="1"/>
          </p:cNvSpPr>
          <p:nvPr/>
        </p:nvSpPr>
        <p:spPr bwMode="auto">
          <a:xfrm>
            <a:off x="9306651" y="4576764"/>
            <a:ext cx="2696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t</a:t>
            </a:r>
          </a:p>
        </p:txBody>
      </p:sp>
      <p:sp>
        <p:nvSpPr>
          <p:cNvPr id="158763" name="Text Box 43"/>
          <p:cNvSpPr txBox="1">
            <a:spLocks noChangeArrowheads="1"/>
          </p:cNvSpPr>
          <p:nvPr/>
        </p:nvSpPr>
        <p:spPr bwMode="auto">
          <a:xfrm>
            <a:off x="9306651" y="5105402"/>
            <a:ext cx="2696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t</a:t>
            </a:r>
          </a:p>
        </p:txBody>
      </p:sp>
      <p:sp>
        <p:nvSpPr>
          <p:cNvPr id="158764" name="Rectangle 44"/>
          <p:cNvSpPr>
            <a:spLocks noChangeArrowheads="1"/>
          </p:cNvSpPr>
          <p:nvPr/>
        </p:nvSpPr>
        <p:spPr bwMode="auto">
          <a:xfrm>
            <a:off x="4037210" y="1943101"/>
            <a:ext cx="1145381" cy="2730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58765" name="Text Box 45"/>
          <p:cNvSpPr txBox="1">
            <a:spLocks noChangeArrowheads="1"/>
          </p:cNvSpPr>
          <p:nvPr/>
        </p:nvSpPr>
        <p:spPr bwMode="auto">
          <a:xfrm>
            <a:off x="4025172" y="1846264"/>
            <a:ext cx="12570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i="1">
                <a:solidFill>
                  <a:srgbClr val="000099"/>
                </a:solidFill>
                <a:latin typeface="+mn-lt"/>
                <a:ea typeface="黑体" pitchFamily="2" charset="-122"/>
              </a:rPr>
              <a:t>m</a:t>
            </a:r>
            <a:r>
              <a:rPr kumimoji="1" lang="en-US" altLang="zh-CN" sz="2000" b="1">
                <a:solidFill>
                  <a:srgbClr val="000099"/>
                </a:solidFill>
                <a:latin typeface="+mn-lt"/>
                <a:ea typeface="黑体" pitchFamily="2" charset="-122"/>
              </a:rPr>
              <a:t> </a:t>
            </a:r>
            <a:r>
              <a:rPr kumimoji="1" lang="zh-CN" altLang="en-US" sz="2000" b="1">
                <a:solidFill>
                  <a:srgbClr val="000099"/>
                </a:solidFill>
                <a:latin typeface="+mn-lt"/>
                <a:ea typeface="黑体" pitchFamily="2" charset="-122"/>
              </a:rPr>
              <a:t>个码片</a:t>
            </a:r>
          </a:p>
        </p:txBody>
      </p:sp>
      <p:sp>
        <p:nvSpPr>
          <p:cNvPr id="158766" name="Freeform 46"/>
          <p:cNvSpPr>
            <a:spLocks/>
          </p:cNvSpPr>
          <p:nvPr/>
        </p:nvSpPr>
        <p:spPr bwMode="auto">
          <a:xfrm>
            <a:off x="3748285" y="2870201"/>
            <a:ext cx="1709473" cy="317500"/>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67" name="Freeform 47"/>
          <p:cNvSpPr>
            <a:spLocks/>
          </p:cNvSpPr>
          <p:nvPr/>
        </p:nvSpPr>
        <p:spPr bwMode="auto">
          <a:xfrm>
            <a:off x="5457758" y="2870201"/>
            <a:ext cx="1709473" cy="317500"/>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68" name="Freeform 48"/>
          <p:cNvSpPr>
            <a:spLocks/>
          </p:cNvSpPr>
          <p:nvPr/>
        </p:nvSpPr>
        <p:spPr bwMode="auto">
          <a:xfrm flipV="1">
            <a:off x="7167231" y="2870201"/>
            <a:ext cx="1709473" cy="317500"/>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rgbClr val="FF6699"/>
          </a:solidFill>
          <a:ln w="19050" cmpd="sng">
            <a:solidFill>
              <a:schemeClr val="tx1"/>
            </a:solidFill>
            <a:round/>
            <a:headEnd/>
            <a:tailEnd/>
          </a:ln>
          <a:effectLst/>
        </p:spPr>
        <p:txBody>
          <a:bodyPr/>
          <a:lstStyle/>
          <a:p>
            <a:endParaRPr lang="zh-CN" altLang="en-US" b="1">
              <a:solidFill>
                <a:srgbClr val="000099"/>
              </a:solidFill>
              <a:latin typeface="+mn-lt"/>
              <a:ea typeface="黑体" pitchFamily="2" charset="-122"/>
            </a:endParaRPr>
          </a:p>
        </p:txBody>
      </p:sp>
      <p:sp>
        <p:nvSpPr>
          <p:cNvPr id="158769" name="Line 49"/>
          <p:cNvSpPr>
            <a:spLocks noChangeShapeType="1"/>
          </p:cNvSpPr>
          <p:nvPr/>
        </p:nvSpPr>
        <p:spPr bwMode="auto">
          <a:xfrm flipV="1">
            <a:off x="3579745" y="3025776"/>
            <a:ext cx="5725187" cy="635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70" name="Text Box 50"/>
          <p:cNvSpPr txBox="1">
            <a:spLocks noChangeArrowheads="1"/>
          </p:cNvSpPr>
          <p:nvPr/>
        </p:nvSpPr>
        <p:spPr bwMode="auto">
          <a:xfrm>
            <a:off x="9306651" y="2778126"/>
            <a:ext cx="2696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t</a:t>
            </a:r>
          </a:p>
        </p:txBody>
      </p:sp>
      <p:sp>
        <p:nvSpPr>
          <p:cNvPr id="158771" name="Freeform 51"/>
          <p:cNvSpPr>
            <a:spLocks/>
          </p:cNvSpPr>
          <p:nvPr/>
        </p:nvSpPr>
        <p:spPr bwMode="auto">
          <a:xfrm>
            <a:off x="7172391" y="2330452"/>
            <a:ext cx="1709473" cy="319087"/>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72" name="Line 52"/>
          <p:cNvSpPr>
            <a:spLocks noChangeShapeType="1"/>
          </p:cNvSpPr>
          <p:nvPr/>
        </p:nvSpPr>
        <p:spPr bwMode="auto">
          <a:xfrm>
            <a:off x="3602103" y="2487613"/>
            <a:ext cx="5702829" cy="0"/>
          </a:xfrm>
          <a:prstGeom prst="line">
            <a:avLst/>
          </a:prstGeom>
          <a:noFill/>
          <a:ln w="28575">
            <a:solidFill>
              <a:srgbClr val="333399"/>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73" name="Text Box 53"/>
          <p:cNvSpPr txBox="1">
            <a:spLocks noChangeArrowheads="1"/>
          </p:cNvSpPr>
          <p:nvPr/>
        </p:nvSpPr>
        <p:spPr bwMode="auto">
          <a:xfrm>
            <a:off x="1182355" y="2765426"/>
            <a:ext cx="23118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S </a:t>
            </a:r>
            <a:r>
              <a:rPr kumimoji="1" lang="zh-CN" altLang="en-US" sz="2000" b="1">
                <a:solidFill>
                  <a:srgbClr val="000099"/>
                </a:solidFill>
                <a:latin typeface="+mn-lt"/>
                <a:ea typeface="黑体" pitchFamily="2" charset="-122"/>
              </a:rPr>
              <a:t>站发送的信号 </a:t>
            </a:r>
            <a:r>
              <a:rPr kumimoji="1" lang="en-US" altLang="zh-CN" sz="2000" b="1">
                <a:solidFill>
                  <a:srgbClr val="000099"/>
                </a:solidFill>
                <a:latin typeface="+mn-lt"/>
                <a:ea typeface="黑体" pitchFamily="2" charset="-122"/>
              </a:rPr>
              <a:t>S</a:t>
            </a:r>
            <a:r>
              <a:rPr kumimoji="1" lang="en-US" altLang="zh-CN" sz="2000" b="1" baseline="-25000">
                <a:solidFill>
                  <a:srgbClr val="000099"/>
                </a:solidFill>
                <a:latin typeface="+mn-lt"/>
                <a:ea typeface="黑体" pitchFamily="2" charset="-122"/>
              </a:rPr>
              <a:t>x</a:t>
            </a:r>
          </a:p>
        </p:txBody>
      </p:sp>
      <p:sp>
        <p:nvSpPr>
          <p:cNvPr id="158774" name="Text Box 54"/>
          <p:cNvSpPr txBox="1">
            <a:spLocks noChangeArrowheads="1"/>
          </p:cNvSpPr>
          <p:nvPr/>
        </p:nvSpPr>
        <p:spPr bwMode="auto">
          <a:xfrm>
            <a:off x="1182356" y="3316288"/>
            <a:ext cx="22829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T </a:t>
            </a:r>
            <a:r>
              <a:rPr kumimoji="1" lang="zh-CN" altLang="en-US" sz="2000" b="1">
                <a:solidFill>
                  <a:srgbClr val="000099"/>
                </a:solidFill>
                <a:latin typeface="+mn-lt"/>
                <a:ea typeface="黑体" pitchFamily="2" charset="-122"/>
              </a:rPr>
              <a:t>站发送的信号 </a:t>
            </a:r>
            <a:r>
              <a:rPr kumimoji="1" lang="en-US" altLang="zh-CN" sz="2000" b="1">
                <a:solidFill>
                  <a:srgbClr val="000099"/>
                </a:solidFill>
                <a:latin typeface="+mn-lt"/>
                <a:ea typeface="黑体" pitchFamily="2" charset="-122"/>
              </a:rPr>
              <a:t>T</a:t>
            </a:r>
            <a:r>
              <a:rPr kumimoji="1" lang="en-US" altLang="zh-CN" sz="2000" b="1" baseline="-25000">
                <a:solidFill>
                  <a:srgbClr val="000099"/>
                </a:solidFill>
                <a:latin typeface="+mn-lt"/>
                <a:ea typeface="黑体" pitchFamily="2" charset="-122"/>
              </a:rPr>
              <a:t>x</a:t>
            </a:r>
          </a:p>
        </p:txBody>
      </p:sp>
      <p:sp>
        <p:nvSpPr>
          <p:cNvPr id="158775" name="Text Box 55"/>
          <p:cNvSpPr txBox="1">
            <a:spLocks noChangeArrowheads="1"/>
          </p:cNvSpPr>
          <p:nvPr/>
        </p:nvSpPr>
        <p:spPr bwMode="auto">
          <a:xfrm>
            <a:off x="871074" y="3954464"/>
            <a:ext cx="26116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000099"/>
                </a:solidFill>
                <a:latin typeface="+mn-lt"/>
                <a:ea typeface="黑体" pitchFamily="2" charset="-122"/>
              </a:rPr>
              <a:t>总的发送信号 </a:t>
            </a:r>
            <a:r>
              <a:rPr kumimoji="1" lang="en-US" altLang="zh-CN" sz="2000" b="1">
                <a:solidFill>
                  <a:srgbClr val="000099"/>
                </a:solidFill>
                <a:latin typeface="+mn-lt"/>
                <a:ea typeface="黑体" pitchFamily="2" charset="-122"/>
              </a:rPr>
              <a:t>S</a:t>
            </a:r>
            <a:r>
              <a:rPr kumimoji="1" lang="en-US" altLang="zh-CN" sz="2000" b="1" baseline="-25000">
                <a:solidFill>
                  <a:srgbClr val="000099"/>
                </a:solidFill>
                <a:latin typeface="+mn-lt"/>
                <a:ea typeface="黑体" pitchFamily="2" charset="-122"/>
              </a:rPr>
              <a:t>x</a:t>
            </a:r>
            <a:r>
              <a:rPr kumimoji="1" lang="en-US" altLang="zh-CN" sz="2000" b="1">
                <a:solidFill>
                  <a:srgbClr val="000099"/>
                </a:solidFill>
                <a:latin typeface="+mn-lt"/>
                <a:ea typeface="黑体" pitchFamily="2" charset="-122"/>
              </a:rPr>
              <a:t> + T</a:t>
            </a:r>
            <a:r>
              <a:rPr kumimoji="1" lang="en-US" altLang="zh-CN" sz="2000" b="1" baseline="-25000">
                <a:solidFill>
                  <a:srgbClr val="000099"/>
                </a:solidFill>
                <a:latin typeface="+mn-lt"/>
                <a:ea typeface="黑体" pitchFamily="2" charset="-122"/>
              </a:rPr>
              <a:t>x</a:t>
            </a:r>
          </a:p>
        </p:txBody>
      </p:sp>
      <p:sp>
        <p:nvSpPr>
          <p:cNvPr id="158776" name="Text Box 56"/>
          <p:cNvSpPr txBox="1">
            <a:spLocks noChangeArrowheads="1"/>
          </p:cNvSpPr>
          <p:nvPr/>
        </p:nvSpPr>
        <p:spPr bwMode="auto">
          <a:xfrm>
            <a:off x="1259747" y="4575177"/>
            <a:ext cx="224131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000099"/>
                </a:solidFill>
                <a:latin typeface="+mn-lt"/>
                <a:ea typeface="黑体" pitchFamily="2" charset="-122"/>
              </a:rPr>
              <a:t>规格化内积 </a:t>
            </a:r>
            <a:r>
              <a:rPr kumimoji="1" lang="en-US" altLang="zh-CN" sz="2000" b="1">
                <a:solidFill>
                  <a:srgbClr val="000099"/>
                </a:solidFill>
                <a:latin typeface="+mn-lt"/>
                <a:ea typeface="黑体" pitchFamily="2" charset="-122"/>
              </a:rPr>
              <a:t>S</a:t>
            </a:r>
            <a:r>
              <a:rPr kumimoji="1" lang="en-US" altLang="zh-CN" sz="2000" b="1">
                <a:solidFill>
                  <a:srgbClr val="000099"/>
                </a:solidFill>
                <a:latin typeface="+mn-lt"/>
                <a:ea typeface="黑体" pitchFamily="2" charset="-122"/>
                <a:sym typeface="Symbol" pitchFamily="18" charset="2"/>
              </a:rPr>
              <a:t> </a:t>
            </a:r>
            <a:r>
              <a:rPr kumimoji="1" lang="en-US" altLang="zh-CN" sz="2000" b="1">
                <a:solidFill>
                  <a:srgbClr val="000099"/>
                </a:solidFill>
                <a:latin typeface="+mn-lt"/>
                <a:ea typeface="黑体" pitchFamily="2" charset="-122"/>
                <a:sym typeface="Wingdings" pitchFamily="2" charset="2"/>
              </a:rPr>
              <a:t> </a:t>
            </a:r>
            <a:r>
              <a:rPr kumimoji="1" lang="en-US" altLang="zh-CN" sz="2000" b="1">
                <a:solidFill>
                  <a:srgbClr val="000099"/>
                </a:solidFill>
                <a:latin typeface="+mn-lt"/>
                <a:ea typeface="黑体" pitchFamily="2" charset="-122"/>
              </a:rPr>
              <a:t>S</a:t>
            </a:r>
            <a:r>
              <a:rPr kumimoji="1" lang="en-US" altLang="zh-CN" sz="2000" b="1" baseline="-25000">
                <a:solidFill>
                  <a:srgbClr val="000099"/>
                </a:solidFill>
                <a:latin typeface="+mn-lt"/>
                <a:ea typeface="黑体" pitchFamily="2" charset="-122"/>
              </a:rPr>
              <a:t>x</a:t>
            </a:r>
          </a:p>
        </p:txBody>
      </p:sp>
      <p:sp>
        <p:nvSpPr>
          <p:cNvPr id="158777" name="Text Box 57"/>
          <p:cNvSpPr txBox="1">
            <a:spLocks noChangeArrowheads="1"/>
          </p:cNvSpPr>
          <p:nvPr/>
        </p:nvSpPr>
        <p:spPr bwMode="auto">
          <a:xfrm>
            <a:off x="1259747" y="5106989"/>
            <a:ext cx="22268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000099"/>
                </a:solidFill>
                <a:latin typeface="+mn-lt"/>
                <a:ea typeface="黑体" pitchFamily="2" charset="-122"/>
              </a:rPr>
              <a:t>规格化内积 </a:t>
            </a:r>
            <a:r>
              <a:rPr kumimoji="1" lang="en-US" altLang="zh-CN" sz="2000" b="1">
                <a:solidFill>
                  <a:srgbClr val="000099"/>
                </a:solidFill>
                <a:latin typeface="+mn-lt"/>
                <a:ea typeface="黑体" pitchFamily="2" charset="-122"/>
              </a:rPr>
              <a:t>S</a:t>
            </a:r>
            <a:r>
              <a:rPr kumimoji="1" lang="en-US" altLang="zh-CN" sz="2000" b="1">
                <a:solidFill>
                  <a:srgbClr val="000099"/>
                </a:solidFill>
                <a:latin typeface="+mn-lt"/>
                <a:ea typeface="黑体" pitchFamily="2" charset="-122"/>
                <a:sym typeface="Symbol" pitchFamily="18" charset="2"/>
              </a:rPr>
              <a:t> </a:t>
            </a:r>
            <a:r>
              <a:rPr kumimoji="1" lang="en-US" altLang="zh-CN" sz="2000" b="1">
                <a:solidFill>
                  <a:srgbClr val="000099"/>
                </a:solidFill>
                <a:latin typeface="+mn-lt"/>
                <a:ea typeface="黑体" pitchFamily="2" charset="-122"/>
                <a:sym typeface="Wingdings" pitchFamily="2" charset="2"/>
              </a:rPr>
              <a:t> </a:t>
            </a:r>
            <a:r>
              <a:rPr kumimoji="1" lang="en-US" altLang="zh-CN" sz="2000" b="1">
                <a:solidFill>
                  <a:srgbClr val="000099"/>
                </a:solidFill>
                <a:latin typeface="+mn-lt"/>
                <a:ea typeface="黑体" pitchFamily="2" charset="-122"/>
              </a:rPr>
              <a:t>T</a:t>
            </a:r>
            <a:r>
              <a:rPr kumimoji="1" lang="en-US" altLang="zh-CN" sz="2000" b="1" baseline="-25000">
                <a:solidFill>
                  <a:srgbClr val="000099"/>
                </a:solidFill>
                <a:latin typeface="+mn-lt"/>
                <a:ea typeface="黑体" pitchFamily="2" charset="-122"/>
              </a:rPr>
              <a:t>x</a:t>
            </a:r>
          </a:p>
        </p:txBody>
      </p:sp>
      <p:sp>
        <p:nvSpPr>
          <p:cNvPr id="158778" name="Line 58"/>
          <p:cNvSpPr>
            <a:spLocks noChangeShapeType="1"/>
          </p:cNvSpPr>
          <p:nvPr/>
        </p:nvSpPr>
        <p:spPr bwMode="auto">
          <a:xfrm flipV="1">
            <a:off x="3602104" y="4821238"/>
            <a:ext cx="5659834" cy="1588"/>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158779" name="Text Box 59"/>
          <p:cNvSpPr txBox="1">
            <a:spLocks noChangeArrowheads="1"/>
          </p:cNvSpPr>
          <p:nvPr/>
        </p:nvSpPr>
        <p:spPr bwMode="auto">
          <a:xfrm>
            <a:off x="1657018" y="1436688"/>
            <a:ext cx="17331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000099"/>
                </a:solidFill>
                <a:latin typeface="+mn-lt"/>
                <a:ea typeface="黑体" pitchFamily="2" charset="-122"/>
              </a:rPr>
              <a:t>数据码元比特</a:t>
            </a:r>
          </a:p>
        </p:txBody>
      </p:sp>
      <p:sp>
        <p:nvSpPr>
          <p:cNvPr id="158780" name="Text Box 60"/>
          <p:cNvSpPr txBox="1">
            <a:spLocks noChangeArrowheads="1"/>
          </p:cNvSpPr>
          <p:nvPr/>
        </p:nvSpPr>
        <p:spPr bwMode="auto">
          <a:xfrm>
            <a:off x="396411" y="2524127"/>
            <a:ext cx="4427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000099"/>
                </a:solidFill>
                <a:latin typeface="+mn-lt"/>
                <a:ea typeface="黑体" pitchFamily="2" charset="-122"/>
              </a:rPr>
              <a:t>发</a:t>
            </a:r>
          </a:p>
          <a:p>
            <a:pPr algn="l"/>
            <a:r>
              <a:rPr kumimoji="1" lang="zh-CN" altLang="en-US" sz="2000" b="1">
                <a:solidFill>
                  <a:srgbClr val="000099"/>
                </a:solidFill>
                <a:latin typeface="+mn-lt"/>
                <a:ea typeface="黑体" pitchFamily="2" charset="-122"/>
              </a:rPr>
              <a:t>送</a:t>
            </a:r>
          </a:p>
          <a:p>
            <a:pPr algn="l"/>
            <a:r>
              <a:rPr kumimoji="1" lang="zh-CN" altLang="en-US" sz="2000" b="1">
                <a:solidFill>
                  <a:srgbClr val="000099"/>
                </a:solidFill>
                <a:latin typeface="+mn-lt"/>
                <a:ea typeface="黑体" pitchFamily="2" charset="-122"/>
              </a:rPr>
              <a:t>端</a:t>
            </a:r>
          </a:p>
        </p:txBody>
      </p:sp>
      <p:sp>
        <p:nvSpPr>
          <p:cNvPr id="158781" name="Text Box 61"/>
          <p:cNvSpPr txBox="1">
            <a:spLocks noChangeArrowheads="1"/>
          </p:cNvSpPr>
          <p:nvPr/>
        </p:nvSpPr>
        <p:spPr bwMode="auto">
          <a:xfrm>
            <a:off x="551192" y="4540252"/>
            <a:ext cx="4427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2000" b="1">
                <a:solidFill>
                  <a:srgbClr val="000099"/>
                </a:solidFill>
                <a:latin typeface="+mn-lt"/>
                <a:ea typeface="黑体" pitchFamily="2" charset="-122"/>
              </a:rPr>
              <a:t>接</a:t>
            </a:r>
          </a:p>
          <a:p>
            <a:pPr algn="l" eaLnBrk="0" hangingPunct="0"/>
            <a:r>
              <a:rPr kumimoji="1" lang="zh-CN" altLang="en-US" sz="2000" b="1">
                <a:solidFill>
                  <a:srgbClr val="000099"/>
                </a:solidFill>
                <a:latin typeface="+mn-lt"/>
                <a:ea typeface="黑体" pitchFamily="2" charset="-122"/>
              </a:rPr>
              <a:t>收</a:t>
            </a:r>
          </a:p>
          <a:p>
            <a:pPr algn="l" eaLnBrk="0" hangingPunct="0"/>
            <a:r>
              <a:rPr kumimoji="1" lang="zh-CN" altLang="en-US" sz="2000" b="1">
                <a:solidFill>
                  <a:srgbClr val="000099"/>
                </a:solidFill>
                <a:latin typeface="+mn-lt"/>
                <a:ea typeface="黑体" pitchFamily="2" charset="-122"/>
              </a:rPr>
              <a:t>端</a:t>
            </a:r>
          </a:p>
        </p:txBody>
      </p:sp>
      <p:sp>
        <p:nvSpPr>
          <p:cNvPr id="158782" name="AutoShape 62"/>
          <p:cNvSpPr>
            <a:spLocks/>
          </p:cNvSpPr>
          <p:nvPr/>
        </p:nvSpPr>
        <p:spPr bwMode="auto">
          <a:xfrm>
            <a:off x="871074" y="1516063"/>
            <a:ext cx="156501" cy="3024188"/>
          </a:xfrm>
          <a:prstGeom prst="leftBracket">
            <a:avLst>
              <a:gd name="adj" fmla="val 174451"/>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158783" name="AutoShape 63"/>
          <p:cNvSpPr>
            <a:spLocks/>
          </p:cNvSpPr>
          <p:nvPr/>
        </p:nvSpPr>
        <p:spPr bwMode="auto">
          <a:xfrm>
            <a:off x="1104966" y="4684714"/>
            <a:ext cx="84269" cy="792163"/>
          </a:xfrm>
          <a:prstGeom prst="leftBracket">
            <a:avLst>
              <a:gd name="adj" fmla="val 84865"/>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Tree>
    <p:extLst>
      <p:ext uri="{BB962C8B-B14F-4D97-AF65-F5344CB8AC3E}">
        <p14:creationId xmlns:p14="http://schemas.microsoft.com/office/powerpoint/2010/main" val="95557222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en-US" altLang="zh-CN" dirty="0"/>
              <a:t>2.5  </a:t>
            </a:r>
            <a:r>
              <a:rPr lang="zh-CN" altLang="en-US" dirty="0"/>
              <a:t>数字传输系统</a:t>
            </a:r>
            <a:endParaRPr lang="zh-CN" altLang="en-US" sz="4800" dirty="0"/>
          </a:p>
        </p:txBody>
      </p:sp>
      <p:sp>
        <p:nvSpPr>
          <p:cNvPr id="269315" name="Rectangle 3"/>
          <p:cNvSpPr>
            <a:spLocks noGrp="1" noChangeArrowheads="1"/>
          </p:cNvSpPr>
          <p:nvPr>
            <p:ph idx="1"/>
          </p:nvPr>
        </p:nvSpPr>
        <p:spPr/>
        <p:txBody>
          <a:bodyPr/>
          <a:lstStyle/>
          <a:p>
            <a:r>
              <a:rPr lang="zh-CN" altLang="zh-CN" sz="2800" dirty="0"/>
              <a:t>在早期电话网中，从市话局到用户电话机的用户线是采用最廉价的双绞线电缆，而长途干线采用的是</a:t>
            </a:r>
            <a:r>
              <a:rPr lang="zh-CN" altLang="zh-CN" sz="2800" dirty="0" smtClean="0"/>
              <a:t>频分复用</a:t>
            </a:r>
            <a:r>
              <a:rPr lang="en-US" altLang="zh-CN" sz="2800" dirty="0" smtClean="0"/>
              <a:t> FDM </a:t>
            </a:r>
            <a:r>
              <a:rPr lang="zh-CN" altLang="zh-CN" sz="2800" dirty="0" smtClean="0"/>
              <a:t>的</a:t>
            </a:r>
            <a:r>
              <a:rPr lang="zh-CN" altLang="zh-CN" sz="2800" dirty="0"/>
              <a:t>模拟传输</a:t>
            </a:r>
            <a:r>
              <a:rPr lang="zh-CN" altLang="zh-CN" sz="2800" dirty="0" smtClean="0"/>
              <a:t>方式</a:t>
            </a:r>
            <a:r>
              <a:rPr lang="zh-CN" altLang="en-US" sz="2800" dirty="0" smtClean="0"/>
              <a:t>。</a:t>
            </a:r>
            <a:endParaRPr lang="en-US" altLang="zh-CN" sz="2800" dirty="0" smtClean="0"/>
          </a:p>
          <a:p>
            <a:r>
              <a:rPr lang="zh-CN" altLang="zh-CN" sz="2800" dirty="0" smtClean="0">
                <a:solidFill>
                  <a:srgbClr val="0000CC"/>
                </a:solidFill>
              </a:rPr>
              <a:t>与</a:t>
            </a:r>
            <a:r>
              <a:rPr lang="zh-CN" altLang="zh-CN" sz="2800" dirty="0">
                <a:solidFill>
                  <a:srgbClr val="0000CC"/>
                </a:solidFill>
              </a:rPr>
              <a:t>模拟通信相比</a:t>
            </a:r>
            <a:r>
              <a:rPr lang="zh-CN" altLang="zh-CN" sz="2800" dirty="0" smtClean="0">
                <a:solidFill>
                  <a:srgbClr val="0000CC"/>
                </a:solidFill>
              </a:rPr>
              <a:t>，</a:t>
            </a:r>
            <a:r>
              <a:rPr lang="zh-CN" altLang="zh-CN" sz="2800" dirty="0">
                <a:solidFill>
                  <a:srgbClr val="0000CC"/>
                </a:solidFill>
              </a:rPr>
              <a:t>数字通信</a:t>
            </a:r>
            <a:r>
              <a:rPr lang="zh-CN" altLang="zh-CN" sz="2800" dirty="0" smtClean="0">
                <a:solidFill>
                  <a:srgbClr val="0000CC"/>
                </a:solidFill>
              </a:rPr>
              <a:t>无论是</a:t>
            </a:r>
            <a:r>
              <a:rPr lang="zh-CN" altLang="en-US" sz="2800" dirty="0" smtClean="0">
                <a:solidFill>
                  <a:srgbClr val="0000CC"/>
                </a:solidFill>
              </a:rPr>
              <a:t>在</a:t>
            </a:r>
            <a:r>
              <a:rPr lang="zh-CN" altLang="zh-CN" sz="2800" dirty="0" smtClean="0">
                <a:solidFill>
                  <a:srgbClr val="0000CC"/>
                </a:solidFill>
              </a:rPr>
              <a:t>传输</a:t>
            </a:r>
            <a:r>
              <a:rPr lang="zh-CN" altLang="zh-CN" sz="2800" dirty="0">
                <a:solidFill>
                  <a:srgbClr val="0000CC"/>
                </a:solidFill>
              </a:rPr>
              <a:t>质量上</a:t>
            </a:r>
            <a:r>
              <a:rPr lang="zh-CN" altLang="zh-CN" sz="2800" dirty="0" smtClean="0">
                <a:solidFill>
                  <a:srgbClr val="0000CC"/>
                </a:solidFill>
              </a:rPr>
              <a:t>还是经济</a:t>
            </a:r>
            <a:r>
              <a:rPr lang="zh-CN" altLang="zh-CN" sz="2800" dirty="0">
                <a:solidFill>
                  <a:srgbClr val="0000CC"/>
                </a:solidFill>
              </a:rPr>
              <a:t>上都有明显的</a:t>
            </a:r>
            <a:r>
              <a:rPr lang="zh-CN" altLang="zh-CN" sz="2800" dirty="0" smtClean="0">
                <a:solidFill>
                  <a:srgbClr val="0000CC"/>
                </a:solidFill>
              </a:rPr>
              <a:t>优势</a:t>
            </a:r>
            <a:r>
              <a:rPr lang="zh-CN" altLang="en-US" sz="2800" dirty="0" smtClean="0">
                <a:solidFill>
                  <a:srgbClr val="0000CC"/>
                </a:solidFill>
              </a:rPr>
              <a:t>。</a:t>
            </a:r>
            <a:endParaRPr lang="en-US" altLang="zh-CN" sz="2800" dirty="0" smtClean="0">
              <a:solidFill>
                <a:srgbClr val="0000CC"/>
              </a:solidFill>
            </a:endParaRPr>
          </a:p>
          <a:p>
            <a:r>
              <a:rPr lang="zh-CN" altLang="zh-CN" sz="2800" dirty="0"/>
              <a:t>目前，长途干线大都采用</a:t>
            </a:r>
            <a:r>
              <a:rPr lang="zh-CN" altLang="zh-CN" sz="2800" dirty="0" smtClean="0"/>
              <a:t>时分复用</a:t>
            </a:r>
            <a:r>
              <a:rPr lang="en-US" altLang="zh-CN" sz="2800" dirty="0" smtClean="0"/>
              <a:t> PCM </a:t>
            </a:r>
            <a:r>
              <a:rPr lang="zh-CN" altLang="zh-CN" sz="2800" dirty="0" smtClean="0"/>
              <a:t>的</a:t>
            </a:r>
            <a:r>
              <a:rPr lang="zh-CN" altLang="zh-CN" sz="2800" dirty="0"/>
              <a:t>数字传输方式。</a:t>
            </a:r>
            <a:endParaRPr lang="en-US" altLang="zh-CN" sz="2800" dirty="0" smtClean="0"/>
          </a:p>
          <a:p>
            <a:r>
              <a:rPr lang="zh-CN" altLang="en-US" sz="2800" dirty="0" smtClean="0">
                <a:solidFill>
                  <a:srgbClr val="FF0000"/>
                </a:solidFill>
              </a:rPr>
              <a:t>脉码调制 </a:t>
            </a:r>
            <a:r>
              <a:rPr lang="en-US" altLang="zh-CN" sz="2800" dirty="0">
                <a:solidFill>
                  <a:srgbClr val="FF0000"/>
                </a:solidFill>
              </a:rPr>
              <a:t>PCM </a:t>
            </a:r>
            <a:r>
              <a:rPr lang="zh-CN" altLang="en-US" sz="2800" dirty="0"/>
              <a:t>体制最初是为了在电话局之间的中继线上传送多路的电话</a:t>
            </a:r>
            <a:r>
              <a:rPr lang="zh-CN" altLang="en-US" sz="2800" dirty="0" smtClean="0"/>
              <a:t>。</a:t>
            </a:r>
            <a:endParaRPr lang="zh-CN" altLang="en-US" sz="2800" dirty="0"/>
          </a:p>
        </p:txBody>
      </p:sp>
    </p:spTree>
    <p:extLst>
      <p:ext uri="{BB962C8B-B14F-4D97-AF65-F5344CB8AC3E}">
        <p14:creationId xmlns:p14="http://schemas.microsoft.com/office/powerpoint/2010/main" val="195846450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en-US" altLang="zh-CN" dirty="0"/>
              <a:t>2.5  </a:t>
            </a:r>
            <a:r>
              <a:rPr lang="zh-CN" altLang="en-US" dirty="0"/>
              <a:t>数字传输系统</a:t>
            </a:r>
            <a:endParaRPr lang="zh-CN" altLang="en-US" sz="4800" dirty="0"/>
          </a:p>
        </p:txBody>
      </p:sp>
      <p:sp>
        <p:nvSpPr>
          <p:cNvPr id="269315" name="Rectangle 3"/>
          <p:cNvSpPr>
            <a:spLocks noGrp="1" noChangeArrowheads="1"/>
          </p:cNvSpPr>
          <p:nvPr>
            <p:ph idx="1"/>
          </p:nvPr>
        </p:nvSpPr>
        <p:spPr/>
        <p:txBody>
          <a:bodyPr/>
          <a:lstStyle/>
          <a:p>
            <a:r>
              <a:rPr lang="zh-CN" altLang="en-US" dirty="0" smtClean="0"/>
              <a:t>由于</a:t>
            </a:r>
            <a:r>
              <a:rPr lang="zh-CN" altLang="en-US" dirty="0"/>
              <a:t>历史上的原因，</a:t>
            </a:r>
            <a:r>
              <a:rPr lang="en-US" altLang="zh-CN" dirty="0"/>
              <a:t>PCM </a:t>
            </a:r>
            <a:r>
              <a:rPr lang="zh-CN" altLang="en-US" dirty="0"/>
              <a:t>有两个互不兼容的</a:t>
            </a:r>
            <a:r>
              <a:rPr lang="zh-CN" altLang="en-US" dirty="0" smtClean="0"/>
              <a:t>国际标准：</a:t>
            </a:r>
            <a:endParaRPr lang="en-US" altLang="zh-CN" dirty="0" smtClean="0"/>
          </a:p>
          <a:p>
            <a:pPr lvl="1"/>
            <a:r>
              <a:rPr lang="zh-CN" altLang="en-US" dirty="0" smtClean="0"/>
              <a:t>北美</a:t>
            </a:r>
            <a:r>
              <a:rPr lang="zh-CN" altLang="en-US" dirty="0"/>
              <a:t>的 </a:t>
            </a:r>
            <a:r>
              <a:rPr lang="en-US" altLang="zh-CN" dirty="0"/>
              <a:t>24 </a:t>
            </a:r>
            <a:r>
              <a:rPr lang="zh-CN" altLang="en-US" dirty="0"/>
              <a:t>路 </a:t>
            </a:r>
            <a:r>
              <a:rPr lang="en-US" altLang="zh-CN" dirty="0"/>
              <a:t>PCM</a:t>
            </a:r>
            <a:r>
              <a:rPr lang="zh-CN" altLang="en-US" dirty="0"/>
              <a:t>（简称为 </a:t>
            </a:r>
            <a:r>
              <a:rPr lang="en-US" altLang="zh-CN" dirty="0"/>
              <a:t>T1</a:t>
            </a:r>
            <a:r>
              <a:rPr lang="zh-CN" altLang="en-US" dirty="0" smtClean="0"/>
              <a:t>）</a:t>
            </a:r>
            <a:endParaRPr lang="en-US" altLang="zh-CN" dirty="0" smtClean="0"/>
          </a:p>
          <a:p>
            <a:pPr lvl="1"/>
            <a:r>
              <a:rPr lang="zh-CN" altLang="en-US" dirty="0" smtClean="0"/>
              <a:t>欧洲</a:t>
            </a:r>
            <a:r>
              <a:rPr lang="zh-CN" altLang="en-US" dirty="0"/>
              <a:t>的 </a:t>
            </a:r>
            <a:r>
              <a:rPr lang="en-US" altLang="zh-CN" dirty="0"/>
              <a:t>30 </a:t>
            </a:r>
            <a:r>
              <a:rPr lang="zh-CN" altLang="en-US" dirty="0"/>
              <a:t>路 </a:t>
            </a:r>
            <a:r>
              <a:rPr lang="en-US" altLang="zh-CN" dirty="0"/>
              <a:t>PCM</a:t>
            </a:r>
            <a:r>
              <a:rPr lang="zh-CN" altLang="en-US" dirty="0"/>
              <a:t>（简称为 </a:t>
            </a:r>
            <a:r>
              <a:rPr lang="en-US" altLang="zh-CN" dirty="0"/>
              <a:t>E1</a:t>
            </a:r>
            <a:r>
              <a:rPr lang="zh-CN" altLang="en-US" dirty="0" smtClean="0"/>
              <a:t>）</a:t>
            </a:r>
            <a:endParaRPr lang="en-US" altLang="zh-CN" dirty="0" smtClean="0"/>
          </a:p>
          <a:p>
            <a:r>
              <a:rPr lang="zh-CN" altLang="en-US" dirty="0" smtClean="0"/>
              <a:t>我国</a:t>
            </a:r>
            <a:r>
              <a:rPr lang="zh-CN" altLang="en-US" dirty="0"/>
              <a:t>采用的是欧洲的 </a:t>
            </a:r>
            <a:r>
              <a:rPr lang="en-US" altLang="zh-CN" dirty="0"/>
              <a:t>E1 </a:t>
            </a:r>
            <a:r>
              <a:rPr lang="zh-CN" altLang="en-US" dirty="0" smtClean="0"/>
              <a:t>标准。</a:t>
            </a:r>
            <a:endParaRPr lang="zh-CN" altLang="en-US" dirty="0"/>
          </a:p>
          <a:p>
            <a:r>
              <a:rPr lang="en-US" altLang="zh-CN" dirty="0"/>
              <a:t>E1 </a:t>
            </a:r>
            <a:r>
              <a:rPr lang="zh-CN" altLang="en-US" dirty="0"/>
              <a:t>的速率是 </a:t>
            </a:r>
            <a:r>
              <a:rPr lang="en-US" altLang="zh-CN" dirty="0"/>
              <a:t>2.048 </a:t>
            </a:r>
            <a:r>
              <a:rPr lang="en-US" altLang="zh-CN" dirty="0" smtClean="0"/>
              <a:t>Mbit/s</a:t>
            </a:r>
            <a:r>
              <a:rPr lang="zh-CN" altLang="en-US" dirty="0"/>
              <a:t>，而 </a:t>
            </a:r>
            <a:r>
              <a:rPr lang="en-US" altLang="zh-CN" dirty="0"/>
              <a:t>T1 </a:t>
            </a:r>
            <a:r>
              <a:rPr lang="zh-CN" altLang="en-US" dirty="0"/>
              <a:t>的速率是 </a:t>
            </a:r>
            <a:r>
              <a:rPr lang="en-US" altLang="zh-CN" dirty="0"/>
              <a:t>1.544 </a:t>
            </a:r>
            <a:r>
              <a:rPr lang="en-US" altLang="zh-CN" dirty="0" smtClean="0"/>
              <a:t>Mbit/s</a:t>
            </a:r>
            <a:r>
              <a:rPr lang="zh-CN" altLang="en-US" dirty="0"/>
              <a:t>。</a:t>
            </a:r>
          </a:p>
          <a:p>
            <a:r>
              <a:rPr lang="zh-CN" altLang="en-US" dirty="0"/>
              <a:t>当需要有更高的数据率时，可采用复用的方法。   </a:t>
            </a:r>
          </a:p>
        </p:txBody>
      </p:sp>
    </p:spTree>
    <p:extLst>
      <p:ext uri="{BB962C8B-B14F-4D97-AF65-F5344CB8AC3E}">
        <p14:creationId xmlns:p14="http://schemas.microsoft.com/office/powerpoint/2010/main" val="2162148206"/>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ChangeArrowheads="1"/>
          </p:cNvSpPr>
          <p:nvPr>
            <p:ph type="title"/>
          </p:nvPr>
        </p:nvSpPr>
        <p:spPr/>
        <p:txBody>
          <a:bodyPr/>
          <a:lstStyle/>
          <a:p>
            <a:pPr algn="ctr"/>
            <a:r>
              <a:rPr lang="zh-CN" altLang="en-US" sz="4000" dirty="0">
                <a:solidFill>
                  <a:srgbClr val="FF0000"/>
                </a:solidFill>
              </a:rPr>
              <a:t>旧的数字传输</a:t>
            </a:r>
            <a:r>
              <a:rPr lang="zh-CN" altLang="en-US" sz="4000" dirty="0" smtClean="0">
                <a:solidFill>
                  <a:srgbClr val="FF0000"/>
                </a:solidFill>
              </a:rPr>
              <a:t>系统存在许多</a:t>
            </a:r>
            <a:r>
              <a:rPr lang="zh-CN" altLang="en-US" sz="4000" dirty="0">
                <a:solidFill>
                  <a:srgbClr val="FF0000"/>
                </a:solidFill>
              </a:rPr>
              <a:t>缺点</a:t>
            </a:r>
          </a:p>
        </p:txBody>
      </p:sp>
      <p:sp>
        <p:nvSpPr>
          <p:cNvPr id="161795" name="Rectangle 3"/>
          <p:cNvSpPr>
            <a:spLocks noGrp="1" noChangeArrowheads="1"/>
          </p:cNvSpPr>
          <p:nvPr>
            <p:ph idx="1"/>
          </p:nvPr>
        </p:nvSpPr>
        <p:spPr/>
        <p:txBody>
          <a:bodyPr/>
          <a:lstStyle/>
          <a:p>
            <a:pPr>
              <a:buFont typeface="Wingdings" pitchFamily="2" charset="2"/>
              <a:buNone/>
            </a:pPr>
            <a:r>
              <a:rPr lang="zh-CN" altLang="en-US" dirty="0"/>
              <a:t>最主要的是以下两个方面： </a:t>
            </a:r>
          </a:p>
          <a:p>
            <a:r>
              <a:rPr lang="zh-CN" altLang="en-US" dirty="0">
                <a:solidFill>
                  <a:srgbClr val="FF0000"/>
                </a:solidFill>
              </a:rPr>
              <a:t>速率标准不</a:t>
            </a:r>
            <a:r>
              <a:rPr lang="zh-CN" altLang="en-US" dirty="0" smtClean="0">
                <a:solidFill>
                  <a:srgbClr val="FF0000"/>
                </a:solidFill>
              </a:rPr>
              <a:t>统一</a:t>
            </a:r>
            <a:endParaRPr lang="zh-CN" altLang="en-US" dirty="0">
              <a:solidFill>
                <a:srgbClr val="FF0000"/>
              </a:solidFill>
            </a:endParaRPr>
          </a:p>
          <a:p>
            <a:pPr lvl="1"/>
            <a:r>
              <a:rPr lang="zh-CN" altLang="en-US" dirty="0">
                <a:ea typeface="黑体" pitchFamily="2" charset="-122"/>
              </a:rPr>
              <a:t>如果不对高次群的数字传输速率进行标准化，国际范围</a:t>
            </a:r>
            <a:r>
              <a:rPr lang="zh-CN" altLang="en-US" dirty="0" smtClean="0">
                <a:ea typeface="黑体" pitchFamily="2" charset="-122"/>
              </a:rPr>
              <a:t>的</a:t>
            </a:r>
            <a:r>
              <a:rPr lang="zh-CN" altLang="zh-CN" dirty="0">
                <a:solidFill>
                  <a:srgbClr val="0000FF"/>
                </a:solidFill>
              </a:rPr>
              <a:t>基于光纤</a:t>
            </a:r>
            <a:r>
              <a:rPr lang="zh-CN" altLang="en-US" dirty="0">
                <a:solidFill>
                  <a:srgbClr val="0000FF"/>
                </a:solidFill>
              </a:rPr>
              <a:t>高速</a:t>
            </a:r>
            <a:r>
              <a:rPr lang="zh-CN" altLang="en-US" dirty="0">
                <a:solidFill>
                  <a:srgbClr val="0000FF"/>
                </a:solidFill>
                <a:ea typeface="黑体" pitchFamily="2" charset="-122"/>
              </a:rPr>
              <a:t>数据传输就很难实现。</a:t>
            </a:r>
            <a:r>
              <a:rPr lang="zh-CN" altLang="en-US" dirty="0">
                <a:solidFill>
                  <a:srgbClr val="0000FF"/>
                </a:solidFill>
              </a:rPr>
              <a:t> </a:t>
            </a:r>
            <a:endParaRPr lang="en-US" altLang="zh-CN" dirty="0" smtClean="0">
              <a:solidFill>
                <a:srgbClr val="0000FF"/>
              </a:solidFill>
            </a:endParaRPr>
          </a:p>
          <a:p>
            <a:r>
              <a:rPr lang="zh-CN" altLang="en-US" dirty="0" smtClean="0">
                <a:solidFill>
                  <a:srgbClr val="FF0000"/>
                </a:solidFill>
              </a:rPr>
              <a:t>不是同步传输</a:t>
            </a:r>
            <a:endParaRPr lang="zh-CN" altLang="en-US" dirty="0">
              <a:solidFill>
                <a:srgbClr val="FF0000"/>
              </a:solidFill>
            </a:endParaRPr>
          </a:p>
          <a:p>
            <a:pPr lvl="1"/>
            <a:r>
              <a:rPr lang="zh-CN" altLang="en-US" dirty="0">
                <a:ea typeface="黑体" pitchFamily="2" charset="-122"/>
              </a:rPr>
              <a:t>在过去相当长的时间，为了节约经费，各国的数字网主要是采用准同步方式。</a:t>
            </a:r>
            <a:r>
              <a:rPr lang="zh-CN" altLang="en-US" dirty="0"/>
              <a:t>  </a:t>
            </a:r>
            <a:endParaRPr lang="en-US" altLang="zh-CN" dirty="0" smtClean="0"/>
          </a:p>
          <a:p>
            <a:pPr lvl="1"/>
            <a:r>
              <a:rPr lang="zh-CN" altLang="zh-CN" dirty="0"/>
              <a:t>当数据传输的速率很高时，</a:t>
            </a:r>
            <a:r>
              <a:rPr lang="zh-CN" altLang="zh-CN" dirty="0">
                <a:solidFill>
                  <a:srgbClr val="0000FF"/>
                </a:solidFill>
              </a:rPr>
              <a:t>收发双方的时钟同步就成为很大的问题。</a:t>
            </a:r>
            <a:r>
              <a:rPr lang="zh-CN" altLang="en-US" dirty="0">
                <a:solidFill>
                  <a:srgbClr val="0000FF"/>
                </a:solidFill>
              </a:rPr>
              <a:t> </a:t>
            </a:r>
          </a:p>
        </p:txBody>
      </p:sp>
      <p:sp>
        <p:nvSpPr>
          <p:cNvPr id="161796"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61798" name="Rectangle 6"/>
          <p:cNvSpPr>
            <a:spLocks noChangeArrowheads="1"/>
          </p:cNvSpPr>
          <p:nvPr/>
        </p:nvSpPr>
        <p:spPr bwMode="auto">
          <a:xfrm>
            <a:off x="0" y="30538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extLst>
      <p:ext uri="{BB962C8B-B14F-4D97-AF65-F5344CB8AC3E}">
        <p14:creationId xmlns:p14="http://schemas.microsoft.com/office/powerpoint/2010/main" val="386564008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ChangeArrowheads="1"/>
          </p:cNvSpPr>
          <p:nvPr>
            <p:ph type="title"/>
          </p:nvPr>
        </p:nvSpPr>
        <p:spPr/>
        <p:txBody>
          <a:bodyPr/>
          <a:lstStyle/>
          <a:p>
            <a:pPr algn="ctr"/>
            <a:r>
              <a:rPr lang="zh-CN" altLang="en-US"/>
              <a:t>同步光纤网 </a:t>
            </a:r>
            <a:r>
              <a:rPr lang="en-US" altLang="zh-CN"/>
              <a:t>SONET</a:t>
            </a:r>
          </a:p>
        </p:txBody>
      </p:sp>
      <p:sp>
        <p:nvSpPr>
          <p:cNvPr id="160771" name="Rectangle 3"/>
          <p:cNvSpPr>
            <a:spLocks noGrp="1" noChangeArrowheads="1"/>
          </p:cNvSpPr>
          <p:nvPr>
            <p:ph idx="1"/>
          </p:nvPr>
        </p:nvSpPr>
        <p:spPr/>
        <p:txBody>
          <a:bodyPr/>
          <a:lstStyle/>
          <a:p>
            <a:r>
              <a:rPr lang="zh-CN" altLang="en-US" sz="2800" dirty="0">
                <a:solidFill>
                  <a:srgbClr val="FF0000"/>
                </a:solidFill>
              </a:rPr>
              <a:t>同步光纤网</a:t>
            </a:r>
            <a:r>
              <a:rPr lang="zh-CN" altLang="en-US" sz="2800" dirty="0"/>
              <a:t> </a:t>
            </a:r>
            <a:r>
              <a:rPr lang="en-US" altLang="zh-CN" sz="2800" dirty="0"/>
              <a:t>SONET (Synchronous Optical Network) </a:t>
            </a:r>
            <a:r>
              <a:rPr lang="en-US" altLang="zh-CN" sz="2800" dirty="0" smtClean="0"/>
              <a:t> </a:t>
            </a:r>
            <a:r>
              <a:rPr lang="zh-CN" altLang="en-US" sz="2800" dirty="0" smtClean="0"/>
              <a:t>的</a:t>
            </a:r>
            <a:r>
              <a:rPr lang="zh-CN" altLang="en-US" sz="2800" dirty="0"/>
              <a:t>各级时钟都来自一个非常精确的主时钟。 </a:t>
            </a:r>
            <a:endParaRPr lang="en-US" altLang="zh-CN" sz="2800" dirty="0" smtClean="0"/>
          </a:p>
          <a:p>
            <a:r>
              <a:rPr lang="en-US" altLang="zh-CN" sz="2800" dirty="0" smtClean="0"/>
              <a:t>SONET </a:t>
            </a:r>
            <a:r>
              <a:rPr lang="zh-CN" altLang="zh-CN" sz="2800" dirty="0" smtClean="0"/>
              <a:t>为</a:t>
            </a:r>
            <a:r>
              <a:rPr lang="zh-CN" altLang="zh-CN" sz="2800" dirty="0"/>
              <a:t>光纤传输系统定义了同步传输的线路速率</a:t>
            </a:r>
            <a:r>
              <a:rPr lang="zh-CN" altLang="zh-CN" sz="2800" dirty="0" smtClean="0"/>
              <a:t>等级结构</a:t>
            </a:r>
            <a:endParaRPr lang="en-US" altLang="zh-CN" sz="2800" dirty="0" smtClean="0"/>
          </a:p>
          <a:p>
            <a:pPr lvl="1"/>
            <a:r>
              <a:rPr lang="zh-CN" altLang="en-US" sz="2400" dirty="0" smtClean="0"/>
              <a:t>对电信信号称为第 </a:t>
            </a:r>
            <a:r>
              <a:rPr lang="en-US" altLang="zh-CN" sz="2400" dirty="0"/>
              <a:t>1 </a:t>
            </a:r>
            <a:r>
              <a:rPr lang="zh-CN" altLang="en-US" sz="2400" dirty="0"/>
              <a:t>级</a:t>
            </a:r>
            <a:r>
              <a:rPr lang="zh-CN" altLang="en-US" sz="2400" dirty="0">
                <a:solidFill>
                  <a:srgbClr val="FF0000"/>
                </a:solidFill>
              </a:rPr>
              <a:t>同步传送信号 </a:t>
            </a:r>
            <a:r>
              <a:rPr lang="en-US" altLang="zh-CN" sz="2400" dirty="0"/>
              <a:t>STS-1 (Synchronous Transport Signal</a:t>
            </a:r>
            <a:r>
              <a:rPr lang="en-US" altLang="zh-CN" sz="2400" dirty="0" smtClean="0"/>
              <a:t>)</a:t>
            </a:r>
            <a:r>
              <a:rPr lang="zh-CN" altLang="en-US" sz="2400" dirty="0" smtClean="0"/>
              <a:t>，其传输速率</a:t>
            </a:r>
            <a:r>
              <a:rPr lang="zh-CN" altLang="en-US" sz="2400" dirty="0"/>
              <a:t>是 </a:t>
            </a:r>
            <a:r>
              <a:rPr lang="en-US" altLang="zh-CN" sz="2400" dirty="0"/>
              <a:t>51.84 </a:t>
            </a:r>
            <a:r>
              <a:rPr lang="en-US" altLang="zh-CN" sz="2400" dirty="0" smtClean="0"/>
              <a:t>Mbit/s</a:t>
            </a:r>
            <a:r>
              <a:rPr lang="zh-CN" altLang="en-US" sz="2400" dirty="0"/>
              <a:t>。</a:t>
            </a:r>
          </a:p>
          <a:p>
            <a:pPr lvl="1"/>
            <a:r>
              <a:rPr lang="zh-CN" altLang="en-US" sz="2400" dirty="0" smtClean="0"/>
              <a:t>对光信号</a:t>
            </a:r>
            <a:r>
              <a:rPr lang="zh-CN" altLang="en-US" sz="2400" dirty="0"/>
              <a:t>则称为第 </a:t>
            </a:r>
            <a:r>
              <a:rPr lang="en-US" altLang="zh-CN" sz="2400" dirty="0"/>
              <a:t>1 </a:t>
            </a:r>
            <a:r>
              <a:rPr lang="zh-CN" altLang="en-US" sz="2400" dirty="0"/>
              <a:t>级</a:t>
            </a:r>
            <a:r>
              <a:rPr lang="zh-CN" altLang="en-US" sz="2400" dirty="0">
                <a:solidFill>
                  <a:srgbClr val="FF0000"/>
                </a:solidFill>
              </a:rPr>
              <a:t>光载波 </a:t>
            </a:r>
            <a:r>
              <a:rPr lang="en-US" altLang="zh-CN" sz="2400" dirty="0" smtClean="0"/>
              <a:t>OC-1 (OC </a:t>
            </a:r>
            <a:r>
              <a:rPr lang="zh-CN" altLang="en-US" sz="2400" dirty="0"/>
              <a:t>表示</a:t>
            </a:r>
            <a:r>
              <a:rPr lang="en-US" altLang="zh-CN" sz="2400" dirty="0"/>
              <a:t>Optical </a:t>
            </a:r>
            <a:r>
              <a:rPr lang="en-US" altLang="zh-CN" sz="2400" dirty="0" smtClean="0"/>
              <a:t>Carrier)</a:t>
            </a:r>
            <a:r>
              <a:rPr lang="zh-CN" altLang="en-US" sz="2400" dirty="0" smtClean="0"/>
              <a:t>。</a:t>
            </a:r>
            <a:endParaRPr lang="en-US" altLang="zh-CN" sz="2400" dirty="0" smtClean="0"/>
          </a:p>
          <a:p>
            <a:r>
              <a:rPr lang="zh-CN" altLang="zh-CN" sz="2800" dirty="0"/>
              <a:t>现已定义了</a:t>
            </a:r>
            <a:r>
              <a:rPr lang="zh-CN" altLang="zh-CN" sz="2800" dirty="0" smtClean="0"/>
              <a:t>从</a:t>
            </a:r>
            <a:r>
              <a:rPr lang="en-US" altLang="zh-CN" sz="2800" dirty="0" smtClean="0"/>
              <a:t> 51.84 </a:t>
            </a:r>
            <a:r>
              <a:rPr lang="en-US" altLang="zh-CN" sz="2800" dirty="0"/>
              <a:t>Mbit/s (</a:t>
            </a:r>
            <a:r>
              <a:rPr lang="zh-CN" altLang="zh-CN" sz="2800" dirty="0"/>
              <a:t>即</a:t>
            </a:r>
            <a:r>
              <a:rPr lang="en-US" altLang="zh-CN" sz="2800" dirty="0"/>
              <a:t>OC-1) </a:t>
            </a:r>
            <a:r>
              <a:rPr lang="zh-CN" altLang="zh-CN" sz="2800" dirty="0" smtClean="0"/>
              <a:t>一直到</a:t>
            </a:r>
            <a:r>
              <a:rPr lang="en-US" altLang="zh-CN" sz="2800" dirty="0" smtClean="0"/>
              <a:t> 9953.280 Mbit/s (</a:t>
            </a:r>
            <a:r>
              <a:rPr lang="zh-CN" altLang="zh-CN" sz="2800" dirty="0" smtClean="0"/>
              <a:t>即</a:t>
            </a:r>
            <a:r>
              <a:rPr lang="en-US" altLang="zh-CN" sz="2800" dirty="0" smtClean="0"/>
              <a:t> OC-192/STS-192) </a:t>
            </a:r>
            <a:r>
              <a:rPr lang="zh-CN" altLang="zh-CN" sz="2800" dirty="0" smtClean="0"/>
              <a:t>的</a:t>
            </a:r>
            <a:r>
              <a:rPr lang="zh-CN" altLang="zh-CN" sz="2800" dirty="0"/>
              <a:t>标准。</a:t>
            </a:r>
            <a:r>
              <a:rPr lang="zh-CN" altLang="en-US" sz="2800" dirty="0" smtClean="0"/>
              <a:t>  </a:t>
            </a:r>
            <a:endParaRPr lang="zh-CN" altLang="en-US" sz="2800" dirty="0"/>
          </a:p>
        </p:txBody>
      </p:sp>
      <p:sp>
        <p:nvSpPr>
          <p:cNvPr id="160772"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60774" name="Rectangle 6"/>
          <p:cNvSpPr>
            <a:spLocks noChangeArrowheads="1"/>
          </p:cNvSpPr>
          <p:nvPr/>
        </p:nvSpPr>
        <p:spPr bwMode="auto">
          <a:xfrm>
            <a:off x="0" y="30538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extLst>
      <p:ext uri="{BB962C8B-B14F-4D97-AF65-F5344CB8AC3E}">
        <p14:creationId xmlns:p14="http://schemas.microsoft.com/office/powerpoint/2010/main" val="297825260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p:nvPr>
        </p:nvSpPr>
        <p:spPr/>
        <p:txBody>
          <a:bodyPr/>
          <a:lstStyle/>
          <a:p>
            <a:pPr algn="ctr"/>
            <a:r>
              <a:rPr lang="en-US" altLang="zh-CN"/>
              <a:t/>
            </a:r>
            <a:br>
              <a:rPr lang="en-US" altLang="zh-CN"/>
            </a:br>
            <a:r>
              <a:rPr lang="zh-CN" altLang="en-US"/>
              <a:t>同步数字系列 </a:t>
            </a:r>
            <a:r>
              <a:rPr lang="en-US" altLang="zh-CN" b="1"/>
              <a:t>SDH</a:t>
            </a:r>
            <a:r>
              <a:rPr lang="en-US" altLang="zh-CN"/>
              <a:t> </a:t>
            </a:r>
          </a:p>
        </p:txBody>
      </p:sp>
      <p:sp>
        <p:nvSpPr>
          <p:cNvPr id="164867" name="Rectangle 3"/>
          <p:cNvSpPr>
            <a:spLocks noGrp="1" noChangeArrowheads="1"/>
          </p:cNvSpPr>
          <p:nvPr>
            <p:ph idx="1"/>
          </p:nvPr>
        </p:nvSpPr>
        <p:spPr/>
        <p:txBody>
          <a:bodyPr/>
          <a:lstStyle/>
          <a:p>
            <a:r>
              <a:rPr lang="en-US" altLang="zh-CN" dirty="0"/>
              <a:t>ITU-T </a:t>
            </a:r>
            <a:r>
              <a:rPr lang="zh-CN" altLang="en-US" dirty="0"/>
              <a:t>以美国标准 </a:t>
            </a:r>
            <a:r>
              <a:rPr lang="en-US" altLang="zh-CN" dirty="0"/>
              <a:t>SONET </a:t>
            </a:r>
            <a:r>
              <a:rPr lang="zh-CN" altLang="en-US" dirty="0"/>
              <a:t>为基础，制订出国际标准</a:t>
            </a:r>
            <a:r>
              <a:rPr lang="zh-CN" altLang="en-US" dirty="0">
                <a:solidFill>
                  <a:srgbClr val="FF0000"/>
                </a:solidFill>
              </a:rPr>
              <a:t>同步数字系列</a:t>
            </a:r>
            <a:r>
              <a:rPr lang="zh-CN" altLang="en-US" dirty="0"/>
              <a:t> </a:t>
            </a:r>
            <a:r>
              <a:rPr lang="en-US" altLang="zh-CN" dirty="0"/>
              <a:t>SDH (Synchronous Digital Hierarchy)</a:t>
            </a:r>
            <a:r>
              <a:rPr lang="zh-CN" altLang="en-US" dirty="0"/>
              <a:t>。</a:t>
            </a:r>
          </a:p>
          <a:p>
            <a:r>
              <a:rPr lang="zh-CN" altLang="en-US" dirty="0"/>
              <a:t>一般可认为 </a:t>
            </a:r>
            <a:r>
              <a:rPr lang="en-US" altLang="zh-CN" dirty="0"/>
              <a:t>SDH </a:t>
            </a:r>
            <a:r>
              <a:rPr lang="zh-CN" altLang="en-US" dirty="0"/>
              <a:t>与 </a:t>
            </a:r>
            <a:r>
              <a:rPr lang="en-US" altLang="zh-CN" dirty="0"/>
              <a:t>SONET </a:t>
            </a:r>
            <a:r>
              <a:rPr lang="zh-CN" altLang="en-US" dirty="0"/>
              <a:t>是同义词。</a:t>
            </a:r>
          </a:p>
          <a:p>
            <a:r>
              <a:rPr lang="zh-CN" altLang="zh-CN" dirty="0" smtClean="0">
                <a:solidFill>
                  <a:srgbClr val="FF0000"/>
                </a:solidFill>
              </a:rPr>
              <a:t>其</a:t>
            </a:r>
            <a:r>
              <a:rPr lang="zh-CN" altLang="zh-CN" dirty="0">
                <a:solidFill>
                  <a:srgbClr val="FF0000"/>
                </a:solidFill>
              </a:rPr>
              <a:t>主要不同点是</a:t>
            </a:r>
            <a:r>
              <a:rPr lang="zh-CN" altLang="zh-CN" dirty="0" smtClean="0">
                <a:solidFill>
                  <a:srgbClr val="FF0000"/>
                </a:solidFill>
              </a:rPr>
              <a:t>：</a:t>
            </a:r>
            <a:r>
              <a:rPr lang="en-US" altLang="zh-CN" dirty="0" smtClean="0"/>
              <a:t>SDH </a:t>
            </a:r>
            <a:r>
              <a:rPr lang="zh-CN" altLang="en-US" dirty="0"/>
              <a:t>的基本速率为 </a:t>
            </a:r>
            <a:r>
              <a:rPr lang="en-US" altLang="zh-CN" dirty="0"/>
              <a:t>155.52 </a:t>
            </a:r>
            <a:r>
              <a:rPr lang="en-US" altLang="zh-CN" dirty="0" smtClean="0"/>
              <a:t>Mbit/s</a:t>
            </a:r>
            <a:r>
              <a:rPr lang="zh-CN" altLang="en-US" dirty="0"/>
              <a:t>，称为第 </a:t>
            </a:r>
            <a:r>
              <a:rPr lang="en-US" altLang="zh-CN" b="1" dirty="0"/>
              <a:t>1 </a:t>
            </a:r>
            <a:r>
              <a:rPr lang="zh-CN" altLang="en-US" dirty="0"/>
              <a:t>级</a:t>
            </a:r>
            <a:r>
              <a:rPr lang="zh-CN" altLang="en-US" dirty="0">
                <a:solidFill>
                  <a:srgbClr val="0000FF"/>
                </a:solidFill>
              </a:rPr>
              <a:t>同步传递</a:t>
            </a:r>
            <a:r>
              <a:rPr lang="zh-CN" altLang="en-US" dirty="0" smtClean="0">
                <a:solidFill>
                  <a:srgbClr val="0000FF"/>
                </a:solidFill>
              </a:rPr>
              <a:t>模块 </a:t>
            </a:r>
            <a:r>
              <a:rPr lang="en-US" altLang="zh-CN" dirty="0" smtClean="0"/>
              <a:t>(</a:t>
            </a:r>
            <a:r>
              <a:rPr lang="en-US" altLang="zh-CN" dirty="0"/>
              <a:t>Synchronous Transfer Module)</a:t>
            </a:r>
            <a:r>
              <a:rPr lang="zh-CN" altLang="en-US" dirty="0"/>
              <a:t>，即 </a:t>
            </a:r>
            <a:r>
              <a:rPr lang="en-US" altLang="zh-CN" dirty="0"/>
              <a:t>STM-1</a:t>
            </a:r>
            <a:r>
              <a:rPr lang="zh-CN" altLang="en-US" dirty="0"/>
              <a:t>，相当于 </a:t>
            </a:r>
            <a:r>
              <a:rPr lang="en-US" altLang="zh-CN" dirty="0"/>
              <a:t>SONET </a:t>
            </a:r>
            <a:r>
              <a:rPr lang="zh-CN" altLang="en-US" dirty="0"/>
              <a:t>体系中的 </a:t>
            </a:r>
            <a:r>
              <a:rPr lang="en-US" altLang="zh-CN" dirty="0"/>
              <a:t>OC-3 </a:t>
            </a:r>
            <a:r>
              <a:rPr lang="zh-CN" altLang="en-US" dirty="0"/>
              <a:t>速率。   </a:t>
            </a:r>
          </a:p>
        </p:txBody>
      </p:sp>
      <p:sp>
        <p:nvSpPr>
          <p:cNvPr id="164868"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164870" name="Rectangle 6"/>
          <p:cNvSpPr>
            <a:spLocks noChangeArrowheads="1"/>
          </p:cNvSpPr>
          <p:nvPr/>
        </p:nvSpPr>
        <p:spPr bwMode="auto">
          <a:xfrm>
            <a:off x="0" y="305383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Tree>
    <p:extLst>
      <p:ext uri="{BB962C8B-B14F-4D97-AF65-F5344CB8AC3E}">
        <p14:creationId xmlns:p14="http://schemas.microsoft.com/office/powerpoint/2010/main" val="29141882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6305" name="Group 417"/>
          <p:cNvGraphicFramePr>
            <a:graphicFrameLocks noGrp="1"/>
          </p:cNvGraphicFramePr>
          <p:nvPr>
            <p:extLst>
              <p:ext uri="{D42A27DB-BD31-4B8C-83A1-F6EECF244321}">
                <p14:modId xmlns:p14="http://schemas.microsoft.com/office/powerpoint/2010/main" val="2459692966"/>
              </p:ext>
            </p:extLst>
          </p:nvPr>
        </p:nvGraphicFramePr>
        <p:xfrm>
          <a:off x="416496" y="1060450"/>
          <a:ext cx="9295168" cy="5105318"/>
        </p:xfrm>
        <a:graphic>
          <a:graphicData uri="http://schemas.openxmlformats.org/drawingml/2006/table">
            <a:tbl>
              <a:tblPr/>
              <a:tblGrid>
                <a:gridCol w="1781741"/>
                <a:gridCol w="2770482"/>
                <a:gridCol w="1897178"/>
                <a:gridCol w="2845767"/>
              </a:tblGrid>
              <a:tr h="73817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dirty="0" smtClean="0">
                          <a:ln>
                            <a:noFill/>
                          </a:ln>
                          <a:solidFill>
                            <a:srgbClr val="000099"/>
                          </a:solidFill>
                          <a:effectLst/>
                          <a:latin typeface="+mn-lt"/>
                          <a:ea typeface="黑体" pitchFamily="2" charset="-122"/>
                          <a:cs typeface="Times New Roman" pitchFamily="18" charset="0"/>
                        </a:rPr>
                        <a:t>线路速率</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2200" b="1" i="0" u="none" strike="noStrike" cap="none" normalizeH="0" baseline="0" dirty="0" smtClean="0">
                          <a:ln>
                            <a:noFill/>
                          </a:ln>
                          <a:solidFill>
                            <a:srgbClr val="000099"/>
                          </a:solidFill>
                          <a:effectLst/>
                          <a:latin typeface="+mn-lt"/>
                          <a:ea typeface="黑体" pitchFamily="2" charset="-122"/>
                          <a:cs typeface="Times New Roman" pitchFamily="18" charset="0"/>
                        </a:rPr>
                        <a:t>(Mb/s)</a:t>
                      </a:r>
                      <a:endParaRPr kumimoji="0" lang="en-US" altLang="zh-CN" sz="2200" b="1" i="0" u="none" strike="noStrike" cap="none" normalizeH="0" baseline="0" dirty="0" smtClean="0">
                        <a:ln>
                          <a:noFill/>
                        </a:ln>
                        <a:solidFill>
                          <a:srgbClr val="000099"/>
                        </a:solidFill>
                        <a:effectLst/>
                        <a:latin typeface="+mn-lt"/>
                        <a:ea typeface="黑体" pitchFamily="2" charset="-122"/>
                      </a:endParaRP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dirty="0" smtClean="0">
                          <a:ln>
                            <a:noFill/>
                          </a:ln>
                          <a:solidFill>
                            <a:srgbClr val="000099"/>
                          </a:solidFill>
                          <a:effectLst/>
                          <a:latin typeface="+mn-lt"/>
                          <a:ea typeface="黑体" pitchFamily="2" charset="-122"/>
                          <a:cs typeface="Times New Roman" pitchFamily="18" charset="0"/>
                        </a:rPr>
                        <a:t>SONET</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200" b="1" i="0" u="none" strike="noStrike" cap="none" normalizeH="0" baseline="0" dirty="0" smtClean="0">
                          <a:ln>
                            <a:noFill/>
                          </a:ln>
                          <a:solidFill>
                            <a:srgbClr val="000099"/>
                          </a:solidFill>
                          <a:effectLst/>
                          <a:latin typeface="+mn-lt"/>
                          <a:ea typeface="黑体" pitchFamily="2" charset="-122"/>
                          <a:cs typeface="Times New Roman" pitchFamily="18" charset="0"/>
                        </a:rPr>
                        <a:t>符号</a:t>
                      </a:r>
                      <a:endParaRPr kumimoji="0" lang="zh-CN" altLang="en-US" sz="2200" b="1" i="0" u="none" strike="noStrike" cap="none" normalizeH="0" baseline="0" dirty="0" smtClean="0">
                        <a:ln>
                          <a:noFill/>
                        </a:ln>
                        <a:solidFill>
                          <a:srgbClr val="000099"/>
                        </a:solidFill>
                        <a:effectLst/>
                        <a:latin typeface="+mn-lt"/>
                        <a:ea typeface="黑体" pitchFamily="2" charset="-122"/>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ITU-T</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200" b="1" i="0" u="none" strike="noStrike" cap="none" normalizeH="0" baseline="0" smtClean="0">
                          <a:ln>
                            <a:noFill/>
                          </a:ln>
                          <a:solidFill>
                            <a:srgbClr val="000099"/>
                          </a:solidFill>
                          <a:effectLst/>
                          <a:latin typeface="+mn-lt"/>
                          <a:ea typeface="黑体" pitchFamily="2" charset="-122"/>
                          <a:cs typeface="Times New Roman" pitchFamily="18" charset="0"/>
                        </a:rPr>
                        <a:t>符号</a:t>
                      </a:r>
                      <a:endParaRPr kumimoji="0" lang="zh-CN" altLang="en-US" sz="2200" b="1" i="0" u="none" strike="noStrike" cap="none" normalizeH="0" baseline="0" smtClean="0">
                        <a:ln>
                          <a:noFill/>
                        </a:ln>
                        <a:solidFill>
                          <a:srgbClr val="000099"/>
                        </a:solidFill>
                        <a:effectLst/>
                        <a:latin typeface="+mn-lt"/>
                        <a:ea typeface="黑体" pitchFamily="2" charset="-122"/>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200" b="1" i="0" u="none" strike="noStrike" cap="none" normalizeH="0" baseline="0" dirty="0" smtClean="0">
                          <a:ln>
                            <a:noFill/>
                          </a:ln>
                          <a:solidFill>
                            <a:srgbClr val="000099"/>
                          </a:solidFill>
                          <a:effectLst/>
                          <a:latin typeface="+mn-lt"/>
                          <a:ea typeface="黑体" pitchFamily="2" charset="-122"/>
                          <a:cs typeface="Times New Roman" pitchFamily="18" charset="0"/>
                        </a:rPr>
                        <a:t>表示线路速率</a:t>
                      </a: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200" b="1" i="0" u="none" strike="noStrike" cap="none" normalizeH="0" baseline="0" dirty="0" smtClean="0">
                          <a:ln>
                            <a:noFill/>
                          </a:ln>
                          <a:solidFill>
                            <a:srgbClr val="000099"/>
                          </a:solidFill>
                          <a:effectLst/>
                          <a:latin typeface="+mn-lt"/>
                          <a:ea typeface="黑体" pitchFamily="2" charset="-122"/>
                          <a:cs typeface="Times New Roman" pitchFamily="18" charset="0"/>
                        </a:rPr>
                        <a:t>的常用近似值</a:t>
                      </a:r>
                      <a:endParaRPr kumimoji="0" lang="zh-CN" altLang="en-US" sz="2200" b="1" i="0" u="none" strike="noStrike" cap="none" normalizeH="0" baseline="0" dirty="0" smtClean="0">
                        <a:ln>
                          <a:noFill/>
                        </a:ln>
                        <a:solidFill>
                          <a:srgbClr val="000099"/>
                        </a:solidFill>
                        <a:effectLst/>
                        <a:latin typeface="+mn-lt"/>
                        <a:ea typeface="黑体" pitchFamily="2" charset="-122"/>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FF"/>
                    </a:solidFill>
                  </a:tcPr>
                </a:tc>
              </a:tr>
              <a:tr h="41009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  51.840</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OC-1/STS-1</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sym typeface="Symbol" pitchFamily="18" charset="2"/>
                      </a:endParaRP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2200" b="1" i="0" u="none" strike="noStrike" cap="none" normalizeH="0" baseline="0" smtClean="0">
                        <a:ln>
                          <a:noFill/>
                        </a:ln>
                        <a:solidFill>
                          <a:srgbClr val="000099"/>
                        </a:solidFill>
                        <a:effectLst/>
                        <a:latin typeface="+mn-lt"/>
                        <a:ea typeface="黑体" pitchFamily="2" charset="-122"/>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009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 155.520</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OC-3/STS-3</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STM-1</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dirty="0" smtClean="0">
                          <a:ln>
                            <a:noFill/>
                          </a:ln>
                          <a:solidFill>
                            <a:srgbClr val="000099"/>
                          </a:solidFill>
                          <a:effectLst/>
                          <a:latin typeface="+mn-lt"/>
                          <a:ea typeface="黑体" pitchFamily="2" charset="-122"/>
                          <a:cs typeface="Times New Roman" pitchFamily="18" charset="0"/>
                        </a:rPr>
                        <a:t>155 Mbit/s</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009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 466.560</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OC-9/STS-9</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STM-3</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2200" b="1" i="0" u="none" strike="noStrike" cap="none" normalizeH="0" baseline="0" dirty="0" smtClean="0">
                        <a:ln>
                          <a:noFill/>
                        </a:ln>
                        <a:solidFill>
                          <a:srgbClr val="000099"/>
                        </a:solidFill>
                        <a:effectLst/>
                        <a:latin typeface="+mn-lt"/>
                        <a:ea typeface="黑体" pitchFamily="2" charset="-122"/>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009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 622.080</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OC-12/STS-12</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STM-4</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dirty="0" smtClean="0">
                          <a:ln>
                            <a:noFill/>
                          </a:ln>
                          <a:solidFill>
                            <a:srgbClr val="000099"/>
                          </a:solidFill>
                          <a:effectLst/>
                          <a:latin typeface="+mn-lt"/>
                          <a:ea typeface="黑体" pitchFamily="2" charset="-122"/>
                          <a:cs typeface="Times New Roman" pitchFamily="18" charset="0"/>
                        </a:rPr>
                        <a:t>622 Mbit/s</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009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 933.120</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OC-18/STS-18</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STM-6</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2200" b="1" i="0" u="none" strike="noStrike" cap="none" normalizeH="0" baseline="0" dirty="0" smtClean="0">
                        <a:ln>
                          <a:noFill/>
                        </a:ln>
                        <a:solidFill>
                          <a:srgbClr val="000099"/>
                        </a:solidFill>
                        <a:effectLst/>
                        <a:latin typeface="+mn-lt"/>
                        <a:ea typeface="黑体" pitchFamily="2" charset="-122"/>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009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1244.160</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OC-24/STS-24</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STM-8</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2200" b="1" i="0" u="none" strike="noStrike" cap="none" normalizeH="0" baseline="0" dirty="0" smtClean="0">
                        <a:ln>
                          <a:noFill/>
                        </a:ln>
                        <a:solidFill>
                          <a:srgbClr val="000099"/>
                        </a:solidFill>
                        <a:effectLst/>
                        <a:latin typeface="+mn-lt"/>
                        <a:ea typeface="黑体" pitchFamily="2" charset="-122"/>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009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2488.320</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OC-48/STS-48</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STM-16</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200" b="1" i="0" u="none" strike="noStrike" cap="none" normalizeH="0" baseline="0" dirty="0" smtClean="0">
                          <a:ln>
                            <a:noFill/>
                          </a:ln>
                          <a:solidFill>
                            <a:srgbClr val="000099"/>
                          </a:solidFill>
                          <a:effectLst/>
                          <a:latin typeface="+mn-lt"/>
                          <a:ea typeface="黑体" pitchFamily="2" charset="-122"/>
                          <a:cs typeface="Times New Roman" pitchFamily="18" charset="0"/>
                        </a:rPr>
                        <a:t>2.5 </a:t>
                      </a:r>
                      <a:r>
                        <a:rPr kumimoji="0" lang="en-US" altLang="zh-CN" sz="2200" b="1" i="0" u="none" strike="noStrike" cap="none" normalizeH="0" baseline="0" dirty="0" err="1" smtClean="0">
                          <a:ln>
                            <a:noFill/>
                          </a:ln>
                          <a:solidFill>
                            <a:srgbClr val="000099"/>
                          </a:solidFill>
                          <a:effectLst/>
                          <a:latin typeface="+mn-lt"/>
                          <a:ea typeface="黑体" pitchFamily="2" charset="-122"/>
                          <a:cs typeface="Times New Roman" pitchFamily="18" charset="0"/>
                        </a:rPr>
                        <a:t>Gbit</a:t>
                      </a:r>
                      <a:r>
                        <a:rPr kumimoji="0" lang="en-US" altLang="zh-CN" sz="2200" b="1" i="0" u="none" strike="noStrike" cap="none" normalizeH="0" baseline="0" dirty="0" smtClean="0">
                          <a:ln>
                            <a:noFill/>
                          </a:ln>
                          <a:solidFill>
                            <a:srgbClr val="000099"/>
                          </a:solidFill>
                          <a:effectLst/>
                          <a:latin typeface="+mn-lt"/>
                          <a:ea typeface="黑体" pitchFamily="2" charset="-122"/>
                          <a:cs typeface="Times New Roman" pitchFamily="18" charset="0"/>
                        </a:rPr>
                        <a:t>/s</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47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4976.640</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OC-96/STS-96</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STM-32</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2200" b="1" i="0" u="none" strike="noStrike" cap="none" normalizeH="0" baseline="0" dirty="0" smtClean="0">
                        <a:ln>
                          <a:noFill/>
                        </a:ln>
                        <a:solidFill>
                          <a:srgbClr val="000099"/>
                        </a:solidFill>
                        <a:effectLst/>
                        <a:latin typeface="+mn-lt"/>
                        <a:ea typeface="黑体" pitchFamily="2" charset="-122"/>
                        <a:cs typeface="Times New Roman" pitchFamily="18" charset="0"/>
                      </a:endParaRP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1009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9953.280</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OC-192/STS-192</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cs typeface="Times New Roman" pitchFamily="18" charset="0"/>
                        </a:rPr>
                        <a:t>STM-64</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200" b="1" i="0" u="none" strike="noStrike" cap="none" normalizeH="0" baseline="0" dirty="0" smtClean="0">
                          <a:ln>
                            <a:noFill/>
                          </a:ln>
                          <a:solidFill>
                            <a:srgbClr val="000099"/>
                          </a:solidFill>
                          <a:effectLst/>
                          <a:latin typeface="+mn-lt"/>
                          <a:ea typeface="黑体" pitchFamily="2" charset="-122"/>
                          <a:cs typeface="Times New Roman" pitchFamily="18" charset="0"/>
                        </a:rPr>
                        <a:t>10 </a:t>
                      </a:r>
                      <a:r>
                        <a:rPr kumimoji="0" lang="en-US" altLang="zh-CN" sz="2200" b="1" i="0" u="none" strike="noStrike" cap="none" normalizeH="0" baseline="0" dirty="0" err="1" smtClean="0">
                          <a:ln>
                            <a:noFill/>
                          </a:ln>
                          <a:solidFill>
                            <a:srgbClr val="000099"/>
                          </a:solidFill>
                          <a:effectLst/>
                          <a:latin typeface="+mn-lt"/>
                          <a:ea typeface="黑体" pitchFamily="2" charset="-122"/>
                          <a:cs typeface="Times New Roman" pitchFamily="18" charset="0"/>
                        </a:rPr>
                        <a:t>Gbit</a:t>
                      </a:r>
                      <a:r>
                        <a:rPr kumimoji="0" lang="en-US" altLang="zh-CN" sz="2200" b="1" i="0" u="none" strike="noStrike" cap="none" normalizeH="0" baseline="0" dirty="0" smtClean="0">
                          <a:ln>
                            <a:noFill/>
                          </a:ln>
                          <a:solidFill>
                            <a:srgbClr val="000099"/>
                          </a:solidFill>
                          <a:effectLst/>
                          <a:latin typeface="+mn-lt"/>
                          <a:ea typeface="黑体" pitchFamily="2" charset="-122"/>
                          <a:cs typeface="Times New Roman" pitchFamily="18" charset="0"/>
                        </a:rPr>
                        <a:t>/s</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4779">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rPr>
                        <a:t>39813.120 </a:t>
                      </a:r>
                    </a:p>
                  </a:txBody>
                  <a:tcPr marL="99060" marR="9906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rPr>
                        <a:t>OC-768/STS-768 </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200" b="1" i="0" u="none" strike="noStrike" cap="none" normalizeH="0" baseline="0" smtClean="0">
                          <a:ln>
                            <a:noFill/>
                          </a:ln>
                          <a:solidFill>
                            <a:srgbClr val="000099"/>
                          </a:solidFill>
                          <a:effectLst/>
                          <a:latin typeface="+mn-lt"/>
                          <a:ea typeface="黑体" pitchFamily="2" charset="-122"/>
                        </a:rPr>
                        <a:t>STM-256 </a:t>
                      </a:r>
                    </a:p>
                  </a:txBody>
                  <a:tcPr marL="99060" marR="9906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2200" b="1" i="0" u="none" strike="noStrike" cap="none" normalizeH="0" baseline="0" dirty="0" smtClean="0">
                          <a:ln>
                            <a:noFill/>
                          </a:ln>
                          <a:solidFill>
                            <a:srgbClr val="000099"/>
                          </a:solidFill>
                          <a:effectLst/>
                          <a:latin typeface="+mn-lt"/>
                          <a:ea typeface="黑体" pitchFamily="2" charset="-122"/>
                        </a:rPr>
                        <a:t>40 </a:t>
                      </a:r>
                      <a:r>
                        <a:rPr kumimoji="0" lang="en-US" altLang="zh-CN" sz="2200" b="1" i="0" u="none" strike="noStrike" cap="none" normalizeH="0" baseline="0" dirty="0" err="1" smtClean="0">
                          <a:ln>
                            <a:noFill/>
                          </a:ln>
                          <a:solidFill>
                            <a:srgbClr val="000099"/>
                          </a:solidFill>
                          <a:effectLst/>
                          <a:latin typeface="+mn-lt"/>
                          <a:ea typeface="黑体" pitchFamily="2" charset="-122"/>
                        </a:rPr>
                        <a:t>Gbit</a:t>
                      </a:r>
                      <a:r>
                        <a:rPr kumimoji="0" lang="en-US" altLang="zh-CN" sz="2200" b="1" i="0" u="none" strike="noStrike" cap="none" normalizeH="0" baseline="0" dirty="0" smtClean="0">
                          <a:ln>
                            <a:noFill/>
                          </a:ln>
                          <a:solidFill>
                            <a:srgbClr val="000099"/>
                          </a:solidFill>
                          <a:effectLst/>
                          <a:latin typeface="+mn-lt"/>
                          <a:ea typeface="黑体" pitchFamily="2" charset="-122"/>
                        </a:rPr>
                        <a:t>/s </a:t>
                      </a:r>
                    </a:p>
                  </a:txBody>
                  <a:tcPr marL="99060" marR="9906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66209" name="Text Box 321"/>
          <p:cNvSpPr txBox="1">
            <a:spLocks noChangeArrowheads="1"/>
          </p:cNvSpPr>
          <p:nvPr/>
        </p:nvSpPr>
        <p:spPr bwMode="auto">
          <a:xfrm>
            <a:off x="696762" y="548680"/>
            <a:ext cx="79286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2400" b="1" dirty="0" smtClean="0">
                <a:ea typeface="黑体" pitchFamily="2" charset="-122"/>
              </a:rPr>
              <a:t>SONET</a:t>
            </a:r>
            <a:r>
              <a:rPr lang="zh-CN" altLang="zh-CN" sz="2400" b="1" dirty="0" smtClean="0">
                <a:ea typeface="黑体" pitchFamily="2" charset="-122"/>
              </a:rPr>
              <a:t>的</a:t>
            </a:r>
            <a:r>
              <a:rPr lang="en-US" altLang="zh-CN" sz="2400" b="1" dirty="0" smtClean="0">
                <a:ea typeface="黑体" pitchFamily="2" charset="-122"/>
              </a:rPr>
              <a:t> OC</a:t>
            </a:r>
            <a:r>
              <a:rPr lang="zh-CN" altLang="zh-CN" sz="2400" b="1" dirty="0" smtClean="0">
                <a:ea typeface="黑体" pitchFamily="2" charset="-122"/>
              </a:rPr>
              <a:t>级</a:t>
            </a:r>
            <a:r>
              <a:rPr lang="en-US" altLang="zh-CN" sz="2400" b="1" dirty="0" smtClean="0">
                <a:ea typeface="黑体" pitchFamily="2" charset="-122"/>
              </a:rPr>
              <a:t> / STS</a:t>
            </a:r>
            <a:r>
              <a:rPr lang="zh-CN" altLang="zh-CN" sz="2400" b="1" dirty="0" smtClean="0">
                <a:ea typeface="黑体" pitchFamily="2" charset="-122"/>
              </a:rPr>
              <a:t>级</a:t>
            </a:r>
            <a:r>
              <a:rPr lang="en-US" altLang="zh-CN" sz="2400" b="1" dirty="0" smtClean="0">
                <a:ea typeface="黑体" pitchFamily="2" charset="-122"/>
              </a:rPr>
              <a:t> </a:t>
            </a:r>
            <a:r>
              <a:rPr lang="zh-CN" altLang="zh-CN" sz="2400" b="1" dirty="0" smtClean="0">
                <a:ea typeface="黑体" pitchFamily="2" charset="-122"/>
              </a:rPr>
              <a:t>与</a:t>
            </a:r>
            <a:r>
              <a:rPr lang="en-US" altLang="zh-CN" sz="2400" b="1" dirty="0">
                <a:ea typeface="黑体" pitchFamily="2" charset="-122"/>
              </a:rPr>
              <a:t>SDH</a:t>
            </a:r>
            <a:r>
              <a:rPr lang="zh-CN" altLang="zh-CN" sz="2400" b="1" dirty="0" smtClean="0">
                <a:ea typeface="黑体" pitchFamily="2" charset="-122"/>
              </a:rPr>
              <a:t>的</a:t>
            </a:r>
            <a:r>
              <a:rPr lang="en-US" altLang="zh-CN" sz="2400" b="1" dirty="0" smtClean="0">
                <a:ea typeface="黑体" pitchFamily="2" charset="-122"/>
              </a:rPr>
              <a:t> STM</a:t>
            </a:r>
            <a:r>
              <a:rPr lang="zh-CN" altLang="zh-CN" sz="2400" b="1" dirty="0" smtClean="0">
                <a:ea typeface="黑体" pitchFamily="2" charset="-122"/>
              </a:rPr>
              <a:t>级</a:t>
            </a:r>
            <a:r>
              <a:rPr lang="en-US" altLang="zh-CN" sz="2400" b="1" dirty="0" smtClean="0">
                <a:ea typeface="黑体" pitchFamily="2" charset="-122"/>
              </a:rPr>
              <a:t> </a:t>
            </a:r>
            <a:r>
              <a:rPr lang="zh-CN" altLang="zh-CN" sz="2400" b="1" dirty="0" smtClean="0">
                <a:ea typeface="黑体" pitchFamily="2" charset="-122"/>
              </a:rPr>
              <a:t>的</a:t>
            </a:r>
            <a:r>
              <a:rPr lang="zh-CN" altLang="zh-CN" sz="2400" b="1" dirty="0">
                <a:ea typeface="黑体" pitchFamily="2" charset="-122"/>
              </a:rPr>
              <a:t>对应关系</a:t>
            </a:r>
            <a:endParaRPr lang="zh-CN" altLang="en-US" sz="2400" b="1" dirty="0">
              <a:ea typeface="黑体" pitchFamily="2" charset="-122"/>
            </a:endParaRPr>
          </a:p>
        </p:txBody>
      </p:sp>
    </p:spTree>
    <p:extLst>
      <p:ext uri="{BB962C8B-B14F-4D97-AF65-F5344CB8AC3E}">
        <p14:creationId xmlns:p14="http://schemas.microsoft.com/office/powerpoint/2010/main" val="6330635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dirty="0" smtClean="0"/>
              <a:t>SONET / SDH </a:t>
            </a:r>
            <a:r>
              <a:rPr lang="zh-CN" altLang="en-US" dirty="0" smtClean="0"/>
              <a:t>标准的意义</a:t>
            </a:r>
            <a:endParaRPr lang="zh-CN" altLang="en-US" dirty="0"/>
          </a:p>
        </p:txBody>
      </p:sp>
      <p:sp>
        <p:nvSpPr>
          <p:cNvPr id="3" name="内容占位符 2"/>
          <p:cNvSpPr>
            <a:spLocks noGrp="1"/>
          </p:cNvSpPr>
          <p:nvPr>
            <p:ph idx="1"/>
          </p:nvPr>
        </p:nvSpPr>
        <p:spPr/>
        <p:txBody>
          <a:bodyPr/>
          <a:lstStyle/>
          <a:p>
            <a:r>
              <a:rPr lang="zh-CN" altLang="en-US" dirty="0" smtClean="0"/>
              <a:t>使</a:t>
            </a:r>
            <a:r>
              <a:rPr lang="zh-CN" altLang="zh-CN" dirty="0" smtClean="0"/>
              <a:t>不同</a:t>
            </a:r>
            <a:r>
              <a:rPr lang="zh-CN" altLang="zh-CN" dirty="0"/>
              <a:t>的数字传输体制在</a:t>
            </a:r>
            <a:r>
              <a:rPr lang="en-US" altLang="zh-CN" dirty="0"/>
              <a:t> </a:t>
            </a:r>
            <a:r>
              <a:rPr lang="en-US" altLang="zh-CN" dirty="0" smtClean="0"/>
              <a:t>STM-1 </a:t>
            </a:r>
            <a:r>
              <a:rPr lang="zh-CN" altLang="zh-CN" dirty="0" smtClean="0"/>
              <a:t>等级</a:t>
            </a:r>
            <a:r>
              <a:rPr lang="zh-CN" altLang="zh-CN" dirty="0"/>
              <a:t>上获得了</a:t>
            </a:r>
            <a:r>
              <a:rPr lang="zh-CN" altLang="zh-CN" dirty="0" smtClean="0"/>
              <a:t>统一</a:t>
            </a:r>
            <a:r>
              <a:rPr lang="zh-CN" altLang="en-US" dirty="0" smtClean="0"/>
              <a:t>。</a:t>
            </a:r>
            <a:endParaRPr lang="en-US" altLang="zh-CN" dirty="0" smtClean="0"/>
          </a:p>
          <a:p>
            <a:r>
              <a:rPr lang="zh-CN" altLang="zh-CN" dirty="0" smtClean="0"/>
              <a:t>第一次</a:t>
            </a:r>
            <a:r>
              <a:rPr lang="zh-CN" altLang="zh-CN" dirty="0"/>
              <a:t>真正实现了数字传输体制上的世界性</a:t>
            </a:r>
            <a:r>
              <a:rPr lang="zh-CN" altLang="zh-CN" dirty="0" smtClean="0"/>
              <a:t>标准</a:t>
            </a:r>
            <a:r>
              <a:rPr lang="zh-CN" altLang="en-US" dirty="0" smtClean="0"/>
              <a:t>。</a:t>
            </a:r>
            <a:endParaRPr lang="en-US" altLang="zh-CN" dirty="0" smtClean="0"/>
          </a:p>
          <a:p>
            <a:r>
              <a:rPr lang="zh-CN" altLang="zh-CN" dirty="0"/>
              <a:t>已成为公认的新一代理想的传输网</a:t>
            </a:r>
            <a:r>
              <a:rPr lang="zh-CN" altLang="zh-CN" dirty="0" smtClean="0"/>
              <a:t>体制</a:t>
            </a:r>
            <a:r>
              <a:rPr lang="zh-CN" altLang="en-US" dirty="0" smtClean="0"/>
              <a:t>。</a:t>
            </a:r>
            <a:endParaRPr lang="en-US" altLang="zh-CN" dirty="0" smtClean="0"/>
          </a:p>
          <a:p>
            <a:r>
              <a:rPr lang="en-US" altLang="zh-CN" dirty="0" smtClean="0"/>
              <a:t>SDH </a:t>
            </a:r>
            <a:r>
              <a:rPr lang="zh-CN" altLang="zh-CN" dirty="0" smtClean="0"/>
              <a:t>标准</a:t>
            </a:r>
            <a:r>
              <a:rPr lang="zh-CN" altLang="zh-CN" dirty="0"/>
              <a:t>也适合于微波和卫星传输的技术体制。</a:t>
            </a:r>
            <a:endParaRPr lang="zh-CN" altLang="en-US" dirty="0"/>
          </a:p>
        </p:txBody>
      </p:sp>
    </p:spTree>
    <p:extLst>
      <p:ext uri="{BB962C8B-B14F-4D97-AF65-F5344CB8AC3E}">
        <p14:creationId xmlns:p14="http://schemas.microsoft.com/office/powerpoint/2010/main" val="41608795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zh-CN" dirty="0"/>
              <a:t>2.2.1  </a:t>
            </a:r>
            <a:r>
              <a:rPr lang="zh-CN" altLang="zh-CN" dirty="0"/>
              <a:t>数据通信系统的模型</a:t>
            </a:r>
            <a:endParaRPr lang="zh-CN" altLang="en-US" dirty="0"/>
          </a:p>
        </p:txBody>
      </p:sp>
      <p:sp>
        <p:nvSpPr>
          <p:cNvPr id="3" name="矩形 2"/>
          <p:cNvSpPr/>
          <p:nvPr/>
        </p:nvSpPr>
        <p:spPr>
          <a:xfrm>
            <a:off x="416496" y="1105220"/>
            <a:ext cx="9289032" cy="870046"/>
          </a:xfrm>
          <a:prstGeom prst="rect">
            <a:avLst/>
          </a:prstGeom>
          <a:solidFill>
            <a:srgbClr val="FFFF00"/>
          </a:solidFill>
        </p:spPr>
        <p:txBody>
          <a:bodyPr wrap="square" anchor="ctr">
            <a:spAutoFit/>
          </a:bodyPr>
          <a:lstStyle/>
          <a:p>
            <a:pPr>
              <a:lnSpc>
                <a:spcPct val="110000"/>
              </a:lnSpc>
            </a:pPr>
            <a:r>
              <a:rPr lang="zh-CN" altLang="zh-CN" sz="2400" b="1" dirty="0">
                <a:latin typeface="+mn-lt"/>
                <a:ea typeface="黑体" pitchFamily="2" charset="-122"/>
              </a:rPr>
              <a:t>一个数据通信</a:t>
            </a:r>
            <a:r>
              <a:rPr lang="zh-CN" altLang="zh-CN" sz="2400" b="1" dirty="0" smtClean="0">
                <a:latin typeface="+mn-lt"/>
                <a:ea typeface="黑体" pitchFamily="2" charset="-122"/>
              </a:rPr>
              <a:t>系统</a:t>
            </a:r>
            <a:r>
              <a:rPr lang="zh-CN" altLang="en-US" sz="2400" b="1" dirty="0" smtClean="0">
                <a:latin typeface="+mn-lt"/>
                <a:ea typeface="黑体" pitchFamily="2" charset="-122"/>
              </a:rPr>
              <a:t>包括</a:t>
            </a:r>
            <a:r>
              <a:rPr lang="zh-CN" altLang="zh-CN" sz="2400" b="1" dirty="0" smtClean="0">
                <a:solidFill>
                  <a:srgbClr val="FF0000"/>
                </a:solidFill>
                <a:latin typeface="+mn-lt"/>
                <a:ea typeface="黑体" pitchFamily="2" charset="-122"/>
              </a:rPr>
              <a:t>三大部分</a:t>
            </a:r>
            <a:r>
              <a:rPr lang="zh-CN" altLang="en-US" sz="2400" b="1" dirty="0" smtClean="0">
                <a:solidFill>
                  <a:srgbClr val="FF0000"/>
                </a:solidFill>
                <a:latin typeface="+mn-lt"/>
                <a:ea typeface="黑体" pitchFamily="2" charset="-122"/>
              </a:rPr>
              <a:t>：</a:t>
            </a:r>
            <a:r>
              <a:rPr lang="zh-CN" altLang="zh-CN" sz="2400" b="1" dirty="0" smtClean="0">
                <a:latin typeface="+mn-lt"/>
                <a:ea typeface="黑体" pitchFamily="2" charset="-122"/>
              </a:rPr>
              <a:t>源系统（或发送端、发送方）、传输系统（或传输网络）和</a:t>
            </a:r>
            <a:r>
              <a:rPr lang="zh-CN" altLang="zh-CN" sz="2400" b="1" dirty="0">
                <a:latin typeface="+mn-lt"/>
                <a:ea typeface="黑体" pitchFamily="2" charset="-122"/>
              </a:rPr>
              <a:t>目的系统（或接收端、接收方</a:t>
            </a:r>
            <a:r>
              <a:rPr lang="zh-CN" altLang="zh-CN" sz="2400" b="1" dirty="0" smtClean="0">
                <a:latin typeface="+mn-lt"/>
                <a:ea typeface="黑体" pitchFamily="2" charset="-122"/>
              </a:rPr>
              <a:t>）</a:t>
            </a:r>
            <a:r>
              <a:rPr lang="zh-CN" altLang="en-US" sz="2400" b="1" dirty="0">
                <a:latin typeface="+mn-lt"/>
                <a:ea typeface="黑体" pitchFamily="2" charset="-122"/>
              </a:rPr>
              <a:t>。</a:t>
            </a:r>
          </a:p>
        </p:txBody>
      </p:sp>
      <p:grpSp>
        <p:nvGrpSpPr>
          <p:cNvPr id="6" name="Group 107"/>
          <p:cNvGrpSpPr>
            <a:grpSpLocks/>
          </p:cNvGrpSpPr>
          <p:nvPr/>
        </p:nvGrpSpPr>
        <p:grpSpPr bwMode="auto">
          <a:xfrm>
            <a:off x="4458222" y="4641555"/>
            <a:ext cx="1110985" cy="727075"/>
            <a:chOff x="2463" y="2931"/>
            <a:chExt cx="646" cy="458"/>
          </a:xfrm>
        </p:grpSpPr>
        <p:sp>
          <p:nvSpPr>
            <p:cNvPr id="7" name="AutoShape 13"/>
            <p:cNvSpPr>
              <a:spLocks noChangeArrowheads="1"/>
            </p:cNvSpPr>
            <p:nvPr/>
          </p:nvSpPr>
          <p:spPr bwMode="auto">
            <a:xfrm>
              <a:off x="2463" y="2931"/>
              <a:ext cx="646" cy="458"/>
            </a:xfrm>
            <a:prstGeom prst="cube">
              <a:avLst>
                <a:gd name="adj" fmla="val 13069"/>
              </a:avLst>
            </a:prstGeom>
            <a:solidFill>
              <a:srgbClr val="66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8" name="Rectangle 16"/>
            <p:cNvSpPr>
              <a:spLocks noChangeArrowheads="1"/>
            </p:cNvSpPr>
            <p:nvPr/>
          </p:nvSpPr>
          <p:spPr bwMode="auto">
            <a:xfrm>
              <a:off x="2546" y="2985"/>
              <a:ext cx="508" cy="40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dirty="0">
                  <a:solidFill>
                    <a:srgbClr val="0000CC"/>
                  </a:solidFill>
                  <a:latin typeface="+mn-lt"/>
                  <a:ea typeface="黑体" pitchFamily="2" charset="-122"/>
                </a:rPr>
                <a:t>传输</a:t>
              </a:r>
            </a:p>
            <a:p>
              <a:pPr algn="l" defTabSz="762000" eaLnBrk="0" hangingPunct="0"/>
              <a:r>
                <a:rPr kumimoji="1" lang="zh-CN" altLang="en-US" sz="1800" b="1" dirty="0">
                  <a:solidFill>
                    <a:srgbClr val="0000CC"/>
                  </a:solidFill>
                  <a:latin typeface="+mn-lt"/>
                  <a:ea typeface="黑体" pitchFamily="2" charset="-122"/>
                </a:rPr>
                <a:t>系统</a:t>
              </a:r>
            </a:p>
          </p:txBody>
        </p:sp>
      </p:grpSp>
      <p:grpSp>
        <p:nvGrpSpPr>
          <p:cNvPr id="9" name="Group 102"/>
          <p:cNvGrpSpPr>
            <a:grpSpLocks/>
          </p:cNvGrpSpPr>
          <p:nvPr/>
        </p:nvGrpSpPr>
        <p:grpSpPr bwMode="auto">
          <a:xfrm>
            <a:off x="341041" y="5005091"/>
            <a:ext cx="613965" cy="1233488"/>
            <a:chOff x="69" y="3160"/>
            <a:chExt cx="357" cy="777"/>
          </a:xfrm>
        </p:grpSpPr>
        <p:sp>
          <p:nvSpPr>
            <p:cNvPr id="10" name="Rectangle 5"/>
            <p:cNvSpPr>
              <a:spLocks noChangeArrowheads="1"/>
            </p:cNvSpPr>
            <p:nvPr/>
          </p:nvSpPr>
          <p:spPr bwMode="auto">
            <a:xfrm>
              <a:off x="69" y="3189"/>
              <a:ext cx="357"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mn-lt"/>
                  <a:ea typeface="黑体" pitchFamily="2" charset="-122"/>
                </a:rPr>
                <a:t>输入信息</a:t>
              </a:r>
            </a:p>
          </p:txBody>
        </p:sp>
        <p:sp>
          <p:nvSpPr>
            <p:cNvPr id="11" name="Line 17"/>
            <p:cNvSpPr>
              <a:spLocks noChangeShapeType="1"/>
            </p:cNvSpPr>
            <p:nvPr/>
          </p:nvSpPr>
          <p:spPr bwMode="auto">
            <a:xfrm>
              <a:off x="94" y="3160"/>
              <a:ext cx="313"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grpSp>
      <p:grpSp>
        <p:nvGrpSpPr>
          <p:cNvPr id="12" name="Group 104"/>
          <p:cNvGrpSpPr>
            <a:grpSpLocks/>
          </p:cNvGrpSpPr>
          <p:nvPr/>
        </p:nvGrpSpPr>
        <p:grpSpPr bwMode="auto">
          <a:xfrm>
            <a:off x="1787385" y="5005091"/>
            <a:ext cx="679318" cy="1189038"/>
            <a:chOff x="910" y="3160"/>
            <a:chExt cx="395" cy="749"/>
          </a:xfrm>
        </p:grpSpPr>
        <p:sp>
          <p:nvSpPr>
            <p:cNvPr id="13" name="Rectangle 7"/>
            <p:cNvSpPr>
              <a:spLocks noChangeArrowheads="1"/>
            </p:cNvSpPr>
            <p:nvPr/>
          </p:nvSpPr>
          <p:spPr bwMode="auto">
            <a:xfrm>
              <a:off x="948" y="3161"/>
              <a:ext cx="357"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mn-lt"/>
                  <a:ea typeface="黑体" pitchFamily="2" charset="-122"/>
                </a:rPr>
                <a:t>输入数据</a:t>
              </a:r>
            </a:p>
          </p:txBody>
        </p:sp>
        <p:sp>
          <p:nvSpPr>
            <p:cNvPr id="14" name="Line 18"/>
            <p:cNvSpPr>
              <a:spLocks noChangeShapeType="1"/>
            </p:cNvSpPr>
            <p:nvPr/>
          </p:nvSpPr>
          <p:spPr bwMode="auto">
            <a:xfrm>
              <a:off x="910" y="3160"/>
              <a:ext cx="346"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grpSp>
      <p:grpSp>
        <p:nvGrpSpPr>
          <p:cNvPr id="15" name="Group 106"/>
          <p:cNvGrpSpPr>
            <a:grpSpLocks/>
          </p:cNvGrpSpPr>
          <p:nvPr/>
        </p:nvGrpSpPr>
        <p:grpSpPr bwMode="auto">
          <a:xfrm>
            <a:off x="3281885" y="4998739"/>
            <a:ext cx="1319080" cy="1271588"/>
            <a:chOff x="1779" y="3156"/>
            <a:chExt cx="742" cy="801"/>
          </a:xfrm>
        </p:grpSpPr>
        <p:sp>
          <p:nvSpPr>
            <p:cNvPr id="16" name="Rectangle 9"/>
            <p:cNvSpPr>
              <a:spLocks noChangeArrowheads="1"/>
            </p:cNvSpPr>
            <p:nvPr/>
          </p:nvSpPr>
          <p:spPr bwMode="auto">
            <a:xfrm>
              <a:off x="1791" y="3203"/>
              <a:ext cx="730" cy="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800" b="1" dirty="0" smtClean="0">
                  <a:solidFill>
                    <a:srgbClr val="0000CC"/>
                  </a:solidFill>
                  <a:latin typeface="+mn-lt"/>
                  <a:ea typeface="黑体" pitchFamily="2" charset="-122"/>
                </a:rPr>
                <a:t>发送</a:t>
              </a:r>
              <a:endParaRPr kumimoji="1" lang="en-US" altLang="zh-CN" sz="1800" b="1" dirty="0" smtClean="0">
                <a:solidFill>
                  <a:srgbClr val="0000CC"/>
                </a:solidFill>
                <a:latin typeface="+mn-lt"/>
                <a:ea typeface="黑体" pitchFamily="2" charset="-122"/>
              </a:endParaRPr>
            </a:p>
            <a:p>
              <a:pPr defTabSz="762000" eaLnBrk="0" hangingPunct="0"/>
              <a:r>
                <a:rPr kumimoji="1" lang="zh-CN" altLang="en-US" sz="1800" b="1" dirty="0" smtClean="0">
                  <a:solidFill>
                    <a:srgbClr val="0000CC"/>
                  </a:solidFill>
                  <a:latin typeface="+mn-lt"/>
                  <a:ea typeface="黑体" pitchFamily="2" charset="-122"/>
                </a:rPr>
                <a:t>的信号</a:t>
              </a:r>
              <a:endParaRPr kumimoji="1" lang="en-US" altLang="zh-CN" sz="1800" b="1" dirty="0" smtClean="0">
                <a:solidFill>
                  <a:srgbClr val="0000CC"/>
                </a:solidFill>
                <a:latin typeface="+mn-lt"/>
                <a:ea typeface="黑体" pitchFamily="2" charset="-122"/>
              </a:endParaRPr>
            </a:p>
            <a:p>
              <a:pPr defTabSz="762000" eaLnBrk="0" hangingPunct="0"/>
              <a:r>
                <a:rPr kumimoji="1" lang="en-US" altLang="zh-CN" b="1" dirty="0">
                  <a:solidFill>
                    <a:srgbClr val="0000CC"/>
                  </a:solidFill>
                  <a:latin typeface="+mn-lt"/>
                  <a:ea typeface="黑体" pitchFamily="2" charset="-122"/>
                </a:rPr>
                <a:t>(</a:t>
              </a:r>
              <a:r>
                <a:rPr kumimoji="1" lang="zh-CN" altLang="en-US" b="1" dirty="0" smtClean="0">
                  <a:solidFill>
                    <a:srgbClr val="0000CC"/>
                  </a:solidFill>
                  <a:latin typeface="+mn-lt"/>
                  <a:ea typeface="黑体" pitchFamily="2" charset="-122"/>
                </a:rPr>
                <a:t>数字的或模拟的</a:t>
              </a:r>
              <a:r>
                <a:rPr kumimoji="1" lang="en-US" altLang="zh-CN" b="1" dirty="0" smtClean="0">
                  <a:solidFill>
                    <a:srgbClr val="0000CC"/>
                  </a:solidFill>
                  <a:latin typeface="+mn-lt"/>
                  <a:ea typeface="黑体" pitchFamily="2" charset="-122"/>
                </a:rPr>
                <a:t>)</a:t>
              </a:r>
              <a:endParaRPr kumimoji="1" lang="zh-CN" altLang="en-US" sz="1800" b="1" dirty="0">
                <a:solidFill>
                  <a:srgbClr val="0000CC"/>
                </a:solidFill>
                <a:latin typeface="+mn-lt"/>
                <a:ea typeface="黑体" pitchFamily="2" charset="-122"/>
              </a:endParaRPr>
            </a:p>
          </p:txBody>
        </p:sp>
        <p:sp>
          <p:nvSpPr>
            <p:cNvPr id="17" name="Line 19"/>
            <p:cNvSpPr>
              <a:spLocks noChangeShapeType="1"/>
            </p:cNvSpPr>
            <p:nvPr/>
          </p:nvSpPr>
          <p:spPr bwMode="auto">
            <a:xfrm>
              <a:off x="1779" y="3156"/>
              <a:ext cx="684" cy="4"/>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grpSp>
      <p:grpSp>
        <p:nvGrpSpPr>
          <p:cNvPr id="18" name="Group 108"/>
          <p:cNvGrpSpPr>
            <a:grpSpLocks/>
          </p:cNvGrpSpPr>
          <p:nvPr/>
        </p:nvGrpSpPr>
        <p:grpSpPr bwMode="auto">
          <a:xfrm>
            <a:off x="5538252" y="5005091"/>
            <a:ext cx="1227930" cy="1231900"/>
            <a:chOff x="3091" y="3160"/>
            <a:chExt cx="729" cy="776"/>
          </a:xfrm>
        </p:grpSpPr>
        <p:sp>
          <p:nvSpPr>
            <p:cNvPr id="19" name="Rectangle 10"/>
            <p:cNvSpPr>
              <a:spLocks noChangeArrowheads="1"/>
            </p:cNvSpPr>
            <p:nvPr/>
          </p:nvSpPr>
          <p:spPr bwMode="auto">
            <a:xfrm>
              <a:off x="3111" y="3182"/>
              <a:ext cx="709" cy="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zh-CN" altLang="en-US" sz="1800" b="1" dirty="0">
                  <a:solidFill>
                    <a:srgbClr val="0000CC"/>
                  </a:solidFill>
                  <a:latin typeface="+mn-lt"/>
                  <a:ea typeface="黑体" pitchFamily="2" charset="-122"/>
                </a:rPr>
                <a:t>接收</a:t>
              </a:r>
            </a:p>
            <a:p>
              <a:pPr defTabSz="762000" eaLnBrk="0" hangingPunct="0"/>
              <a:r>
                <a:rPr kumimoji="1" lang="zh-CN" altLang="en-US" sz="1800" b="1" dirty="0">
                  <a:solidFill>
                    <a:srgbClr val="0000CC"/>
                  </a:solidFill>
                  <a:latin typeface="+mn-lt"/>
                  <a:ea typeface="黑体" pitchFamily="2" charset="-122"/>
                </a:rPr>
                <a:t>的</a:t>
              </a:r>
              <a:r>
                <a:rPr kumimoji="1" lang="zh-CN" altLang="en-US" sz="1800" b="1" dirty="0" smtClean="0">
                  <a:solidFill>
                    <a:srgbClr val="0000CC"/>
                  </a:solidFill>
                  <a:latin typeface="+mn-lt"/>
                  <a:ea typeface="黑体" pitchFamily="2" charset="-122"/>
                </a:rPr>
                <a:t>信号</a:t>
              </a:r>
              <a:endParaRPr kumimoji="1" lang="en-US" altLang="zh-CN" b="1" dirty="0">
                <a:solidFill>
                  <a:srgbClr val="0000CC"/>
                </a:solidFill>
                <a:latin typeface="+mn-lt"/>
                <a:ea typeface="黑体" pitchFamily="2" charset="-122"/>
              </a:endParaRPr>
            </a:p>
            <a:p>
              <a:pPr defTabSz="762000"/>
              <a:r>
                <a:rPr kumimoji="1" lang="en-US" altLang="zh-CN" b="1" dirty="0">
                  <a:solidFill>
                    <a:srgbClr val="0000CC"/>
                  </a:solidFill>
                  <a:ea typeface="黑体" pitchFamily="2" charset="-122"/>
                </a:rPr>
                <a:t>(</a:t>
              </a:r>
              <a:r>
                <a:rPr kumimoji="1" lang="zh-CN" altLang="en-US" b="1" dirty="0" smtClean="0">
                  <a:solidFill>
                    <a:srgbClr val="0000CC"/>
                  </a:solidFill>
                  <a:ea typeface="黑体" pitchFamily="2" charset="-122"/>
                </a:rPr>
                <a:t>数字的或模拟的</a:t>
              </a:r>
              <a:r>
                <a:rPr kumimoji="1" lang="en-US" altLang="zh-CN" b="1" dirty="0" smtClean="0">
                  <a:solidFill>
                    <a:srgbClr val="0000CC"/>
                  </a:solidFill>
                  <a:ea typeface="黑体" pitchFamily="2" charset="-122"/>
                </a:rPr>
                <a:t>)</a:t>
              </a:r>
              <a:endParaRPr kumimoji="1" lang="zh-CN" altLang="en-US" b="1" dirty="0">
                <a:solidFill>
                  <a:srgbClr val="0000CC"/>
                </a:solidFill>
                <a:ea typeface="黑体" pitchFamily="2" charset="-122"/>
              </a:endParaRPr>
            </a:p>
          </p:txBody>
        </p:sp>
        <p:sp>
          <p:nvSpPr>
            <p:cNvPr id="20" name="Line 20"/>
            <p:cNvSpPr>
              <a:spLocks noChangeShapeType="1"/>
            </p:cNvSpPr>
            <p:nvPr/>
          </p:nvSpPr>
          <p:spPr bwMode="auto">
            <a:xfrm>
              <a:off x="3091" y="3160"/>
              <a:ext cx="714"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grpSp>
      <p:grpSp>
        <p:nvGrpSpPr>
          <p:cNvPr id="21" name="Group 110"/>
          <p:cNvGrpSpPr>
            <a:grpSpLocks/>
          </p:cNvGrpSpPr>
          <p:nvPr/>
        </p:nvGrpSpPr>
        <p:grpSpPr bwMode="auto">
          <a:xfrm>
            <a:off x="7648434" y="5005092"/>
            <a:ext cx="641483" cy="1262063"/>
            <a:chOff x="4318" y="3160"/>
            <a:chExt cx="373" cy="795"/>
          </a:xfrm>
        </p:grpSpPr>
        <p:sp>
          <p:nvSpPr>
            <p:cNvPr id="22" name="Rectangle 8"/>
            <p:cNvSpPr>
              <a:spLocks noChangeArrowheads="1"/>
            </p:cNvSpPr>
            <p:nvPr/>
          </p:nvSpPr>
          <p:spPr bwMode="auto">
            <a:xfrm>
              <a:off x="4334" y="3207"/>
              <a:ext cx="357"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mn-lt"/>
                  <a:ea typeface="黑体" pitchFamily="2" charset="-122"/>
                </a:rPr>
                <a:t>输出数据</a:t>
              </a:r>
            </a:p>
          </p:txBody>
        </p:sp>
        <p:sp>
          <p:nvSpPr>
            <p:cNvPr id="23" name="Line 21"/>
            <p:cNvSpPr>
              <a:spLocks noChangeShapeType="1"/>
            </p:cNvSpPr>
            <p:nvPr/>
          </p:nvSpPr>
          <p:spPr bwMode="auto">
            <a:xfrm>
              <a:off x="4318" y="3160"/>
              <a:ext cx="336"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grpSp>
      <p:grpSp>
        <p:nvGrpSpPr>
          <p:cNvPr id="24" name="Group 103"/>
          <p:cNvGrpSpPr>
            <a:grpSpLocks/>
          </p:cNvGrpSpPr>
          <p:nvPr/>
        </p:nvGrpSpPr>
        <p:grpSpPr bwMode="auto">
          <a:xfrm>
            <a:off x="922330" y="4641555"/>
            <a:ext cx="921808" cy="727075"/>
            <a:chOff x="407" y="2931"/>
            <a:chExt cx="536" cy="458"/>
          </a:xfrm>
        </p:grpSpPr>
        <p:sp>
          <p:nvSpPr>
            <p:cNvPr id="25" name="AutoShape 11"/>
            <p:cNvSpPr>
              <a:spLocks noChangeArrowheads="1"/>
            </p:cNvSpPr>
            <p:nvPr/>
          </p:nvSpPr>
          <p:spPr bwMode="auto">
            <a:xfrm>
              <a:off x="407" y="2931"/>
              <a:ext cx="536" cy="458"/>
            </a:xfrm>
            <a:prstGeom prst="cube">
              <a:avLst>
                <a:gd name="adj" fmla="val 13069"/>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26" name="Rectangle 22"/>
            <p:cNvSpPr>
              <a:spLocks noChangeArrowheads="1"/>
            </p:cNvSpPr>
            <p:nvPr/>
          </p:nvSpPr>
          <p:spPr bwMode="auto">
            <a:xfrm>
              <a:off x="449" y="3059"/>
              <a:ext cx="447" cy="229"/>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mn-lt"/>
                  <a:ea typeface="黑体" pitchFamily="2" charset="-122"/>
                </a:rPr>
                <a:t>源点</a:t>
              </a:r>
            </a:p>
          </p:txBody>
        </p:sp>
      </p:grpSp>
      <p:grpSp>
        <p:nvGrpSpPr>
          <p:cNvPr id="27" name="Group 111"/>
          <p:cNvGrpSpPr>
            <a:grpSpLocks/>
          </p:cNvGrpSpPr>
          <p:nvPr/>
        </p:nvGrpSpPr>
        <p:grpSpPr bwMode="auto">
          <a:xfrm>
            <a:off x="8226285" y="4641555"/>
            <a:ext cx="921808" cy="727075"/>
            <a:chOff x="4654" y="2931"/>
            <a:chExt cx="536" cy="458"/>
          </a:xfrm>
        </p:grpSpPr>
        <p:sp>
          <p:nvSpPr>
            <p:cNvPr id="28" name="AutoShape 15"/>
            <p:cNvSpPr>
              <a:spLocks noChangeArrowheads="1"/>
            </p:cNvSpPr>
            <p:nvPr/>
          </p:nvSpPr>
          <p:spPr bwMode="auto">
            <a:xfrm>
              <a:off x="4654" y="2931"/>
              <a:ext cx="536" cy="458"/>
            </a:xfrm>
            <a:prstGeom prst="cube">
              <a:avLst>
                <a:gd name="adj" fmla="val 13069"/>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29" name="Rectangle 23"/>
            <p:cNvSpPr>
              <a:spLocks noChangeArrowheads="1"/>
            </p:cNvSpPr>
            <p:nvPr/>
          </p:nvSpPr>
          <p:spPr bwMode="auto">
            <a:xfrm>
              <a:off x="4699" y="3068"/>
              <a:ext cx="446" cy="229"/>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mn-lt"/>
                  <a:ea typeface="黑体" pitchFamily="2" charset="-122"/>
                </a:rPr>
                <a:t>终点</a:t>
              </a:r>
            </a:p>
          </p:txBody>
        </p:sp>
      </p:grpSp>
      <p:grpSp>
        <p:nvGrpSpPr>
          <p:cNvPr id="30" name="Group 105"/>
          <p:cNvGrpSpPr>
            <a:grpSpLocks/>
          </p:cNvGrpSpPr>
          <p:nvPr/>
        </p:nvGrpSpPr>
        <p:grpSpPr bwMode="auto">
          <a:xfrm>
            <a:off x="2334278" y="4641555"/>
            <a:ext cx="999200" cy="727075"/>
            <a:chOff x="1228" y="2931"/>
            <a:chExt cx="581" cy="458"/>
          </a:xfrm>
        </p:grpSpPr>
        <p:sp>
          <p:nvSpPr>
            <p:cNvPr id="31" name="AutoShape 12"/>
            <p:cNvSpPr>
              <a:spLocks noChangeArrowheads="1"/>
            </p:cNvSpPr>
            <p:nvPr/>
          </p:nvSpPr>
          <p:spPr bwMode="auto">
            <a:xfrm>
              <a:off x="1256" y="2931"/>
              <a:ext cx="537" cy="458"/>
            </a:xfrm>
            <a:prstGeom prst="cube">
              <a:avLst>
                <a:gd name="adj" fmla="val 13069"/>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32" name="Rectangle 24"/>
            <p:cNvSpPr>
              <a:spLocks noChangeArrowheads="1"/>
            </p:cNvSpPr>
            <p:nvPr/>
          </p:nvSpPr>
          <p:spPr bwMode="auto">
            <a:xfrm>
              <a:off x="1228" y="3068"/>
              <a:ext cx="581" cy="229"/>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mn-lt"/>
                  <a:ea typeface="黑体" pitchFamily="2" charset="-122"/>
                </a:rPr>
                <a:t>发送器</a:t>
              </a:r>
            </a:p>
          </p:txBody>
        </p:sp>
      </p:grpSp>
      <p:grpSp>
        <p:nvGrpSpPr>
          <p:cNvPr id="33" name="Group 109"/>
          <p:cNvGrpSpPr>
            <a:grpSpLocks/>
          </p:cNvGrpSpPr>
          <p:nvPr/>
        </p:nvGrpSpPr>
        <p:grpSpPr bwMode="auto">
          <a:xfrm>
            <a:off x="6719747" y="4641555"/>
            <a:ext cx="999200" cy="727075"/>
            <a:chOff x="3778" y="2931"/>
            <a:chExt cx="581" cy="458"/>
          </a:xfrm>
        </p:grpSpPr>
        <p:sp>
          <p:nvSpPr>
            <p:cNvPr id="34" name="AutoShape 14"/>
            <p:cNvSpPr>
              <a:spLocks noChangeArrowheads="1"/>
            </p:cNvSpPr>
            <p:nvPr/>
          </p:nvSpPr>
          <p:spPr bwMode="auto">
            <a:xfrm>
              <a:off x="3805" y="2931"/>
              <a:ext cx="535" cy="458"/>
            </a:xfrm>
            <a:prstGeom prst="cube">
              <a:avLst>
                <a:gd name="adj" fmla="val 13069"/>
              </a:avLst>
            </a:prstGeom>
            <a:solidFill>
              <a:srgbClr val="FF99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35" name="Rectangle 25"/>
            <p:cNvSpPr>
              <a:spLocks noChangeArrowheads="1"/>
            </p:cNvSpPr>
            <p:nvPr/>
          </p:nvSpPr>
          <p:spPr bwMode="auto">
            <a:xfrm>
              <a:off x="3778" y="3059"/>
              <a:ext cx="581" cy="229"/>
            </a:xfrm>
            <a:prstGeom prst="rect">
              <a:avLst/>
            </a:prstGeom>
            <a:noFill/>
            <a:ln>
              <a:noFill/>
            </a:ln>
            <a:effectLst/>
            <a:extLst>
              <a:ext uri="{909E8E84-426E-40dd-AFC4-6F175D3DCCD1}">
                <a14:hiddenFill xmlns:a14="http://schemas.microsoft.com/office/drawing/2010/main">
                  <a:solidFill>
                    <a:srgbClr val="FFCC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mn-lt"/>
                  <a:ea typeface="黑体" pitchFamily="2" charset="-122"/>
                </a:rPr>
                <a:t>接收器</a:t>
              </a:r>
            </a:p>
          </p:txBody>
        </p:sp>
      </p:grpSp>
      <p:sp>
        <p:nvSpPr>
          <p:cNvPr id="36" name="Line 26"/>
          <p:cNvSpPr>
            <a:spLocks noChangeShapeType="1"/>
          </p:cNvSpPr>
          <p:nvPr/>
        </p:nvSpPr>
        <p:spPr bwMode="auto">
          <a:xfrm>
            <a:off x="2996399" y="3228679"/>
            <a:ext cx="3769783"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37" name="Line 27"/>
          <p:cNvSpPr>
            <a:spLocks noChangeShapeType="1"/>
          </p:cNvSpPr>
          <p:nvPr/>
        </p:nvSpPr>
        <p:spPr bwMode="auto">
          <a:xfrm>
            <a:off x="1691077" y="3228680"/>
            <a:ext cx="918369" cy="3175"/>
          </a:xfrm>
          <a:prstGeom prst="line">
            <a:avLst/>
          </a:prstGeom>
          <a:noFill/>
          <a:ln w="76200" cmpd="tri">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sp>
        <p:nvSpPr>
          <p:cNvPr id="38" name="Rectangle 28"/>
          <p:cNvSpPr>
            <a:spLocks noChangeArrowheads="1"/>
          </p:cNvSpPr>
          <p:nvPr/>
        </p:nvSpPr>
        <p:spPr bwMode="auto">
          <a:xfrm>
            <a:off x="2055672" y="3446166"/>
            <a:ext cx="1466983"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mn-lt"/>
                <a:ea typeface="黑体" pitchFamily="2" charset="-122"/>
              </a:rPr>
              <a:t>调制解调器</a:t>
            </a:r>
          </a:p>
        </p:txBody>
      </p:sp>
      <p:sp>
        <p:nvSpPr>
          <p:cNvPr id="39" name="Line 29"/>
          <p:cNvSpPr>
            <a:spLocks noChangeShapeType="1"/>
          </p:cNvSpPr>
          <p:nvPr/>
        </p:nvSpPr>
        <p:spPr bwMode="auto">
          <a:xfrm>
            <a:off x="7380147" y="3228679"/>
            <a:ext cx="999200" cy="0"/>
          </a:xfrm>
          <a:prstGeom prst="line">
            <a:avLst/>
          </a:prstGeom>
          <a:noFill/>
          <a:ln w="76200" cmpd="tri">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latin typeface="+mn-lt"/>
              <a:ea typeface="黑体" pitchFamily="2" charset="-122"/>
            </a:endParaRPr>
          </a:p>
        </p:txBody>
      </p:sp>
      <p:grpSp>
        <p:nvGrpSpPr>
          <p:cNvPr id="40" name="Group 80"/>
          <p:cNvGrpSpPr>
            <a:grpSpLocks/>
          </p:cNvGrpSpPr>
          <p:nvPr/>
        </p:nvGrpSpPr>
        <p:grpSpPr bwMode="auto">
          <a:xfrm>
            <a:off x="4160697" y="2696866"/>
            <a:ext cx="1714633" cy="1009650"/>
            <a:chOff x="385" y="2795"/>
            <a:chExt cx="1769" cy="816"/>
          </a:xfrm>
        </p:grpSpPr>
        <p:sp>
          <p:nvSpPr>
            <p:cNvPr id="41" name="Oval 81"/>
            <p:cNvSpPr>
              <a:spLocks noChangeArrowheads="1"/>
            </p:cNvSpPr>
            <p:nvPr/>
          </p:nvSpPr>
          <p:spPr bwMode="auto">
            <a:xfrm>
              <a:off x="1589" y="3060"/>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solidFill>
                  <a:srgbClr val="0000CC"/>
                </a:solidFill>
                <a:latin typeface="+mn-lt"/>
                <a:ea typeface="黑体" pitchFamily="2" charset="-122"/>
              </a:endParaRPr>
            </a:p>
          </p:txBody>
        </p:sp>
        <p:sp>
          <p:nvSpPr>
            <p:cNvPr id="42" name="Oval 82"/>
            <p:cNvSpPr>
              <a:spLocks noChangeArrowheads="1"/>
            </p:cNvSpPr>
            <p:nvPr/>
          </p:nvSpPr>
          <p:spPr bwMode="auto">
            <a:xfrm>
              <a:off x="928" y="3274"/>
              <a:ext cx="884" cy="337"/>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solidFill>
                  <a:srgbClr val="0000CC"/>
                </a:solidFill>
                <a:latin typeface="+mn-lt"/>
                <a:ea typeface="黑体" pitchFamily="2" charset="-122"/>
              </a:endParaRPr>
            </a:p>
          </p:txBody>
        </p:sp>
        <p:sp>
          <p:nvSpPr>
            <p:cNvPr id="43" name="Oval 83"/>
            <p:cNvSpPr>
              <a:spLocks noChangeArrowheads="1"/>
            </p:cNvSpPr>
            <p:nvPr/>
          </p:nvSpPr>
          <p:spPr bwMode="auto">
            <a:xfrm>
              <a:off x="502" y="3204"/>
              <a:ext cx="586" cy="28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solidFill>
                  <a:srgbClr val="0000CC"/>
                </a:solidFill>
                <a:latin typeface="+mn-lt"/>
                <a:ea typeface="黑体" pitchFamily="2" charset="-122"/>
              </a:endParaRPr>
            </a:p>
          </p:txBody>
        </p:sp>
        <p:sp>
          <p:nvSpPr>
            <p:cNvPr id="44" name="Oval 84"/>
            <p:cNvSpPr>
              <a:spLocks noChangeArrowheads="1"/>
            </p:cNvSpPr>
            <p:nvPr/>
          </p:nvSpPr>
          <p:spPr bwMode="auto">
            <a:xfrm>
              <a:off x="385" y="3084"/>
              <a:ext cx="384" cy="256"/>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solidFill>
                  <a:srgbClr val="0000CC"/>
                </a:solidFill>
                <a:latin typeface="+mn-lt"/>
                <a:ea typeface="黑体" pitchFamily="2" charset="-122"/>
              </a:endParaRPr>
            </a:p>
          </p:txBody>
        </p:sp>
        <p:sp>
          <p:nvSpPr>
            <p:cNvPr id="45" name="Oval 85"/>
            <p:cNvSpPr>
              <a:spLocks noChangeArrowheads="1"/>
            </p:cNvSpPr>
            <p:nvPr/>
          </p:nvSpPr>
          <p:spPr bwMode="auto">
            <a:xfrm>
              <a:off x="566" y="2883"/>
              <a:ext cx="57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solidFill>
                  <a:srgbClr val="0000CC"/>
                </a:solidFill>
                <a:latin typeface="+mn-lt"/>
                <a:ea typeface="黑体" pitchFamily="2" charset="-122"/>
              </a:endParaRPr>
            </a:p>
          </p:txBody>
        </p:sp>
        <p:sp>
          <p:nvSpPr>
            <p:cNvPr id="46" name="Oval 86"/>
            <p:cNvSpPr>
              <a:spLocks noChangeArrowheads="1"/>
            </p:cNvSpPr>
            <p:nvPr/>
          </p:nvSpPr>
          <p:spPr bwMode="auto">
            <a:xfrm>
              <a:off x="992" y="2795"/>
              <a:ext cx="757"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solidFill>
                  <a:srgbClr val="0000CC"/>
                </a:solidFill>
                <a:latin typeface="+mn-lt"/>
                <a:ea typeface="黑体" pitchFamily="2" charset="-122"/>
              </a:endParaRPr>
            </a:p>
          </p:txBody>
        </p:sp>
        <p:sp>
          <p:nvSpPr>
            <p:cNvPr id="47" name="Oval 87"/>
            <p:cNvSpPr>
              <a:spLocks noChangeArrowheads="1"/>
            </p:cNvSpPr>
            <p:nvPr/>
          </p:nvSpPr>
          <p:spPr bwMode="auto">
            <a:xfrm>
              <a:off x="1504" y="2891"/>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solidFill>
                  <a:srgbClr val="0000CC"/>
                </a:solidFill>
                <a:latin typeface="+mn-lt"/>
                <a:ea typeface="黑体" pitchFamily="2" charset="-122"/>
              </a:endParaRPr>
            </a:p>
          </p:txBody>
        </p:sp>
        <p:sp>
          <p:nvSpPr>
            <p:cNvPr id="48" name="Oval 88"/>
            <p:cNvSpPr>
              <a:spLocks noChangeArrowheads="1"/>
            </p:cNvSpPr>
            <p:nvPr/>
          </p:nvSpPr>
          <p:spPr bwMode="auto">
            <a:xfrm>
              <a:off x="704" y="2987"/>
              <a:ext cx="1141" cy="41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solidFill>
                  <a:srgbClr val="0000CC"/>
                </a:solidFill>
                <a:latin typeface="+mn-lt"/>
                <a:ea typeface="黑体" pitchFamily="2" charset="-122"/>
              </a:endParaRPr>
            </a:p>
          </p:txBody>
        </p:sp>
        <p:sp>
          <p:nvSpPr>
            <p:cNvPr id="49" name="Oval 89"/>
            <p:cNvSpPr>
              <a:spLocks noChangeArrowheads="1"/>
            </p:cNvSpPr>
            <p:nvPr/>
          </p:nvSpPr>
          <p:spPr bwMode="auto">
            <a:xfrm rot="1336630">
              <a:off x="1474" y="3067"/>
              <a:ext cx="555" cy="417"/>
            </a:xfrm>
            <a:prstGeom prst="ellipse">
              <a:avLst/>
            </a:prstGeom>
            <a:solidFill>
              <a:srgbClr val="DDDDDD"/>
            </a:solidFill>
            <a:ln>
              <a:noFill/>
            </a:ln>
            <a:effectLst>
              <a:outerShdw dist="40161" dir="4293903"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solidFill>
                  <a:srgbClr val="0000CC"/>
                </a:solidFill>
                <a:latin typeface="+mn-lt"/>
                <a:ea typeface="黑体" pitchFamily="2" charset="-122"/>
              </a:endParaRPr>
            </a:p>
          </p:txBody>
        </p:sp>
        <p:sp>
          <p:nvSpPr>
            <p:cNvPr id="50" name="Oval 90"/>
            <p:cNvSpPr>
              <a:spLocks noChangeArrowheads="1"/>
            </p:cNvSpPr>
            <p:nvPr/>
          </p:nvSpPr>
          <p:spPr bwMode="auto">
            <a:xfrm>
              <a:off x="1004" y="2811"/>
              <a:ext cx="756" cy="321"/>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solidFill>
                  <a:srgbClr val="0000CC"/>
                </a:solidFill>
                <a:latin typeface="+mn-lt"/>
                <a:ea typeface="黑体" pitchFamily="2" charset="-122"/>
              </a:endParaRPr>
            </a:p>
          </p:txBody>
        </p:sp>
        <p:sp>
          <p:nvSpPr>
            <p:cNvPr id="51" name="Oval 91"/>
            <p:cNvSpPr>
              <a:spLocks noChangeArrowheads="1"/>
            </p:cNvSpPr>
            <p:nvPr/>
          </p:nvSpPr>
          <p:spPr bwMode="auto">
            <a:xfrm>
              <a:off x="577" y="2899"/>
              <a:ext cx="575" cy="320"/>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solidFill>
                  <a:srgbClr val="0000CC"/>
                </a:solidFill>
                <a:latin typeface="+mn-lt"/>
                <a:ea typeface="黑体" pitchFamily="2" charset="-122"/>
              </a:endParaRPr>
            </a:p>
          </p:txBody>
        </p:sp>
        <p:sp>
          <p:nvSpPr>
            <p:cNvPr id="52" name="Oval 92"/>
            <p:cNvSpPr>
              <a:spLocks noChangeArrowheads="1"/>
            </p:cNvSpPr>
            <p:nvPr/>
          </p:nvSpPr>
          <p:spPr bwMode="auto">
            <a:xfrm>
              <a:off x="396" y="3100"/>
              <a:ext cx="383" cy="256"/>
            </a:xfrm>
            <a:prstGeom prst="ellipse">
              <a:avLst/>
            </a:prstGeom>
            <a:solidFill>
              <a:srgbClr val="DDDDDD"/>
            </a:solidFill>
            <a:ln>
              <a:noFill/>
            </a:ln>
            <a:effectLst>
              <a:outerShdw dist="63500" dir="3187806"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solidFill>
                  <a:srgbClr val="0000CC"/>
                </a:solidFill>
                <a:latin typeface="+mn-lt"/>
                <a:ea typeface="黑体" pitchFamily="2" charset="-122"/>
              </a:endParaRPr>
            </a:p>
          </p:txBody>
        </p:sp>
        <p:sp>
          <p:nvSpPr>
            <p:cNvPr id="53" name="Oval 93"/>
            <p:cNvSpPr>
              <a:spLocks noChangeArrowheads="1"/>
            </p:cNvSpPr>
            <p:nvPr/>
          </p:nvSpPr>
          <p:spPr bwMode="auto">
            <a:xfrm>
              <a:off x="1515" y="2908"/>
              <a:ext cx="554" cy="248"/>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solidFill>
                  <a:srgbClr val="0000CC"/>
                </a:solidFill>
                <a:latin typeface="+mn-lt"/>
                <a:ea typeface="黑体" pitchFamily="2" charset="-122"/>
              </a:endParaRPr>
            </a:p>
          </p:txBody>
        </p:sp>
        <p:sp>
          <p:nvSpPr>
            <p:cNvPr id="54" name="Oval 94"/>
            <p:cNvSpPr>
              <a:spLocks noChangeArrowheads="1"/>
            </p:cNvSpPr>
            <p:nvPr/>
          </p:nvSpPr>
          <p:spPr bwMode="auto">
            <a:xfrm>
              <a:off x="1599" y="3075"/>
              <a:ext cx="555" cy="249"/>
            </a:xfrm>
            <a:prstGeom prst="ellipse">
              <a:avLst/>
            </a:prstGeom>
            <a:solidFill>
              <a:srgbClr val="DDDDDD"/>
            </a:solidFill>
            <a:ln>
              <a:noFill/>
            </a:ln>
            <a:effectLst>
              <a:outerShdw dist="35921" dir="2700000"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solidFill>
                  <a:srgbClr val="0000CC"/>
                </a:solidFill>
                <a:latin typeface="+mn-lt"/>
                <a:ea typeface="黑体" pitchFamily="2" charset="-122"/>
              </a:endParaRPr>
            </a:p>
          </p:txBody>
        </p:sp>
        <p:sp>
          <p:nvSpPr>
            <p:cNvPr id="55" name="Oval 95"/>
            <p:cNvSpPr>
              <a:spLocks noChangeArrowheads="1"/>
            </p:cNvSpPr>
            <p:nvPr/>
          </p:nvSpPr>
          <p:spPr bwMode="auto">
            <a:xfrm>
              <a:off x="715" y="3003"/>
              <a:ext cx="1141" cy="417"/>
            </a:xfrm>
            <a:prstGeom prst="ellipse">
              <a:avLst/>
            </a:prstGeom>
            <a:solidFill>
              <a:srgbClr val="DDDDDD"/>
            </a:solidFill>
            <a:ln>
              <a:noFill/>
            </a:ln>
            <a:effectLst>
              <a:outerShdw dist="68392" dir="4091915"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solidFill>
                  <a:srgbClr val="0000CC"/>
                </a:solidFill>
                <a:latin typeface="+mn-lt"/>
                <a:ea typeface="黑体" pitchFamily="2" charset="-122"/>
              </a:endParaRPr>
            </a:p>
          </p:txBody>
        </p:sp>
        <p:sp>
          <p:nvSpPr>
            <p:cNvPr id="56" name="Oval 96"/>
            <p:cNvSpPr>
              <a:spLocks noChangeArrowheads="1"/>
            </p:cNvSpPr>
            <p:nvPr/>
          </p:nvSpPr>
          <p:spPr bwMode="auto">
            <a:xfrm>
              <a:off x="513" y="3219"/>
              <a:ext cx="586" cy="282"/>
            </a:xfrm>
            <a:prstGeom prst="ellipse">
              <a:avLst/>
            </a:prstGeom>
            <a:solidFill>
              <a:srgbClr val="DDDDDD"/>
            </a:solidFill>
            <a:ln>
              <a:noFill/>
            </a:ln>
            <a:effectLst>
              <a:outerShdw dist="113592" dir="20006097" algn="ctr" rotWithShape="0">
                <a:schemeClr val="tx1"/>
              </a:outerShdw>
            </a:effectLst>
            <a:extLst>
              <a:ext uri="{91240B29-F687-4f45-9708-019B960494DF}">
                <a14:hiddenLine xmlns:a14="http://schemas.microsoft.com/office/drawing/2010/main" w="9525">
                  <a:solidFill>
                    <a:srgbClr val="C0C0C0"/>
                  </a:solidFill>
                  <a:round/>
                  <a:headEnd/>
                  <a:tailEnd/>
                </a14:hiddenLine>
              </a:ext>
            </a:extLst>
          </p:spPr>
          <p:txBody>
            <a:bodyPr/>
            <a:lstStyle/>
            <a:p>
              <a:endParaRPr lang="zh-CN" altLang="en-US" b="1">
                <a:solidFill>
                  <a:srgbClr val="0000CC"/>
                </a:solidFill>
                <a:latin typeface="+mn-lt"/>
                <a:ea typeface="黑体" pitchFamily="2" charset="-122"/>
              </a:endParaRPr>
            </a:p>
          </p:txBody>
        </p:sp>
        <p:sp>
          <p:nvSpPr>
            <p:cNvPr id="57" name="Freeform 97"/>
            <p:cNvSpPr>
              <a:spLocks/>
            </p:cNvSpPr>
            <p:nvPr/>
          </p:nvSpPr>
          <p:spPr bwMode="auto">
            <a:xfrm>
              <a:off x="567" y="2924"/>
              <a:ext cx="1451" cy="597"/>
            </a:xfrm>
            <a:custGeom>
              <a:avLst/>
              <a:gdLst>
                <a:gd name="T0" fmla="*/ 0 w 1447"/>
                <a:gd name="T1" fmla="*/ 488 h 1128"/>
                <a:gd name="T2" fmla="*/ 80 w 1447"/>
                <a:gd name="T3" fmla="*/ 392 h 1128"/>
                <a:gd name="T4" fmla="*/ 56 w 1447"/>
                <a:gd name="T5" fmla="*/ 384 h 1128"/>
                <a:gd name="T6" fmla="*/ 24 w 1447"/>
                <a:gd name="T7" fmla="*/ 400 h 1128"/>
                <a:gd name="T8" fmla="*/ 40 w 1447"/>
                <a:gd name="T9" fmla="*/ 376 h 1128"/>
                <a:gd name="T10" fmla="*/ 64 w 1447"/>
                <a:gd name="T11" fmla="*/ 352 h 1128"/>
                <a:gd name="T12" fmla="*/ 96 w 1447"/>
                <a:gd name="T13" fmla="*/ 304 h 1128"/>
                <a:gd name="T14" fmla="*/ 104 w 1447"/>
                <a:gd name="T15" fmla="*/ 280 h 1128"/>
                <a:gd name="T16" fmla="*/ 152 w 1447"/>
                <a:gd name="T17" fmla="*/ 208 h 1128"/>
                <a:gd name="T18" fmla="*/ 168 w 1447"/>
                <a:gd name="T19" fmla="*/ 184 h 1128"/>
                <a:gd name="T20" fmla="*/ 200 w 1447"/>
                <a:gd name="T21" fmla="*/ 176 h 1128"/>
                <a:gd name="T22" fmla="*/ 288 w 1447"/>
                <a:gd name="T23" fmla="*/ 112 h 1128"/>
                <a:gd name="T24" fmla="*/ 328 w 1447"/>
                <a:gd name="T25" fmla="*/ 80 h 1128"/>
                <a:gd name="T26" fmla="*/ 352 w 1447"/>
                <a:gd name="T27" fmla="*/ 56 h 1128"/>
                <a:gd name="T28" fmla="*/ 424 w 1447"/>
                <a:gd name="T29" fmla="*/ 40 h 1128"/>
                <a:gd name="T30" fmla="*/ 504 w 1447"/>
                <a:gd name="T31" fmla="*/ 0 h 1128"/>
                <a:gd name="T32" fmla="*/ 808 w 1447"/>
                <a:gd name="T33" fmla="*/ 40 h 1128"/>
                <a:gd name="T34" fmla="*/ 1056 w 1447"/>
                <a:gd name="T35" fmla="*/ 176 h 1128"/>
                <a:gd name="T36" fmla="*/ 1080 w 1447"/>
                <a:gd name="T37" fmla="*/ 200 h 1128"/>
                <a:gd name="T38" fmla="*/ 1104 w 1447"/>
                <a:gd name="T39" fmla="*/ 216 h 1128"/>
                <a:gd name="T40" fmla="*/ 1224 w 1447"/>
                <a:gd name="T41" fmla="*/ 304 h 1128"/>
                <a:gd name="T42" fmla="*/ 1296 w 1447"/>
                <a:gd name="T43" fmla="*/ 368 h 1128"/>
                <a:gd name="T44" fmla="*/ 1344 w 1447"/>
                <a:gd name="T45" fmla="*/ 440 h 1128"/>
                <a:gd name="T46" fmla="*/ 1360 w 1447"/>
                <a:gd name="T47" fmla="*/ 488 h 1128"/>
                <a:gd name="T48" fmla="*/ 1392 w 1447"/>
                <a:gd name="T49" fmla="*/ 536 h 1128"/>
                <a:gd name="T50" fmla="*/ 1416 w 1447"/>
                <a:gd name="T51" fmla="*/ 608 h 1128"/>
                <a:gd name="T52" fmla="*/ 1432 w 1447"/>
                <a:gd name="T53" fmla="*/ 656 h 1128"/>
                <a:gd name="T54" fmla="*/ 1432 w 1447"/>
                <a:gd name="T55" fmla="*/ 856 h 1128"/>
                <a:gd name="T56" fmla="*/ 1416 w 1447"/>
                <a:gd name="T57" fmla="*/ 904 h 1128"/>
                <a:gd name="T58" fmla="*/ 1368 w 1447"/>
                <a:gd name="T59" fmla="*/ 920 h 1128"/>
                <a:gd name="T60" fmla="*/ 1352 w 1447"/>
                <a:gd name="T61" fmla="*/ 944 h 1128"/>
                <a:gd name="T62" fmla="*/ 1304 w 1447"/>
                <a:gd name="T63" fmla="*/ 976 h 1128"/>
                <a:gd name="T64" fmla="*/ 1216 w 1447"/>
                <a:gd name="T65" fmla="*/ 1040 h 1128"/>
                <a:gd name="T66" fmla="*/ 1168 w 1447"/>
                <a:gd name="T67" fmla="*/ 1072 h 1128"/>
                <a:gd name="T68" fmla="*/ 1112 w 1447"/>
                <a:gd name="T69" fmla="*/ 1128 h 1128"/>
                <a:gd name="T70" fmla="*/ 440 w 1447"/>
                <a:gd name="T71" fmla="*/ 1096 h 1128"/>
                <a:gd name="T72" fmla="*/ 360 w 1447"/>
                <a:gd name="T73" fmla="*/ 1072 h 1128"/>
                <a:gd name="T74" fmla="*/ 304 w 1447"/>
                <a:gd name="T75" fmla="*/ 976 h 1128"/>
                <a:gd name="T76" fmla="*/ 240 w 1447"/>
                <a:gd name="T77" fmla="*/ 880 h 1128"/>
                <a:gd name="T78" fmla="*/ 200 w 1447"/>
                <a:gd name="T79" fmla="*/ 800 h 1128"/>
                <a:gd name="T80" fmla="*/ 120 w 1447"/>
                <a:gd name="T81" fmla="*/ 704 h 1128"/>
                <a:gd name="T82" fmla="*/ 56 w 1447"/>
                <a:gd name="T83" fmla="*/ 624 h 1128"/>
                <a:gd name="T84" fmla="*/ 16 w 1447"/>
                <a:gd name="T85" fmla="*/ 544 h 1128"/>
                <a:gd name="T86" fmla="*/ 8 w 1447"/>
                <a:gd name="T87" fmla="*/ 512 h 1128"/>
                <a:gd name="T88" fmla="*/ 0 w 1447"/>
                <a:gd name="T89" fmla="*/ 488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447" h="1128">
                  <a:moveTo>
                    <a:pt x="0" y="488"/>
                  </a:moveTo>
                  <a:cubicBezTo>
                    <a:pt x="24" y="453"/>
                    <a:pt x="56" y="427"/>
                    <a:pt x="80" y="392"/>
                  </a:cubicBezTo>
                  <a:cubicBezTo>
                    <a:pt x="72" y="389"/>
                    <a:pt x="64" y="383"/>
                    <a:pt x="56" y="384"/>
                  </a:cubicBezTo>
                  <a:cubicBezTo>
                    <a:pt x="44" y="386"/>
                    <a:pt x="35" y="405"/>
                    <a:pt x="24" y="400"/>
                  </a:cubicBezTo>
                  <a:cubicBezTo>
                    <a:pt x="15" y="396"/>
                    <a:pt x="34" y="383"/>
                    <a:pt x="40" y="376"/>
                  </a:cubicBezTo>
                  <a:cubicBezTo>
                    <a:pt x="47" y="367"/>
                    <a:pt x="56" y="360"/>
                    <a:pt x="64" y="352"/>
                  </a:cubicBezTo>
                  <a:cubicBezTo>
                    <a:pt x="82" y="279"/>
                    <a:pt x="56" y="354"/>
                    <a:pt x="96" y="304"/>
                  </a:cubicBezTo>
                  <a:cubicBezTo>
                    <a:pt x="101" y="297"/>
                    <a:pt x="100" y="287"/>
                    <a:pt x="104" y="280"/>
                  </a:cubicBezTo>
                  <a:cubicBezTo>
                    <a:pt x="104" y="280"/>
                    <a:pt x="144" y="220"/>
                    <a:pt x="152" y="208"/>
                  </a:cubicBezTo>
                  <a:cubicBezTo>
                    <a:pt x="157" y="200"/>
                    <a:pt x="159" y="186"/>
                    <a:pt x="168" y="184"/>
                  </a:cubicBezTo>
                  <a:cubicBezTo>
                    <a:pt x="179" y="181"/>
                    <a:pt x="189" y="179"/>
                    <a:pt x="200" y="176"/>
                  </a:cubicBezTo>
                  <a:cubicBezTo>
                    <a:pt x="228" y="148"/>
                    <a:pt x="253" y="129"/>
                    <a:pt x="288" y="112"/>
                  </a:cubicBezTo>
                  <a:cubicBezTo>
                    <a:pt x="324" y="58"/>
                    <a:pt x="282" y="111"/>
                    <a:pt x="328" y="80"/>
                  </a:cubicBezTo>
                  <a:cubicBezTo>
                    <a:pt x="337" y="74"/>
                    <a:pt x="343" y="62"/>
                    <a:pt x="352" y="56"/>
                  </a:cubicBezTo>
                  <a:cubicBezTo>
                    <a:pt x="365" y="47"/>
                    <a:pt x="418" y="41"/>
                    <a:pt x="424" y="40"/>
                  </a:cubicBezTo>
                  <a:cubicBezTo>
                    <a:pt x="450" y="23"/>
                    <a:pt x="475" y="10"/>
                    <a:pt x="504" y="0"/>
                  </a:cubicBezTo>
                  <a:cubicBezTo>
                    <a:pt x="606" y="15"/>
                    <a:pt x="705" y="31"/>
                    <a:pt x="808" y="40"/>
                  </a:cubicBezTo>
                  <a:cubicBezTo>
                    <a:pt x="913" y="66"/>
                    <a:pt x="964" y="153"/>
                    <a:pt x="1056" y="176"/>
                  </a:cubicBezTo>
                  <a:cubicBezTo>
                    <a:pt x="1064" y="184"/>
                    <a:pt x="1071" y="193"/>
                    <a:pt x="1080" y="200"/>
                  </a:cubicBezTo>
                  <a:cubicBezTo>
                    <a:pt x="1087" y="206"/>
                    <a:pt x="1097" y="210"/>
                    <a:pt x="1104" y="216"/>
                  </a:cubicBezTo>
                  <a:cubicBezTo>
                    <a:pt x="1145" y="252"/>
                    <a:pt x="1171" y="286"/>
                    <a:pt x="1224" y="304"/>
                  </a:cubicBezTo>
                  <a:cubicBezTo>
                    <a:pt x="1247" y="327"/>
                    <a:pt x="1276" y="343"/>
                    <a:pt x="1296" y="368"/>
                  </a:cubicBezTo>
                  <a:cubicBezTo>
                    <a:pt x="1314" y="391"/>
                    <a:pt x="1335" y="413"/>
                    <a:pt x="1344" y="440"/>
                  </a:cubicBezTo>
                  <a:cubicBezTo>
                    <a:pt x="1349" y="456"/>
                    <a:pt x="1351" y="474"/>
                    <a:pt x="1360" y="488"/>
                  </a:cubicBezTo>
                  <a:cubicBezTo>
                    <a:pt x="1371" y="504"/>
                    <a:pt x="1386" y="518"/>
                    <a:pt x="1392" y="536"/>
                  </a:cubicBezTo>
                  <a:cubicBezTo>
                    <a:pt x="1395" y="546"/>
                    <a:pt x="1414" y="603"/>
                    <a:pt x="1416" y="608"/>
                  </a:cubicBezTo>
                  <a:cubicBezTo>
                    <a:pt x="1421" y="624"/>
                    <a:pt x="1432" y="656"/>
                    <a:pt x="1432" y="656"/>
                  </a:cubicBezTo>
                  <a:cubicBezTo>
                    <a:pt x="1443" y="744"/>
                    <a:pt x="1447" y="743"/>
                    <a:pt x="1432" y="856"/>
                  </a:cubicBezTo>
                  <a:cubicBezTo>
                    <a:pt x="1430" y="873"/>
                    <a:pt x="1432" y="899"/>
                    <a:pt x="1416" y="904"/>
                  </a:cubicBezTo>
                  <a:cubicBezTo>
                    <a:pt x="1400" y="909"/>
                    <a:pt x="1368" y="920"/>
                    <a:pt x="1368" y="920"/>
                  </a:cubicBezTo>
                  <a:cubicBezTo>
                    <a:pt x="1363" y="928"/>
                    <a:pt x="1359" y="938"/>
                    <a:pt x="1352" y="944"/>
                  </a:cubicBezTo>
                  <a:cubicBezTo>
                    <a:pt x="1338" y="957"/>
                    <a:pt x="1304" y="976"/>
                    <a:pt x="1304" y="976"/>
                  </a:cubicBezTo>
                  <a:cubicBezTo>
                    <a:pt x="1279" y="1014"/>
                    <a:pt x="1251" y="1005"/>
                    <a:pt x="1216" y="1040"/>
                  </a:cubicBezTo>
                  <a:cubicBezTo>
                    <a:pt x="1186" y="1070"/>
                    <a:pt x="1203" y="1060"/>
                    <a:pt x="1168" y="1072"/>
                  </a:cubicBezTo>
                  <a:cubicBezTo>
                    <a:pt x="1149" y="1101"/>
                    <a:pt x="1131" y="1099"/>
                    <a:pt x="1112" y="1128"/>
                  </a:cubicBezTo>
                  <a:cubicBezTo>
                    <a:pt x="850" y="1124"/>
                    <a:pt x="672" y="1125"/>
                    <a:pt x="440" y="1096"/>
                  </a:cubicBezTo>
                  <a:cubicBezTo>
                    <a:pt x="413" y="1087"/>
                    <a:pt x="387" y="1081"/>
                    <a:pt x="360" y="1072"/>
                  </a:cubicBezTo>
                  <a:cubicBezTo>
                    <a:pt x="338" y="1038"/>
                    <a:pt x="322" y="1009"/>
                    <a:pt x="304" y="976"/>
                  </a:cubicBezTo>
                  <a:cubicBezTo>
                    <a:pt x="286" y="943"/>
                    <a:pt x="257" y="914"/>
                    <a:pt x="240" y="880"/>
                  </a:cubicBezTo>
                  <a:cubicBezTo>
                    <a:pt x="227" y="855"/>
                    <a:pt x="215" y="823"/>
                    <a:pt x="200" y="800"/>
                  </a:cubicBezTo>
                  <a:cubicBezTo>
                    <a:pt x="178" y="764"/>
                    <a:pt x="147" y="735"/>
                    <a:pt x="120" y="704"/>
                  </a:cubicBezTo>
                  <a:cubicBezTo>
                    <a:pt x="94" y="675"/>
                    <a:pt x="89" y="646"/>
                    <a:pt x="56" y="624"/>
                  </a:cubicBezTo>
                  <a:cubicBezTo>
                    <a:pt x="45" y="580"/>
                    <a:pt x="27" y="583"/>
                    <a:pt x="16" y="544"/>
                  </a:cubicBezTo>
                  <a:cubicBezTo>
                    <a:pt x="13" y="533"/>
                    <a:pt x="11" y="523"/>
                    <a:pt x="8" y="512"/>
                  </a:cubicBezTo>
                  <a:cubicBezTo>
                    <a:pt x="6" y="504"/>
                    <a:pt x="0" y="488"/>
                    <a:pt x="0" y="488"/>
                  </a:cubicBezTo>
                  <a:close/>
                </a:path>
              </a:pathLst>
            </a:custGeom>
            <a:solidFill>
              <a:srgbClr val="DDDDDD"/>
            </a:solidFill>
            <a:ln>
              <a:noFill/>
            </a:ln>
            <a:effectLst/>
            <a:extLst>
              <a:ext uri="{91240B29-F687-4f45-9708-019B960494DF}">
                <a14:hiddenLine xmlns:a14="http://schemas.microsoft.com/office/drawing/2010/main" w="12700" cap="flat" cmpd="sng">
                  <a:solidFill>
                    <a:schemeClr val="tx1"/>
                  </a:solidFill>
                  <a:prstDash val="solid"/>
                  <a:round/>
                  <a:headEnd/>
                  <a:tailEnd/>
                </a14:hiddenLine>
              </a:ext>
              <a:ext uri="{AF507438-7753-43e0-B8FC-AC1667EBCBE1}">
                <a14:hiddenEffects xmlns:a14="http://schemas.microsoft.com/office/drawing/2010/main">
                  <a:effectLst>
                    <a:outerShdw dist="52363" dir="4557825"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grpSp>
      <p:sp>
        <p:nvSpPr>
          <p:cNvPr id="58" name="Rectangle 42"/>
          <p:cNvSpPr>
            <a:spLocks noChangeArrowheads="1"/>
          </p:cNvSpPr>
          <p:nvPr/>
        </p:nvSpPr>
        <p:spPr bwMode="auto">
          <a:xfrm>
            <a:off x="1113226" y="3519191"/>
            <a:ext cx="942446"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en-US" altLang="zh-CN" sz="1800" b="1">
                <a:solidFill>
                  <a:srgbClr val="0000CC"/>
                </a:solidFill>
                <a:latin typeface="+mn-lt"/>
                <a:ea typeface="黑体" pitchFamily="2" charset="-122"/>
              </a:rPr>
              <a:t>PC </a:t>
            </a:r>
          </a:p>
        </p:txBody>
      </p:sp>
      <p:sp>
        <p:nvSpPr>
          <p:cNvPr id="59" name="Rectangle 43"/>
          <p:cNvSpPr>
            <a:spLocks noChangeArrowheads="1"/>
          </p:cNvSpPr>
          <p:nvPr/>
        </p:nvSpPr>
        <p:spPr bwMode="auto">
          <a:xfrm>
            <a:off x="4351595" y="3054055"/>
            <a:ext cx="1336905"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zh-CN" altLang="en-US" sz="1800" b="1">
                <a:solidFill>
                  <a:srgbClr val="0000CC"/>
                </a:solidFill>
                <a:latin typeface="+mn-lt"/>
                <a:ea typeface="黑体" pitchFamily="2" charset="-122"/>
              </a:rPr>
              <a:t>公用电话网</a:t>
            </a:r>
          </a:p>
        </p:txBody>
      </p:sp>
      <p:pic>
        <p:nvPicPr>
          <p:cNvPr id="60" name="Picture 4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2432" y="2990555"/>
            <a:ext cx="923529" cy="52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45"/>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7112" y="2844505"/>
            <a:ext cx="767027"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2" name="Rectangle 46"/>
          <p:cNvSpPr>
            <a:spLocks noChangeArrowheads="1"/>
          </p:cNvSpPr>
          <p:nvPr/>
        </p:nvSpPr>
        <p:spPr bwMode="auto">
          <a:xfrm>
            <a:off x="6380949" y="3474741"/>
            <a:ext cx="1460103"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mn-lt"/>
                <a:ea typeface="黑体" pitchFamily="2" charset="-122"/>
              </a:rPr>
              <a:t>调制解调器</a:t>
            </a:r>
          </a:p>
        </p:txBody>
      </p:sp>
      <p:grpSp>
        <p:nvGrpSpPr>
          <p:cNvPr id="63" name="Group 47"/>
          <p:cNvGrpSpPr>
            <a:grpSpLocks/>
          </p:cNvGrpSpPr>
          <p:nvPr/>
        </p:nvGrpSpPr>
        <p:grpSpPr bwMode="auto">
          <a:xfrm>
            <a:off x="3228570" y="2795292"/>
            <a:ext cx="706835" cy="339725"/>
            <a:chOff x="2315" y="3965"/>
            <a:chExt cx="496" cy="254"/>
          </a:xfrm>
        </p:grpSpPr>
        <p:sp>
          <p:nvSpPr>
            <p:cNvPr id="64" name="Freeform 48"/>
            <p:cNvSpPr>
              <a:spLocks/>
            </p:cNvSpPr>
            <p:nvPr/>
          </p:nvSpPr>
          <p:spPr bwMode="auto">
            <a:xfrm>
              <a:off x="2315" y="4051"/>
              <a:ext cx="92" cy="8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rgbClr val="0000CC"/>
                </a:solidFill>
                <a:latin typeface="+mn-lt"/>
                <a:ea typeface="黑体" pitchFamily="2" charset="-122"/>
              </a:endParaRPr>
            </a:p>
          </p:txBody>
        </p:sp>
        <p:sp>
          <p:nvSpPr>
            <p:cNvPr id="65" name="Freeform 49"/>
            <p:cNvSpPr>
              <a:spLocks/>
            </p:cNvSpPr>
            <p:nvPr/>
          </p:nvSpPr>
          <p:spPr bwMode="auto">
            <a:xfrm>
              <a:off x="2407" y="3965"/>
              <a:ext cx="157" cy="254"/>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rgbClr val="0000CC"/>
                </a:solidFill>
                <a:latin typeface="+mn-lt"/>
                <a:ea typeface="黑体" pitchFamily="2" charset="-122"/>
              </a:endParaRPr>
            </a:p>
          </p:txBody>
        </p:sp>
        <p:sp>
          <p:nvSpPr>
            <p:cNvPr id="66" name="Freeform 50"/>
            <p:cNvSpPr>
              <a:spLocks/>
            </p:cNvSpPr>
            <p:nvPr/>
          </p:nvSpPr>
          <p:spPr bwMode="auto">
            <a:xfrm>
              <a:off x="2719" y="4051"/>
              <a:ext cx="92" cy="8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rgbClr val="0000CC"/>
                </a:solidFill>
                <a:latin typeface="+mn-lt"/>
                <a:ea typeface="黑体" pitchFamily="2" charset="-122"/>
              </a:endParaRPr>
            </a:p>
          </p:txBody>
        </p:sp>
        <p:sp>
          <p:nvSpPr>
            <p:cNvPr id="67" name="Freeform 51"/>
            <p:cNvSpPr>
              <a:spLocks/>
            </p:cNvSpPr>
            <p:nvPr/>
          </p:nvSpPr>
          <p:spPr bwMode="auto">
            <a:xfrm>
              <a:off x="2562" y="3965"/>
              <a:ext cx="157" cy="254"/>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rgbClr val="0000CC"/>
                </a:solidFill>
                <a:latin typeface="+mn-lt"/>
                <a:ea typeface="黑体" pitchFamily="2" charset="-122"/>
              </a:endParaRPr>
            </a:p>
          </p:txBody>
        </p:sp>
      </p:grpSp>
      <p:sp>
        <p:nvSpPr>
          <p:cNvPr id="68" name="Freeform 52"/>
          <p:cNvSpPr>
            <a:spLocks/>
          </p:cNvSpPr>
          <p:nvPr/>
        </p:nvSpPr>
        <p:spPr bwMode="auto">
          <a:xfrm>
            <a:off x="1809742" y="2896891"/>
            <a:ext cx="803142" cy="165100"/>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69" name="Rectangle 53"/>
          <p:cNvSpPr>
            <a:spLocks noChangeArrowheads="1"/>
          </p:cNvSpPr>
          <p:nvPr/>
        </p:nvSpPr>
        <p:spPr bwMode="auto">
          <a:xfrm>
            <a:off x="1508779" y="2409530"/>
            <a:ext cx="1571890"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mn-lt"/>
                <a:ea typeface="黑体" pitchFamily="2" charset="-122"/>
              </a:rPr>
              <a:t>数字比特流</a:t>
            </a:r>
          </a:p>
        </p:txBody>
      </p:sp>
      <p:sp>
        <p:nvSpPr>
          <p:cNvPr id="70" name="Rectangle 54"/>
          <p:cNvSpPr>
            <a:spLocks noChangeArrowheads="1"/>
          </p:cNvSpPr>
          <p:nvPr/>
        </p:nvSpPr>
        <p:spPr bwMode="auto">
          <a:xfrm>
            <a:off x="7225366" y="2409530"/>
            <a:ext cx="1539214"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mn-lt"/>
                <a:ea typeface="黑体" pitchFamily="2" charset="-122"/>
              </a:rPr>
              <a:t>数字比特流</a:t>
            </a:r>
          </a:p>
        </p:txBody>
      </p:sp>
      <p:sp>
        <p:nvSpPr>
          <p:cNvPr id="71" name="Rectangle 55"/>
          <p:cNvSpPr>
            <a:spLocks noChangeArrowheads="1"/>
          </p:cNvSpPr>
          <p:nvPr/>
        </p:nvSpPr>
        <p:spPr bwMode="auto">
          <a:xfrm>
            <a:off x="3068630" y="2409530"/>
            <a:ext cx="1305321"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mn-lt"/>
                <a:ea typeface="黑体" pitchFamily="2" charset="-122"/>
              </a:rPr>
              <a:t>模拟信号</a:t>
            </a:r>
          </a:p>
        </p:txBody>
      </p:sp>
      <p:sp>
        <p:nvSpPr>
          <p:cNvPr id="72" name="Rectangle 56"/>
          <p:cNvSpPr>
            <a:spLocks noChangeArrowheads="1"/>
          </p:cNvSpPr>
          <p:nvPr/>
        </p:nvSpPr>
        <p:spPr bwMode="auto">
          <a:xfrm>
            <a:off x="5882209" y="2409530"/>
            <a:ext cx="1320800" cy="36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mn-lt"/>
                <a:ea typeface="黑体" pitchFamily="2" charset="-122"/>
              </a:rPr>
              <a:t>模拟信号 </a:t>
            </a:r>
          </a:p>
        </p:txBody>
      </p:sp>
      <p:sp>
        <p:nvSpPr>
          <p:cNvPr id="73" name="Rectangle 57"/>
          <p:cNvSpPr>
            <a:spLocks noChangeArrowheads="1"/>
          </p:cNvSpPr>
          <p:nvPr/>
        </p:nvSpPr>
        <p:spPr bwMode="auto">
          <a:xfrm>
            <a:off x="538816" y="2409530"/>
            <a:ext cx="768747"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mn-lt"/>
                <a:ea typeface="黑体" pitchFamily="2" charset="-122"/>
              </a:rPr>
              <a:t>输入</a:t>
            </a:r>
          </a:p>
          <a:p>
            <a:pPr algn="l" defTabSz="762000" eaLnBrk="0" hangingPunct="0"/>
            <a:r>
              <a:rPr kumimoji="1" lang="zh-CN" altLang="en-US" sz="1800" b="1">
                <a:solidFill>
                  <a:srgbClr val="0000CC"/>
                </a:solidFill>
                <a:latin typeface="+mn-lt"/>
                <a:ea typeface="黑体" pitchFamily="2" charset="-122"/>
              </a:rPr>
              <a:t>汉字</a:t>
            </a:r>
          </a:p>
        </p:txBody>
      </p:sp>
      <p:sp>
        <p:nvSpPr>
          <p:cNvPr id="74" name="Rectangle 58"/>
          <p:cNvSpPr>
            <a:spLocks noChangeArrowheads="1"/>
          </p:cNvSpPr>
          <p:nvPr/>
        </p:nvSpPr>
        <p:spPr bwMode="auto">
          <a:xfrm>
            <a:off x="8917641" y="2409530"/>
            <a:ext cx="768747"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mn-lt"/>
                <a:ea typeface="黑体" pitchFamily="2" charset="-122"/>
              </a:rPr>
              <a:t>显示</a:t>
            </a:r>
          </a:p>
          <a:p>
            <a:pPr algn="l" defTabSz="762000" eaLnBrk="0" hangingPunct="0"/>
            <a:r>
              <a:rPr kumimoji="1" lang="zh-CN" altLang="en-US" sz="1800" b="1">
                <a:solidFill>
                  <a:srgbClr val="0000CC"/>
                </a:solidFill>
                <a:latin typeface="+mn-lt"/>
                <a:ea typeface="黑体" pitchFamily="2" charset="-122"/>
              </a:rPr>
              <a:t>汉字</a:t>
            </a:r>
          </a:p>
        </p:txBody>
      </p:sp>
      <p:sp>
        <p:nvSpPr>
          <p:cNvPr id="75" name="Freeform 59"/>
          <p:cNvSpPr>
            <a:spLocks/>
          </p:cNvSpPr>
          <p:nvPr/>
        </p:nvSpPr>
        <p:spPr bwMode="auto">
          <a:xfrm>
            <a:off x="7421422" y="2917529"/>
            <a:ext cx="804863" cy="165100"/>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grpSp>
        <p:nvGrpSpPr>
          <p:cNvPr id="76" name="Group 60"/>
          <p:cNvGrpSpPr>
            <a:grpSpLocks/>
          </p:cNvGrpSpPr>
          <p:nvPr/>
        </p:nvGrpSpPr>
        <p:grpSpPr bwMode="auto">
          <a:xfrm>
            <a:off x="6057628" y="2795292"/>
            <a:ext cx="708554" cy="339725"/>
            <a:chOff x="2315" y="3965"/>
            <a:chExt cx="496" cy="254"/>
          </a:xfrm>
        </p:grpSpPr>
        <p:sp>
          <p:nvSpPr>
            <p:cNvPr id="77" name="Freeform 61"/>
            <p:cNvSpPr>
              <a:spLocks/>
            </p:cNvSpPr>
            <p:nvPr/>
          </p:nvSpPr>
          <p:spPr bwMode="auto">
            <a:xfrm>
              <a:off x="2315" y="4051"/>
              <a:ext cx="92" cy="8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rgbClr val="0000CC"/>
                </a:solidFill>
                <a:latin typeface="+mn-lt"/>
                <a:ea typeface="黑体" pitchFamily="2" charset="-122"/>
              </a:endParaRPr>
            </a:p>
          </p:txBody>
        </p:sp>
        <p:sp>
          <p:nvSpPr>
            <p:cNvPr id="78" name="Freeform 62"/>
            <p:cNvSpPr>
              <a:spLocks/>
            </p:cNvSpPr>
            <p:nvPr/>
          </p:nvSpPr>
          <p:spPr bwMode="auto">
            <a:xfrm>
              <a:off x="2407" y="3965"/>
              <a:ext cx="157" cy="254"/>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rgbClr val="0000CC"/>
                </a:solidFill>
                <a:latin typeface="+mn-lt"/>
                <a:ea typeface="黑体" pitchFamily="2" charset="-122"/>
              </a:endParaRPr>
            </a:p>
          </p:txBody>
        </p:sp>
        <p:sp>
          <p:nvSpPr>
            <p:cNvPr id="79" name="Freeform 63"/>
            <p:cNvSpPr>
              <a:spLocks/>
            </p:cNvSpPr>
            <p:nvPr/>
          </p:nvSpPr>
          <p:spPr bwMode="auto">
            <a:xfrm>
              <a:off x="2719" y="4051"/>
              <a:ext cx="92" cy="8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rgbClr val="0000CC"/>
                </a:solidFill>
                <a:latin typeface="+mn-lt"/>
                <a:ea typeface="黑体" pitchFamily="2" charset="-122"/>
              </a:endParaRPr>
            </a:p>
          </p:txBody>
        </p:sp>
        <p:sp>
          <p:nvSpPr>
            <p:cNvPr id="80" name="Freeform 64"/>
            <p:cNvSpPr>
              <a:spLocks/>
            </p:cNvSpPr>
            <p:nvPr/>
          </p:nvSpPr>
          <p:spPr bwMode="auto">
            <a:xfrm>
              <a:off x="2562" y="3965"/>
              <a:ext cx="157" cy="254"/>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28575" cmpd="sng">
              <a:solidFill>
                <a:srgbClr val="333399"/>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b="1">
                <a:solidFill>
                  <a:srgbClr val="0000CC"/>
                </a:solidFill>
                <a:latin typeface="+mn-lt"/>
                <a:ea typeface="黑体" pitchFamily="2" charset="-122"/>
              </a:endParaRPr>
            </a:p>
          </p:txBody>
        </p:sp>
      </p:grpSp>
      <p:grpSp>
        <p:nvGrpSpPr>
          <p:cNvPr id="81" name="Group 113"/>
          <p:cNvGrpSpPr>
            <a:grpSpLocks/>
          </p:cNvGrpSpPr>
          <p:nvPr/>
        </p:nvGrpSpPr>
        <p:grpSpPr bwMode="auto">
          <a:xfrm>
            <a:off x="632520" y="1988840"/>
            <a:ext cx="8918838" cy="420689"/>
            <a:chOff x="317" y="1260"/>
            <a:chExt cx="4873" cy="229"/>
          </a:xfrm>
        </p:grpSpPr>
        <p:sp>
          <p:nvSpPr>
            <p:cNvPr id="82" name="Line 65"/>
            <p:cNvSpPr>
              <a:spLocks noChangeShapeType="1"/>
            </p:cNvSpPr>
            <p:nvPr/>
          </p:nvSpPr>
          <p:spPr bwMode="auto">
            <a:xfrm>
              <a:off x="317" y="1373"/>
              <a:ext cx="4873" cy="0"/>
            </a:xfrm>
            <a:prstGeom prst="line">
              <a:avLst/>
            </a:prstGeom>
            <a:noFill/>
            <a:ln w="28575">
              <a:solidFill>
                <a:srgbClr val="0000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83" name="Rectangle 66"/>
            <p:cNvSpPr>
              <a:spLocks noChangeArrowheads="1"/>
            </p:cNvSpPr>
            <p:nvPr/>
          </p:nvSpPr>
          <p:spPr bwMode="auto">
            <a:xfrm>
              <a:off x="2294" y="1260"/>
              <a:ext cx="994" cy="22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mn-lt"/>
                  <a:ea typeface="黑体" pitchFamily="2" charset="-122"/>
                </a:rPr>
                <a:t>数据通信系统</a:t>
              </a:r>
            </a:p>
          </p:txBody>
        </p:sp>
      </p:grpSp>
      <p:grpSp>
        <p:nvGrpSpPr>
          <p:cNvPr id="84" name="Group 99"/>
          <p:cNvGrpSpPr>
            <a:grpSpLocks/>
          </p:cNvGrpSpPr>
          <p:nvPr/>
        </p:nvGrpSpPr>
        <p:grpSpPr bwMode="auto">
          <a:xfrm>
            <a:off x="691877" y="3308055"/>
            <a:ext cx="3074988" cy="1660525"/>
            <a:chOff x="273" y="2091"/>
            <a:chExt cx="1788" cy="1046"/>
          </a:xfrm>
        </p:grpSpPr>
        <p:sp>
          <p:nvSpPr>
            <p:cNvPr id="85" name="Line 68"/>
            <p:cNvSpPr>
              <a:spLocks noChangeShapeType="1"/>
            </p:cNvSpPr>
            <p:nvPr/>
          </p:nvSpPr>
          <p:spPr bwMode="auto">
            <a:xfrm>
              <a:off x="2061" y="2091"/>
              <a:ext cx="0" cy="1046"/>
            </a:xfrm>
            <a:prstGeom prst="line">
              <a:avLst/>
            </a:prstGeom>
            <a:noFill/>
            <a:ln w="28575">
              <a:solidFill>
                <a:srgbClr val="FF0000"/>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grpSp>
          <p:nvGrpSpPr>
            <p:cNvPr id="86" name="Group 98"/>
            <p:cNvGrpSpPr>
              <a:grpSpLocks/>
            </p:cNvGrpSpPr>
            <p:nvPr/>
          </p:nvGrpSpPr>
          <p:grpSpPr bwMode="auto">
            <a:xfrm>
              <a:off x="273" y="2523"/>
              <a:ext cx="1788" cy="237"/>
              <a:chOff x="273" y="2523"/>
              <a:chExt cx="1788" cy="237"/>
            </a:xfrm>
          </p:grpSpPr>
          <p:sp>
            <p:nvSpPr>
              <p:cNvPr id="87" name="Line 67"/>
              <p:cNvSpPr>
                <a:spLocks noChangeShapeType="1"/>
              </p:cNvSpPr>
              <p:nvPr/>
            </p:nvSpPr>
            <p:spPr bwMode="auto">
              <a:xfrm>
                <a:off x="273" y="2660"/>
                <a:ext cx="1788"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88" name="Rectangle 71"/>
              <p:cNvSpPr>
                <a:spLocks noChangeArrowheads="1"/>
              </p:cNvSpPr>
              <p:nvPr/>
            </p:nvSpPr>
            <p:spPr bwMode="auto">
              <a:xfrm>
                <a:off x="854" y="2523"/>
                <a:ext cx="620" cy="237"/>
              </a:xfrm>
              <a:prstGeom prst="rect">
                <a:avLst/>
              </a:prstGeom>
              <a:solidFill>
                <a:srgbClr val="FFFF00"/>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800" b="1">
                    <a:solidFill>
                      <a:srgbClr val="0000CC"/>
                    </a:solidFill>
                    <a:latin typeface="+mn-lt"/>
                    <a:ea typeface="黑体" pitchFamily="2" charset="-122"/>
                  </a:rPr>
                  <a:t>源系统</a:t>
                </a:r>
              </a:p>
            </p:txBody>
          </p:sp>
        </p:grpSp>
      </p:grpSp>
      <p:grpSp>
        <p:nvGrpSpPr>
          <p:cNvPr id="89" name="Group 101"/>
          <p:cNvGrpSpPr>
            <a:grpSpLocks/>
          </p:cNvGrpSpPr>
          <p:nvPr/>
        </p:nvGrpSpPr>
        <p:grpSpPr bwMode="auto">
          <a:xfrm>
            <a:off x="6226168" y="4009730"/>
            <a:ext cx="3076707" cy="376237"/>
            <a:chOff x="3491" y="2533"/>
            <a:chExt cx="1789" cy="237"/>
          </a:xfrm>
        </p:grpSpPr>
        <p:sp>
          <p:nvSpPr>
            <p:cNvPr id="90" name="Line 70"/>
            <p:cNvSpPr>
              <a:spLocks noChangeShapeType="1"/>
            </p:cNvSpPr>
            <p:nvPr/>
          </p:nvSpPr>
          <p:spPr bwMode="auto">
            <a:xfrm>
              <a:off x="3491" y="2660"/>
              <a:ext cx="1789"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91" name="Rectangle 73"/>
            <p:cNvSpPr>
              <a:spLocks noChangeArrowheads="1"/>
            </p:cNvSpPr>
            <p:nvPr/>
          </p:nvSpPr>
          <p:spPr bwMode="auto">
            <a:xfrm>
              <a:off x="4028" y="2533"/>
              <a:ext cx="712" cy="237"/>
            </a:xfrm>
            <a:prstGeom prst="rect">
              <a:avLst/>
            </a:prstGeom>
            <a:solidFill>
              <a:srgbClr val="FF99FF"/>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dirty="0">
                  <a:solidFill>
                    <a:srgbClr val="0000CC"/>
                  </a:solidFill>
                  <a:latin typeface="+mn-lt"/>
                  <a:ea typeface="黑体" pitchFamily="2" charset="-122"/>
                </a:rPr>
                <a:t>目的系统</a:t>
              </a:r>
            </a:p>
          </p:txBody>
        </p:sp>
      </p:grpSp>
      <p:grpSp>
        <p:nvGrpSpPr>
          <p:cNvPr id="92" name="Group 100"/>
          <p:cNvGrpSpPr>
            <a:grpSpLocks/>
          </p:cNvGrpSpPr>
          <p:nvPr/>
        </p:nvGrpSpPr>
        <p:grpSpPr bwMode="auto">
          <a:xfrm>
            <a:off x="3766866" y="3279479"/>
            <a:ext cx="2459302" cy="1725612"/>
            <a:chOff x="2061" y="2073"/>
            <a:chExt cx="1430" cy="1087"/>
          </a:xfrm>
        </p:grpSpPr>
        <p:sp>
          <p:nvSpPr>
            <p:cNvPr id="93" name="Line 69"/>
            <p:cNvSpPr>
              <a:spLocks noChangeShapeType="1"/>
            </p:cNvSpPr>
            <p:nvPr/>
          </p:nvSpPr>
          <p:spPr bwMode="auto">
            <a:xfrm>
              <a:off x="2061" y="2660"/>
              <a:ext cx="1430" cy="0"/>
            </a:xfrm>
            <a:prstGeom prst="line">
              <a:avLst/>
            </a:prstGeom>
            <a:noFill/>
            <a:ln w="28575">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94" name="Rectangle 72"/>
            <p:cNvSpPr>
              <a:spLocks noChangeArrowheads="1"/>
            </p:cNvSpPr>
            <p:nvPr/>
          </p:nvSpPr>
          <p:spPr bwMode="auto">
            <a:xfrm>
              <a:off x="2418" y="2533"/>
              <a:ext cx="734" cy="237"/>
            </a:xfrm>
            <a:prstGeom prst="rect">
              <a:avLst/>
            </a:prstGeom>
            <a:solidFill>
              <a:srgbClr val="66FFFF"/>
            </a:solidFill>
            <a:ln w="1270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mn-lt"/>
                  <a:ea typeface="黑体" pitchFamily="2" charset="-122"/>
                </a:rPr>
                <a:t>传输系统</a:t>
              </a:r>
            </a:p>
          </p:txBody>
        </p:sp>
        <p:sp>
          <p:nvSpPr>
            <p:cNvPr id="95" name="Line 74"/>
            <p:cNvSpPr>
              <a:spLocks noChangeShapeType="1"/>
            </p:cNvSpPr>
            <p:nvPr/>
          </p:nvSpPr>
          <p:spPr bwMode="auto">
            <a:xfrm flipH="1">
              <a:off x="3486" y="2073"/>
              <a:ext cx="5" cy="1087"/>
            </a:xfrm>
            <a:prstGeom prst="line">
              <a:avLst/>
            </a:prstGeom>
            <a:noFill/>
            <a:ln w="28575">
              <a:solidFill>
                <a:srgbClr val="FF0000"/>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grpSp>
      <p:pic>
        <p:nvPicPr>
          <p:cNvPr id="96" name="Picture 75"/>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1401" y="3041355"/>
            <a:ext cx="92352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 name="Picture 7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26285" y="2844505"/>
            <a:ext cx="768747"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98" name="Group 112"/>
          <p:cNvGrpSpPr>
            <a:grpSpLocks/>
          </p:cNvGrpSpPr>
          <p:nvPr/>
        </p:nvGrpSpPr>
        <p:grpSpPr bwMode="auto">
          <a:xfrm>
            <a:off x="9110257" y="5005092"/>
            <a:ext cx="667279" cy="1262063"/>
            <a:chOff x="5168" y="3160"/>
            <a:chExt cx="388" cy="795"/>
          </a:xfrm>
        </p:grpSpPr>
        <p:sp>
          <p:nvSpPr>
            <p:cNvPr id="99" name="Rectangle 6"/>
            <p:cNvSpPr>
              <a:spLocks noChangeArrowheads="1"/>
            </p:cNvSpPr>
            <p:nvPr/>
          </p:nvSpPr>
          <p:spPr bwMode="auto">
            <a:xfrm>
              <a:off x="5199" y="3207"/>
              <a:ext cx="357"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800" b="1">
                  <a:solidFill>
                    <a:srgbClr val="0000CC"/>
                  </a:solidFill>
                  <a:latin typeface="+mn-lt"/>
                  <a:ea typeface="黑体" pitchFamily="2" charset="-122"/>
                </a:rPr>
                <a:t>输出信息</a:t>
              </a:r>
            </a:p>
          </p:txBody>
        </p:sp>
        <p:sp>
          <p:nvSpPr>
            <p:cNvPr id="100" name="Line 77"/>
            <p:cNvSpPr>
              <a:spLocks noChangeShapeType="1"/>
            </p:cNvSpPr>
            <p:nvPr/>
          </p:nvSpPr>
          <p:spPr bwMode="auto">
            <a:xfrm>
              <a:off x="5168" y="3160"/>
              <a:ext cx="335" cy="0"/>
            </a:xfrm>
            <a:prstGeom prst="line">
              <a:avLst/>
            </a:prstGeom>
            <a:noFill/>
            <a:ln w="381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grpSp>
      <p:sp>
        <p:nvSpPr>
          <p:cNvPr id="101" name="Rectangle 79"/>
          <p:cNvSpPr>
            <a:spLocks noChangeArrowheads="1"/>
          </p:cNvSpPr>
          <p:nvPr/>
        </p:nvSpPr>
        <p:spPr bwMode="auto">
          <a:xfrm>
            <a:off x="8348391" y="3516016"/>
            <a:ext cx="883973" cy="36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en-US" altLang="zh-CN" sz="1800" b="1">
                <a:solidFill>
                  <a:srgbClr val="0000CC"/>
                </a:solidFill>
                <a:latin typeface="+mn-lt"/>
                <a:ea typeface="黑体" pitchFamily="2" charset="-122"/>
              </a:rPr>
              <a:t>PC</a:t>
            </a:r>
          </a:p>
        </p:txBody>
      </p:sp>
      <p:sp>
        <p:nvSpPr>
          <p:cNvPr id="4" name="矩形 3"/>
          <p:cNvSpPr/>
          <p:nvPr/>
        </p:nvSpPr>
        <p:spPr>
          <a:xfrm>
            <a:off x="3080792" y="6238579"/>
            <a:ext cx="3685390" cy="461665"/>
          </a:xfrm>
          <a:prstGeom prst="rect">
            <a:avLst/>
          </a:prstGeom>
        </p:spPr>
        <p:txBody>
          <a:bodyPr wrap="square">
            <a:spAutoFit/>
          </a:bodyPr>
          <a:lstStyle/>
          <a:p>
            <a:pPr algn="ctr"/>
            <a:r>
              <a:rPr lang="zh-CN" altLang="zh-CN" sz="2400" b="1" dirty="0" smtClean="0">
                <a:latin typeface="+mn-lt"/>
                <a:ea typeface="黑体" pitchFamily="2" charset="-122"/>
              </a:rPr>
              <a:t>数据通信</a:t>
            </a:r>
            <a:r>
              <a:rPr lang="zh-CN" altLang="zh-CN" sz="2400" b="1" dirty="0">
                <a:latin typeface="+mn-lt"/>
                <a:ea typeface="黑体" pitchFamily="2" charset="-122"/>
              </a:rPr>
              <a:t>系统的模型</a:t>
            </a:r>
            <a:endParaRPr lang="zh-CN" altLang="en-US" sz="2400" b="1" dirty="0">
              <a:latin typeface="+mn-lt"/>
              <a:ea typeface="黑体" pitchFamily="2" charset="-122"/>
            </a:endParaRPr>
          </a:p>
        </p:txBody>
      </p:sp>
    </p:spTree>
    <p:extLst>
      <p:ext uri="{BB962C8B-B14F-4D97-AF65-F5344CB8AC3E}">
        <p14:creationId xmlns:p14="http://schemas.microsoft.com/office/powerpoint/2010/main" val="2041840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repeatCount="300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81"/>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4"/>
                                        </p:tgtEl>
                                        <p:attrNameLst>
                                          <p:attrName>style.visibility</p:attrName>
                                        </p:attrNameLst>
                                      </p:cBhvr>
                                      <p:to>
                                        <p:strVal val="visible"/>
                                      </p:to>
                                    </p:set>
                                  </p:childTnLst>
                                </p:cTn>
                              </p:par>
                            </p:childTnLst>
                          </p:cTn>
                        </p:par>
                        <p:par>
                          <p:cTn id="14" fill="hold">
                            <p:stCondLst>
                              <p:cond delay="0"/>
                            </p:stCondLst>
                            <p:childTnLst>
                              <p:par>
                                <p:cTn id="15" presetID="35" presetClass="emph" presetSubtype="0" repeatCount="3000" fill="hold" nodeType="afterEffect">
                                  <p:stCondLst>
                                    <p:cond delay="0"/>
                                  </p:stCondLst>
                                  <p:childTnLst>
                                    <p:anim calcmode="discrete" valueType="str">
                                      <p:cBhvr>
                                        <p:cTn id="16" dur="1000" fill="hold"/>
                                        <p:tgtEl>
                                          <p:spTgt spid="84"/>
                                        </p:tgtEl>
                                        <p:attrNameLst>
                                          <p:attrName>style.visibility</p:attrName>
                                        </p:attrNameLst>
                                      </p:cBhvr>
                                      <p:tavLst>
                                        <p:tav tm="0">
                                          <p:val>
                                            <p:strVal val="hidden"/>
                                          </p:val>
                                        </p:tav>
                                        <p:tav tm="50000">
                                          <p:val>
                                            <p:strVal val="visible"/>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2"/>
                                        </p:tgtEl>
                                        <p:attrNameLst>
                                          <p:attrName>style.visibility</p:attrName>
                                        </p:attrNameLst>
                                      </p:cBhvr>
                                      <p:to>
                                        <p:strVal val="visible"/>
                                      </p:to>
                                    </p:set>
                                  </p:childTnLst>
                                </p:cTn>
                              </p:par>
                            </p:childTnLst>
                          </p:cTn>
                        </p:par>
                        <p:par>
                          <p:cTn id="21" fill="hold">
                            <p:stCondLst>
                              <p:cond delay="0"/>
                            </p:stCondLst>
                            <p:childTnLst>
                              <p:par>
                                <p:cTn id="22" presetID="35" presetClass="emph" presetSubtype="0" repeatCount="3000" fill="hold" nodeType="afterEffect">
                                  <p:stCondLst>
                                    <p:cond delay="0"/>
                                  </p:stCondLst>
                                  <p:childTnLst>
                                    <p:anim calcmode="discrete" valueType="str">
                                      <p:cBhvr>
                                        <p:cTn id="23" dur="1000" fill="hold"/>
                                        <p:tgtEl>
                                          <p:spTgt spid="92"/>
                                        </p:tgtEl>
                                        <p:attrNameLst>
                                          <p:attrName>style.visibility</p:attrName>
                                        </p:attrNameLst>
                                      </p:cBhvr>
                                      <p:tavLst>
                                        <p:tav tm="0">
                                          <p:val>
                                            <p:strVal val="hidden"/>
                                          </p:val>
                                        </p:tav>
                                        <p:tav tm="50000">
                                          <p:val>
                                            <p:strVal val="visible"/>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89"/>
                                        </p:tgtEl>
                                        <p:attrNameLst>
                                          <p:attrName>style.visibility</p:attrName>
                                        </p:attrNameLst>
                                      </p:cBhvr>
                                      <p:to>
                                        <p:strVal val="visible"/>
                                      </p:to>
                                    </p:set>
                                  </p:childTnLst>
                                </p:cTn>
                              </p:par>
                            </p:childTnLst>
                          </p:cTn>
                        </p:par>
                        <p:par>
                          <p:cTn id="28" fill="hold">
                            <p:stCondLst>
                              <p:cond delay="0"/>
                            </p:stCondLst>
                            <p:childTnLst>
                              <p:par>
                                <p:cTn id="29" presetID="35" presetClass="emph" presetSubtype="0" repeatCount="3000" fill="hold" nodeType="afterEffect">
                                  <p:stCondLst>
                                    <p:cond delay="0"/>
                                  </p:stCondLst>
                                  <p:childTnLst>
                                    <p:anim calcmode="discrete" valueType="str">
                                      <p:cBhvr>
                                        <p:cTn id="30" dur="1000" fill="hold"/>
                                        <p:tgtEl>
                                          <p:spTgt spid="89"/>
                                        </p:tgtEl>
                                        <p:attrNameLst>
                                          <p:attrName>style.visibility</p:attrName>
                                        </p:attrNameLst>
                                      </p:cBhvr>
                                      <p:tavLst>
                                        <p:tav tm="0">
                                          <p:val>
                                            <p:strVal val="hidden"/>
                                          </p:val>
                                        </p:tav>
                                        <p:tav tm="50000">
                                          <p:val>
                                            <p:strVal val="visible"/>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nodeType="afterEffect">
                                  <p:stCondLst>
                                    <p:cond delay="500"/>
                                  </p:stCondLst>
                                  <p:childTnLst>
                                    <p:set>
                                      <p:cBhvr>
                                        <p:cTn id="37" dur="1" fill="hold">
                                          <p:stCondLst>
                                            <p:cond delay="0"/>
                                          </p:stCondLst>
                                        </p:cTn>
                                        <p:tgtEl>
                                          <p:spTgt spid="24"/>
                                        </p:tgtEl>
                                        <p:attrNameLst>
                                          <p:attrName>style.visibility</p:attrName>
                                        </p:attrNameLst>
                                      </p:cBhvr>
                                      <p:to>
                                        <p:strVal val="visible"/>
                                      </p:to>
                                    </p:set>
                                  </p:childTnLst>
                                </p:cTn>
                              </p:par>
                            </p:childTnLst>
                          </p:cTn>
                        </p:par>
                        <p:par>
                          <p:cTn id="38" fill="hold">
                            <p:stCondLst>
                              <p:cond delay="500"/>
                            </p:stCondLst>
                            <p:childTnLst>
                              <p:par>
                                <p:cTn id="39" presetID="1" presetClass="entr" presetSubtype="0" fill="hold" nodeType="afterEffect">
                                  <p:stCondLst>
                                    <p:cond delay="1000"/>
                                  </p:stCondLst>
                                  <p:childTnLst>
                                    <p:set>
                                      <p:cBhvr>
                                        <p:cTn id="40" dur="1" fill="hold">
                                          <p:stCondLst>
                                            <p:cond delay="0"/>
                                          </p:stCondLst>
                                        </p:cTn>
                                        <p:tgtEl>
                                          <p:spTgt spid="12"/>
                                        </p:tgtEl>
                                        <p:attrNameLst>
                                          <p:attrName>style.visibility</p:attrName>
                                        </p:attrNameLst>
                                      </p:cBhvr>
                                      <p:to>
                                        <p:strVal val="visible"/>
                                      </p:to>
                                    </p:set>
                                  </p:childTnLst>
                                </p:cTn>
                              </p:par>
                            </p:childTnLst>
                          </p:cTn>
                        </p:par>
                        <p:par>
                          <p:cTn id="41" fill="hold">
                            <p:stCondLst>
                              <p:cond delay="1500"/>
                            </p:stCondLst>
                            <p:childTnLst>
                              <p:par>
                                <p:cTn id="42" presetID="1" presetClass="entr" presetSubtype="0" fill="hold" nodeType="afterEffect">
                                  <p:stCondLst>
                                    <p:cond delay="1000"/>
                                  </p:stCondLst>
                                  <p:childTnLst>
                                    <p:set>
                                      <p:cBhvr>
                                        <p:cTn id="43" dur="1" fill="hold">
                                          <p:stCondLst>
                                            <p:cond delay="0"/>
                                          </p:stCondLst>
                                        </p:cTn>
                                        <p:tgtEl>
                                          <p:spTgt spid="30"/>
                                        </p:tgtEl>
                                        <p:attrNameLst>
                                          <p:attrName>style.visibility</p:attrName>
                                        </p:attrNameLst>
                                      </p:cBhvr>
                                      <p:to>
                                        <p:strVal val="visible"/>
                                      </p:to>
                                    </p:set>
                                  </p:childTnLst>
                                </p:cTn>
                              </p:par>
                            </p:childTnLst>
                          </p:cTn>
                        </p:par>
                        <p:par>
                          <p:cTn id="44" fill="hold">
                            <p:stCondLst>
                              <p:cond delay="2500"/>
                            </p:stCondLst>
                            <p:childTnLst>
                              <p:par>
                                <p:cTn id="45" presetID="1" presetClass="entr" presetSubtype="0" fill="hold" nodeType="afterEffect">
                                  <p:stCondLst>
                                    <p:cond delay="1000"/>
                                  </p:stCondLst>
                                  <p:childTnLst>
                                    <p:set>
                                      <p:cBhvr>
                                        <p:cTn id="46" dur="1" fill="hold">
                                          <p:stCondLst>
                                            <p:cond delay="0"/>
                                          </p:stCondLst>
                                        </p:cTn>
                                        <p:tgtEl>
                                          <p:spTgt spid="15"/>
                                        </p:tgtEl>
                                        <p:attrNameLst>
                                          <p:attrName>style.visibility</p:attrName>
                                        </p:attrNameLst>
                                      </p:cBhvr>
                                      <p:to>
                                        <p:strVal val="visible"/>
                                      </p:to>
                                    </p:set>
                                  </p:childTnLst>
                                </p:cTn>
                              </p:par>
                            </p:childTnLst>
                          </p:cTn>
                        </p:par>
                        <p:par>
                          <p:cTn id="47" fill="hold">
                            <p:stCondLst>
                              <p:cond delay="3500"/>
                            </p:stCondLst>
                            <p:childTnLst>
                              <p:par>
                                <p:cTn id="48" presetID="1" presetClass="entr" presetSubtype="0" fill="hold" nodeType="afterEffect">
                                  <p:stCondLst>
                                    <p:cond delay="1000"/>
                                  </p:stCondLst>
                                  <p:childTnLst>
                                    <p:set>
                                      <p:cBhvr>
                                        <p:cTn id="49" dur="1" fill="hold">
                                          <p:stCondLst>
                                            <p:cond delay="0"/>
                                          </p:stCondLst>
                                        </p:cTn>
                                        <p:tgtEl>
                                          <p:spTgt spid="6"/>
                                        </p:tgtEl>
                                        <p:attrNameLst>
                                          <p:attrName>style.visibility</p:attrName>
                                        </p:attrNameLst>
                                      </p:cBhvr>
                                      <p:to>
                                        <p:strVal val="visible"/>
                                      </p:to>
                                    </p:set>
                                  </p:childTnLst>
                                </p:cTn>
                              </p:par>
                            </p:childTnLst>
                          </p:cTn>
                        </p:par>
                        <p:par>
                          <p:cTn id="50" fill="hold">
                            <p:stCondLst>
                              <p:cond delay="4500"/>
                            </p:stCondLst>
                            <p:childTnLst>
                              <p:par>
                                <p:cTn id="51" presetID="1" presetClass="entr" presetSubtype="0" fill="hold" nodeType="afterEffect">
                                  <p:stCondLst>
                                    <p:cond delay="1000"/>
                                  </p:stCondLst>
                                  <p:childTnLst>
                                    <p:set>
                                      <p:cBhvr>
                                        <p:cTn id="52" dur="1" fill="hold">
                                          <p:stCondLst>
                                            <p:cond delay="0"/>
                                          </p:stCondLst>
                                        </p:cTn>
                                        <p:tgtEl>
                                          <p:spTgt spid="18"/>
                                        </p:tgtEl>
                                        <p:attrNameLst>
                                          <p:attrName>style.visibility</p:attrName>
                                        </p:attrNameLst>
                                      </p:cBhvr>
                                      <p:to>
                                        <p:strVal val="visible"/>
                                      </p:to>
                                    </p:set>
                                  </p:childTnLst>
                                </p:cTn>
                              </p:par>
                            </p:childTnLst>
                          </p:cTn>
                        </p:par>
                        <p:par>
                          <p:cTn id="53" fill="hold">
                            <p:stCondLst>
                              <p:cond delay="5500"/>
                            </p:stCondLst>
                            <p:childTnLst>
                              <p:par>
                                <p:cTn id="54" presetID="1" presetClass="entr" presetSubtype="0" fill="hold" nodeType="afterEffect">
                                  <p:stCondLst>
                                    <p:cond delay="1000"/>
                                  </p:stCondLst>
                                  <p:childTnLst>
                                    <p:set>
                                      <p:cBhvr>
                                        <p:cTn id="55" dur="1" fill="hold">
                                          <p:stCondLst>
                                            <p:cond delay="0"/>
                                          </p:stCondLst>
                                        </p:cTn>
                                        <p:tgtEl>
                                          <p:spTgt spid="33"/>
                                        </p:tgtEl>
                                        <p:attrNameLst>
                                          <p:attrName>style.visibility</p:attrName>
                                        </p:attrNameLst>
                                      </p:cBhvr>
                                      <p:to>
                                        <p:strVal val="visible"/>
                                      </p:to>
                                    </p:set>
                                  </p:childTnLst>
                                </p:cTn>
                              </p:par>
                            </p:childTnLst>
                          </p:cTn>
                        </p:par>
                        <p:par>
                          <p:cTn id="56" fill="hold">
                            <p:stCondLst>
                              <p:cond delay="6500"/>
                            </p:stCondLst>
                            <p:childTnLst>
                              <p:par>
                                <p:cTn id="57" presetID="1" presetClass="entr" presetSubtype="0" fill="hold" nodeType="afterEffect">
                                  <p:stCondLst>
                                    <p:cond delay="1000"/>
                                  </p:stCondLst>
                                  <p:childTnLst>
                                    <p:set>
                                      <p:cBhvr>
                                        <p:cTn id="58" dur="1" fill="hold">
                                          <p:stCondLst>
                                            <p:cond delay="0"/>
                                          </p:stCondLst>
                                        </p:cTn>
                                        <p:tgtEl>
                                          <p:spTgt spid="21"/>
                                        </p:tgtEl>
                                        <p:attrNameLst>
                                          <p:attrName>style.visibility</p:attrName>
                                        </p:attrNameLst>
                                      </p:cBhvr>
                                      <p:to>
                                        <p:strVal val="visible"/>
                                      </p:to>
                                    </p:set>
                                  </p:childTnLst>
                                </p:cTn>
                              </p:par>
                            </p:childTnLst>
                          </p:cTn>
                        </p:par>
                        <p:par>
                          <p:cTn id="59" fill="hold">
                            <p:stCondLst>
                              <p:cond delay="7500"/>
                            </p:stCondLst>
                            <p:childTnLst>
                              <p:par>
                                <p:cTn id="60" presetID="1" presetClass="entr" presetSubtype="0" fill="hold" nodeType="afterEffect">
                                  <p:stCondLst>
                                    <p:cond delay="1000"/>
                                  </p:stCondLst>
                                  <p:childTnLst>
                                    <p:set>
                                      <p:cBhvr>
                                        <p:cTn id="61" dur="1" fill="hold">
                                          <p:stCondLst>
                                            <p:cond delay="0"/>
                                          </p:stCondLst>
                                        </p:cTn>
                                        <p:tgtEl>
                                          <p:spTgt spid="27"/>
                                        </p:tgtEl>
                                        <p:attrNameLst>
                                          <p:attrName>style.visibility</p:attrName>
                                        </p:attrNameLst>
                                      </p:cBhvr>
                                      <p:to>
                                        <p:strVal val="visible"/>
                                      </p:to>
                                    </p:set>
                                  </p:childTnLst>
                                </p:cTn>
                              </p:par>
                            </p:childTnLst>
                          </p:cTn>
                        </p:par>
                        <p:par>
                          <p:cTn id="62" fill="hold">
                            <p:stCondLst>
                              <p:cond delay="8500"/>
                            </p:stCondLst>
                            <p:childTnLst>
                              <p:par>
                                <p:cTn id="63" presetID="1" presetClass="entr" presetSubtype="0" fill="hold" nodeType="afterEffect">
                                  <p:stCondLst>
                                    <p:cond delay="1000"/>
                                  </p:stCondLst>
                                  <p:childTnLst>
                                    <p:set>
                                      <p:cBhvr>
                                        <p:cTn id="64" dur="1" fill="hold">
                                          <p:stCondLst>
                                            <p:cond delay="0"/>
                                          </p:stCondLst>
                                        </p:cTn>
                                        <p:tgtEl>
                                          <p:spTgt spid="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en-US" altLang="zh-CN" dirty="0"/>
              <a:t>2.6  </a:t>
            </a:r>
            <a:r>
              <a:rPr lang="zh-CN" altLang="zh-CN" dirty="0"/>
              <a:t>宽带接入技术</a:t>
            </a:r>
          </a:p>
        </p:txBody>
      </p:sp>
      <p:sp>
        <p:nvSpPr>
          <p:cNvPr id="269315" name="Rectangle 3"/>
          <p:cNvSpPr>
            <a:spLocks noGrp="1" noChangeArrowheads="1"/>
          </p:cNvSpPr>
          <p:nvPr>
            <p:ph idx="1"/>
          </p:nvPr>
        </p:nvSpPr>
        <p:spPr/>
        <p:txBody>
          <a:bodyPr/>
          <a:lstStyle/>
          <a:p>
            <a:r>
              <a:rPr lang="en-US" altLang="zh-CN" dirty="0"/>
              <a:t>2.6.1  </a:t>
            </a:r>
            <a:r>
              <a:rPr lang="en-US" altLang="zh-CN" dirty="0" smtClean="0"/>
              <a:t>ADSL </a:t>
            </a:r>
            <a:r>
              <a:rPr lang="zh-CN" altLang="zh-CN" dirty="0" smtClean="0"/>
              <a:t>技术</a:t>
            </a:r>
            <a:endParaRPr lang="zh-CN" altLang="zh-CN" dirty="0"/>
          </a:p>
          <a:p>
            <a:r>
              <a:rPr lang="en-US" altLang="zh-CN" dirty="0" smtClean="0"/>
              <a:t>2.6.2  </a:t>
            </a:r>
            <a:r>
              <a:rPr lang="zh-CN" altLang="zh-CN" dirty="0"/>
              <a:t>光纤同轴混合网（</a:t>
            </a:r>
            <a:r>
              <a:rPr lang="en-US" altLang="zh-CN" dirty="0"/>
              <a:t>HFC</a:t>
            </a:r>
            <a:r>
              <a:rPr lang="zh-CN" altLang="zh-CN" dirty="0"/>
              <a:t>网）</a:t>
            </a:r>
          </a:p>
          <a:p>
            <a:r>
              <a:rPr lang="en-US" altLang="zh-CN" dirty="0" smtClean="0"/>
              <a:t>2.6.3  </a:t>
            </a:r>
            <a:r>
              <a:rPr lang="en-US" altLang="zh-CN" dirty="0" err="1" smtClean="0"/>
              <a:t>FTTx</a:t>
            </a:r>
            <a:r>
              <a:rPr lang="en-US" altLang="zh-CN" dirty="0" smtClean="0"/>
              <a:t> </a:t>
            </a:r>
            <a:r>
              <a:rPr lang="zh-CN" altLang="zh-CN" dirty="0" smtClean="0"/>
              <a:t>技术</a:t>
            </a:r>
            <a:endParaRPr lang="zh-CN" altLang="en-US" dirty="0"/>
          </a:p>
        </p:txBody>
      </p:sp>
    </p:spTree>
    <p:extLst>
      <p:ext uri="{BB962C8B-B14F-4D97-AF65-F5344CB8AC3E}">
        <p14:creationId xmlns:p14="http://schemas.microsoft.com/office/powerpoint/2010/main" val="168983483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en-US" altLang="zh-CN" dirty="0"/>
              <a:t>2.6  </a:t>
            </a:r>
            <a:r>
              <a:rPr lang="zh-CN" altLang="zh-CN" dirty="0"/>
              <a:t>宽带接入技术</a:t>
            </a:r>
          </a:p>
        </p:txBody>
      </p:sp>
      <p:sp>
        <p:nvSpPr>
          <p:cNvPr id="269315" name="Rectangle 3"/>
          <p:cNvSpPr>
            <a:spLocks noGrp="1" noChangeArrowheads="1"/>
          </p:cNvSpPr>
          <p:nvPr>
            <p:ph idx="1"/>
          </p:nvPr>
        </p:nvSpPr>
        <p:spPr/>
        <p:txBody>
          <a:bodyPr/>
          <a:lstStyle/>
          <a:p>
            <a:pPr>
              <a:spcBef>
                <a:spcPts val="1200"/>
              </a:spcBef>
            </a:pPr>
            <a:r>
              <a:rPr lang="zh-CN" altLang="zh-CN" dirty="0"/>
              <a:t>用户要连接到互联网，必须先连接到</a:t>
            </a:r>
            <a:r>
              <a:rPr lang="zh-CN" altLang="zh-CN" dirty="0" smtClean="0"/>
              <a:t>某个</a:t>
            </a:r>
            <a:r>
              <a:rPr lang="en-US" altLang="zh-CN" dirty="0" smtClean="0"/>
              <a:t> ISP</a:t>
            </a:r>
            <a:r>
              <a:rPr lang="zh-CN" altLang="en-US" dirty="0" smtClean="0"/>
              <a:t>。</a:t>
            </a:r>
            <a:endParaRPr lang="en-US" altLang="zh-CN" dirty="0" smtClean="0"/>
          </a:p>
          <a:p>
            <a:pPr>
              <a:spcBef>
                <a:spcPts val="1200"/>
              </a:spcBef>
            </a:pPr>
            <a:r>
              <a:rPr lang="zh-CN" altLang="zh-CN" dirty="0"/>
              <a:t>在互联网的发展初期，用户都是利用电话的用户线通过调制解调器连接</a:t>
            </a:r>
            <a:r>
              <a:rPr lang="zh-CN" altLang="zh-CN" dirty="0" smtClean="0"/>
              <a:t>到</a:t>
            </a:r>
            <a:r>
              <a:rPr lang="en-US" altLang="zh-CN" dirty="0" smtClean="0"/>
              <a:t> ISP </a:t>
            </a:r>
            <a:r>
              <a:rPr lang="zh-CN" altLang="zh-CN" dirty="0" smtClean="0"/>
              <a:t>的，</a:t>
            </a:r>
            <a:r>
              <a:rPr lang="zh-CN" altLang="en-US" dirty="0" smtClean="0"/>
              <a:t>电话</a:t>
            </a:r>
            <a:r>
              <a:rPr lang="zh-CN" altLang="zh-CN" dirty="0" smtClean="0"/>
              <a:t>用户</a:t>
            </a:r>
            <a:r>
              <a:rPr lang="zh-CN" altLang="zh-CN" dirty="0"/>
              <a:t>线接入到互联网的速率最高只能</a:t>
            </a:r>
            <a:r>
              <a:rPr lang="zh-CN" altLang="zh-CN" dirty="0" smtClean="0"/>
              <a:t>达到</a:t>
            </a:r>
            <a:r>
              <a:rPr lang="en-US" altLang="zh-CN" dirty="0" smtClean="0"/>
              <a:t> 56 </a:t>
            </a:r>
            <a:r>
              <a:rPr lang="en-US" altLang="zh-CN" dirty="0" err="1"/>
              <a:t>kbit</a:t>
            </a:r>
            <a:r>
              <a:rPr lang="en-US" altLang="zh-CN" dirty="0"/>
              <a:t>/s</a:t>
            </a:r>
            <a:r>
              <a:rPr lang="zh-CN" altLang="zh-CN" dirty="0" smtClean="0"/>
              <a:t>。</a:t>
            </a:r>
            <a:endParaRPr lang="en-US" altLang="zh-CN" dirty="0" smtClean="0"/>
          </a:p>
          <a:p>
            <a:pPr>
              <a:spcBef>
                <a:spcPts val="1200"/>
              </a:spcBef>
            </a:pPr>
            <a:r>
              <a:rPr lang="zh-CN" altLang="zh-CN" dirty="0" smtClean="0"/>
              <a:t>美国联邦通信委员会</a:t>
            </a:r>
            <a:r>
              <a:rPr lang="en-US" altLang="zh-CN" dirty="0" smtClean="0"/>
              <a:t> FCC </a:t>
            </a:r>
            <a:r>
              <a:rPr lang="zh-CN" altLang="zh-CN" dirty="0" smtClean="0"/>
              <a:t>认为</a:t>
            </a:r>
            <a:r>
              <a:rPr lang="zh-CN" altLang="zh-CN" dirty="0"/>
              <a:t>只要双向速率之和</a:t>
            </a:r>
            <a:r>
              <a:rPr lang="zh-CN" altLang="zh-CN" dirty="0" smtClean="0"/>
              <a:t>超过</a:t>
            </a:r>
            <a:r>
              <a:rPr lang="en-US" altLang="zh-CN" dirty="0" smtClean="0"/>
              <a:t> 200 </a:t>
            </a:r>
            <a:r>
              <a:rPr lang="en-US" altLang="zh-CN" dirty="0" err="1" smtClean="0"/>
              <a:t>kbit</a:t>
            </a:r>
            <a:r>
              <a:rPr lang="en-US" altLang="zh-CN" dirty="0" smtClean="0"/>
              <a:t>/s </a:t>
            </a:r>
            <a:r>
              <a:rPr lang="zh-CN" altLang="zh-CN" dirty="0" smtClean="0"/>
              <a:t>就是</a:t>
            </a:r>
            <a:r>
              <a:rPr lang="zh-CN" altLang="zh-CN" dirty="0" smtClean="0">
                <a:solidFill>
                  <a:srgbClr val="FF0000"/>
                </a:solidFill>
              </a:rPr>
              <a:t>宽带</a:t>
            </a:r>
            <a:r>
              <a:rPr lang="zh-CN" altLang="en-US" dirty="0" smtClean="0">
                <a:solidFill>
                  <a:srgbClr val="FF0000"/>
                </a:solidFill>
              </a:rPr>
              <a:t>。</a:t>
            </a:r>
            <a:endParaRPr lang="en-US" altLang="zh-CN" dirty="0" smtClean="0">
              <a:solidFill>
                <a:srgbClr val="FF0000"/>
              </a:solidFill>
            </a:endParaRPr>
          </a:p>
        </p:txBody>
      </p:sp>
    </p:spTree>
    <p:extLst>
      <p:ext uri="{BB962C8B-B14F-4D97-AF65-F5344CB8AC3E}">
        <p14:creationId xmlns:p14="http://schemas.microsoft.com/office/powerpoint/2010/main" val="126653097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早期的家庭互联网接入方式</a:t>
            </a:r>
            <a:endParaRPr kumimoji="1" lang="zh-CN" altLang="en-US"/>
          </a:p>
        </p:txBody>
      </p:sp>
      <p:sp>
        <p:nvSpPr>
          <p:cNvPr id="3" name="内容占位符 2"/>
          <p:cNvSpPr>
            <a:spLocks noGrp="1"/>
          </p:cNvSpPr>
          <p:nvPr>
            <p:ph idx="1"/>
          </p:nvPr>
        </p:nvSpPr>
        <p:spPr/>
        <p:txBody>
          <a:bodyPr/>
          <a:lstStyle/>
          <a:p>
            <a:r>
              <a:rPr kumimoji="1" lang="en-US" altLang="zh-CN"/>
              <a:t>24Kbps </a:t>
            </a:r>
            <a:r>
              <a:rPr kumimoji="1" lang="mr-IN" altLang="zh-CN"/>
              <a:t>–</a:t>
            </a:r>
            <a:r>
              <a:rPr kumimoji="1" lang="en-US" altLang="zh-CN"/>
              <a:t> 56Kbps </a:t>
            </a:r>
            <a:r>
              <a:rPr kumimoji="1" lang="zh-CN" altLang="en-US"/>
              <a:t>（窄带）</a:t>
            </a:r>
            <a:endParaRPr kumimoji="1" lang="en-US" altLang="zh-CN"/>
          </a:p>
          <a:p>
            <a:r>
              <a:rPr kumimoji="1" lang="zh-CN" altLang="en-US"/>
              <a:t>占用电话线路</a:t>
            </a:r>
            <a:endParaRPr kumimoji="1" lang="zh-CN" altLang="en-US"/>
          </a:p>
        </p:txBody>
      </p:sp>
      <p:sp>
        <p:nvSpPr>
          <p:cNvPr id="4" name="Rectangle 4"/>
          <p:cNvSpPr>
            <a:spLocks noChangeArrowheads="1"/>
          </p:cNvSpPr>
          <p:nvPr/>
        </p:nvSpPr>
        <p:spPr bwMode="auto">
          <a:xfrm>
            <a:off x="560512" y="3130054"/>
            <a:ext cx="2441575" cy="3124200"/>
          </a:xfrm>
          <a:prstGeom prst="rect">
            <a:avLst/>
          </a:prstGeom>
          <a:solidFill>
            <a:srgbClr val="FFFFCC"/>
          </a:solidFill>
          <a:ln w="19050">
            <a:solidFill>
              <a:schemeClr val="bg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zh-CN">
              <a:ea typeface="黑体" charset="0"/>
              <a:cs typeface="黑体" charset="0"/>
            </a:endParaRPr>
          </a:p>
        </p:txBody>
      </p:sp>
      <p:sp>
        <p:nvSpPr>
          <p:cNvPr id="5" name="Rectangle 5"/>
          <p:cNvSpPr>
            <a:spLocks noChangeArrowheads="1"/>
          </p:cNvSpPr>
          <p:nvPr/>
        </p:nvSpPr>
        <p:spPr bwMode="auto">
          <a:xfrm>
            <a:off x="5367462" y="3130054"/>
            <a:ext cx="3124200" cy="3124200"/>
          </a:xfrm>
          <a:prstGeom prst="rect">
            <a:avLst/>
          </a:prstGeom>
          <a:solidFill>
            <a:srgbClr val="CCFFFF"/>
          </a:solidFill>
          <a:ln w="19050">
            <a:solidFill>
              <a:schemeClr val="bg1"/>
            </a:solidFill>
            <a:prstDash val="dash"/>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ctr"/>
            <a:endParaRPr lang="zh-CN">
              <a:ea typeface="黑体" charset="0"/>
              <a:cs typeface="黑体" charset="0"/>
            </a:endParaRPr>
          </a:p>
        </p:txBody>
      </p:sp>
      <p:sp>
        <p:nvSpPr>
          <p:cNvPr id="6" name="Freeform 6"/>
          <p:cNvSpPr>
            <a:spLocks/>
          </p:cNvSpPr>
          <p:nvPr/>
        </p:nvSpPr>
        <p:spPr bwMode="auto">
          <a:xfrm>
            <a:off x="7882062" y="4730254"/>
            <a:ext cx="1506538" cy="114300"/>
          </a:xfrm>
          <a:custGeom>
            <a:avLst/>
            <a:gdLst>
              <a:gd name="T0" fmla="*/ 0 w 949"/>
              <a:gd name="T1" fmla="*/ 0 h 72"/>
              <a:gd name="T2" fmla="*/ 601663 w 949"/>
              <a:gd name="T3" fmla="*/ 0 h 72"/>
              <a:gd name="T4" fmla="*/ 471488 w 949"/>
              <a:gd name="T5" fmla="*/ 114300 h 72"/>
              <a:gd name="T6" fmla="*/ 1506538 w 949"/>
              <a:gd name="T7" fmla="*/ 98425 h 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49" h="72">
                <a:moveTo>
                  <a:pt x="0" y="0"/>
                </a:moveTo>
                <a:lnTo>
                  <a:pt x="379" y="0"/>
                </a:lnTo>
                <a:lnTo>
                  <a:pt x="297" y="72"/>
                </a:lnTo>
                <a:lnTo>
                  <a:pt x="949" y="62"/>
                </a:lnTo>
              </a:path>
            </a:pathLst>
          </a:custGeom>
          <a:noFill/>
          <a:ln w="57150">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Freeform 7"/>
          <p:cNvSpPr>
            <a:spLocks/>
          </p:cNvSpPr>
          <p:nvPr/>
        </p:nvSpPr>
        <p:spPr bwMode="auto">
          <a:xfrm>
            <a:off x="1897187" y="4806454"/>
            <a:ext cx="792163" cy="508000"/>
          </a:xfrm>
          <a:custGeom>
            <a:avLst/>
            <a:gdLst>
              <a:gd name="T0" fmla="*/ 0 w 499"/>
              <a:gd name="T1" fmla="*/ 0 h 320"/>
              <a:gd name="T2" fmla="*/ 660400 w 499"/>
              <a:gd name="T3" fmla="*/ 139700 h 320"/>
              <a:gd name="T4" fmla="*/ 787400 w 499"/>
              <a:gd name="T5" fmla="*/ 241300 h 320"/>
              <a:gd name="T6" fmla="*/ 679450 w 499"/>
              <a:gd name="T7" fmla="*/ 508000 h 3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99" h="320">
                <a:moveTo>
                  <a:pt x="0" y="0"/>
                </a:moveTo>
                <a:lnTo>
                  <a:pt x="416" y="88"/>
                </a:lnTo>
                <a:cubicBezTo>
                  <a:pt x="499" y="113"/>
                  <a:pt x="494" y="113"/>
                  <a:pt x="496" y="152"/>
                </a:cubicBezTo>
                <a:cubicBezTo>
                  <a:pt x="498" y="191"/>
                  <a:pt x="442" y="285"/>
                  <a:pt x="428" y="320"/>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Freeform 8"/>
          <p:cNvSpPr>
            <a:spLocks/>
          </p:cNvSpPr>
          <p:nvPr/>
        </p:nvSpPr>
        <p:spPr bwMode="auto">
          <a:xfrm>
            <a:off x="2567112" y="5447804"/>
            <a:ext cx="2514600" cy="152400"/>
          </a:xfrm>
          <a:custGeom>
            <a:avLst/>
            <a:gdLst>
              <a:gd name="T0" fmla="*/ 0 w 1584"/>
              <a:gd name="T1" fmla="*/ 0 h 96"/>
              <a:gd name="T2" fmla="*/ 1981200 w 1584"/>
              <a:gd name="T3" fmla="*/ 0 h 96"/>
              <a:gd name="T4" fmla="*/ 1771650 w 1584"/>
              <a:gd name="T5" fmla="*/ 146050 h 96"/>
              <a:gd name="T6" fmla="*/ 2514600 w 1584"/>
              <a:gd name="T7" fmla="*/ 152400 h 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84" h="96">
                <a:moveTo>
                  <a:pt x="0" y="0"/>
                </a:moveTo>
                <a:lnTo>
                  <a:pt x="1248" y="0"/>
                </a:lnTo>
                <a:lnTo>
                  <a:pt x="1116" y="92"/>
                </a:lnTo>
                <a:lnTo>
                  <a:pt x="1584" y="96"/>
                </a:lnTo>
              </a:path>
            </a:pathLst>
          </a:custGeom>
          <a:noFill/>
          <a:ln w="28575" cmpd="sng">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Freeform 9"/>
          <p:cNvSpPr>
            <a:spLocks/>
          </p:cNvSpPr>
          <p:nvPr/>
        </p:nvSpPr>
        <p:spPr bwMode="auto">
          <a:xfrm>
            <a:off x="5107112" y="4409579"/>
            <a:ext cx="1936750" cy="92075"/>
          </a:xfrm>
          <a:custGeom>
            <a:avLst/>
            <a:gdLst>
              <a:gd name="T0" fmla="*/ 0 w 1220"/>
              <a:gd name="T1" fmla="*/ 0 h 58"/>
              <a:gd name="T2" fmla="*/ 1535113 w 1220"/>
              <a:gd name="T3" fmla="*/ 0 h 58"/>
              <a:gd name="T4" fmla="*/ 1936750 w 1220"/>
              <a:gd name="T5" fmla="*/ 92075 h 58"/>
              <a:gd name="T6" fmla="*/ 0 60000 65536"/>
              <a:gd name="T7" fmla="*/ 0 60000 65536"/>
              <a:gd name="T8" fmla="*/ 0 60000 65536"/>
            </a:gdLst>
            <a:ahLst/>
            <a:cxnLst>
              <a:cxn ang="T6">
                <a:pos x="T0" y="T1"/>
              </a:cxn>
              <a:cxn ang="T7">
                <a:pos x="T2" y="T3"/>
              </a:cxn>
              <a:cxn ang="T8">
                <a:pos x="T4" y="T5"/>
              </a:cxn>
            </a:cxnLst>
            <a:rect l="0" t="0" r="r" b="b"/>
            <a:pathLst>
              <a:path w="1220" h="58">
                <a:moveTo>
                  <a:pt x="0" y="0"/>
                </a:moveTo>
                <a:lnTo>
                  <a:pt x="967" y="0"/>
                </a:lnTo>
                <a:lnTo>
                  <a:pt x="1220" y="58"/>
                </a:lnTo>
              </a:path>
            </a:pathLst>
          </a:custGeom>
          <a:noFill/>
          <a:ln w="28575">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Freeform 10"/>
          <p:cNvSpPr>
            <a:spLocks/>
          </p:cNvSpPr>
          <p:nvPr/>
        </p:nvSpPr>
        <p:spPr bwMode="auto">
          <a:xfrm>
            <a:off x="5076950" y="4958854"/>
            <a:ext cx="2195512" cy="641350"/>
          </a:xfrm>
          <a:custGeom>
            <a:avLst/>
            <a:gdLst>
              <a:gd name="T0" fmla="*/ 0 w 1343"/>
              <a:gd name="T1" fmla="*/ 641350 h 260"/>
              <a:gd name="T2" fmla="*/ 1685460 w 1343"/>
              <a:gd name="T3" fmla="*/ 641350 h 260"/>
              <a:gd name="T4" fmla="*/ 2195512 w 1343"/>
              <a:gd name="T5" fmla="*/ 0 h 260"/>
              <a:gd name="T6" fmla="*/ 0 60000 65536"/>
              <a:gd name="T7" fmla="*/ 0 60000 65536"/>
              <a:gd name="T8" fmla="*/ 0 60000 65536"/>
            </a:gdLst>
            <a:ahLst/>
            <a:cxnLst>
              <a:cxn ang="T6">
                <a:pos x="T0" y="T1"/>
              </a:cxn>
              <a:cxn ang="T7">
                <a:pos x="T2" y="T3"/>
              </a:cxn>
              <a:cxn ang="T8">
                <a:pos x="T4" y="T5"/>
              </a:cxn>
            </a:cxnLst>
            <a:rect l="0" t="0" r="r" b="b"/>
            <a:pathLst>
              <a:path w="1343" h="260">
                <a:moveTo>
                  <a:pt x="0" y="260"/>
                </a:moveTo>
                <a:lnTo>
                  <a:pt x="1031" y="260"/>
                </a:lnTo>
                <a:lnTo>
                  <a:pt x="1343" y="0"/>
                </a:lnTo>
              </a:path>
            </a:pathLst>
          </a:custGeom>
          <a:noFill/>
          <a:ln w="285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Freeform 11"/>
          <p:cNvSpPr>
            <a:spLocks/>
          </p:cNvSpPr>
          <p:nvPr/>
        </p:nvSpPr>
        <p:spPr bwMode="auto">
          <a:xfrm>
            <a:off x="5138862" y="3739654"/>
            <a:ext cx="2133600" cy="762000"/>
          </a:xfrm>
          <a:custGeom>
            <a:avLst/>
            <a:gdLst>
              <a:gd name="T0" fmla="*/ 0 w 1296"/>
              <a:gd name="T1" fmla="*/ 0 h 184"/>
              <a:gd name="T2" fmla="*/ 1591969 w 1296"/>
              <a:gd name="T3" fmla="*/ 0 h 184"/>
              <a:gd name="T4" fmla="*/ 2133600 w 1296"/>
              <a:gd name="T5" fmla="*/ 762000 h 184"/>
              <a:gd name="T6" fmla="*/ 0 60000 65536"/>
              <a:gd name="T7" fmla="*/ 0 60000 65536"/>
              <a:gd name="T8" fmla="*/ 0 60000 65536"/>
            </a:gdLst>
            <a:ahLst/>
            <a:cxnLst>
              <a:cxn ang="T6">
                <a:pos x="T0" y="T1"/>
              </a:cxn>
              <a:cxn ang="T7">
                <a:pos x="T2" y="T3"/>
              </a:cxn>
              <a:cxn ang="T8">
                <a:pos x="T4" y="T5"/>
              </a:cxn>
            </a:cxnLst>
            <a:rect l="0" t="0" r="r" b="b"/>
            <a:pathLst>
              <a:path w="1296" h="184">
                <a:moveTo>
                  <a:pt x="0" y="0"/>
                </a:moveTo>
                <a:lnTo>
                  <a:pt x="967" y="0"/>
                </a:lnTo>
                <a:lnTo>
                  <a:pt x="1296" y="184"/>
                </a:lnTo>
              </a:path>
            </a:pathLst>
          </a:custGeom>
          <a:noFill/>
          <a:ln w="28575">
            <a:solidFill>
              <a:srgbClr val="333399"/>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12"/>
          <p:cNvSpPr txBox="1">
            <a:spLocks noChangeArrowheads="1"/>
          </p:cNvSpPr>
          <p:nvPr/>
        </p:nvSpPr>
        <p:spPr bwMode="auto">
          <a:xfrm>
            <a:off x="7120062" y="4019054"/>
            <a:ext cx="946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a:solidFill>
                  <a:schemeClr val="tx1"/>
                </a:solidFill>
                <a:latin typeface="Arial" charset="0"/>
                <a:ea typeface="MS PGothic" charset="0"/>
                <a:cs typeface="MS PGothic" charset="0"/>
              </a:defRPr>
            </a:lvl1pPr>
            <a:lvl2pPr marL="742950" indent="-285750" eaLnBrk="0" hangingPunct="0">
              <a:defRPr kumimoji="1">
                <a:solidFill>
                  <a:schemeClr val="tx1"/>
                </a:solidFill>
                <a:latin typeface="Arial" charset="0"/>
                <a:ea typeface="MS PGothic" charset="0"/>
                <a:cs typeface="MS PGothic" charset="0"/>
              </a:defRPr>
            </a:lvl2pPr>
            <a:lvl3pPr marL="1143000" indent="-228600" eaLnBrk="0" hangingPunct="0">
              <a:defRPr kumimoji="1">
                <a:solidFill>
                  <a:schemeClr val="tx1"/>
                </a:solidFill>
                <a:latin typeface="Arial" charset="0"/>
                <a:ea typeface="MS PGothic" charset="0"/>
                <a:cs typeface="MS PGothic" charset="0"/>
              </a:defRPr>
            </a:lvl3pPr>
            <a:lvl4pPr marL="1600200" indent="-228600" eaLnBrk="0" hangingPunct="0">
              <a:defRPr kumimoji="1">
                <a:solidFill>
                  <a:schemeClr val="tx1"/>
                </a:solidFill>
                <a:latin typeface="Arial" charset="0"/>
                <a:ea typeface="MS PGothic" charset="0"/>
                <a:cs typeface="MS PGothic" charset="0"/>
              </a:defRPr>
            </a:lvl4pPr>
            <a:lvl5pPr marL="2057400" indent="-228600" eaLnBrk="0" hangingPunct="0">
              <a:defRPr kumimoji="1">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kumimoji="1">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kumimoji="1">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kumimoji="1">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kumimoji="1">
                <a:solidFill>
                  <a:schemeClr val="tx1"/>
                </a:solidFill>
                <a:latin typeface="Arial" charset="0"/>
                <a:ea typeface="MS PGothic" charset="0"/>
                <a:cs typeface="MS PGothic" charset="0"/>
              </a:defRPr>
            </a:lvl9pPr>
          </a:lstStyle>
          <a:p>
            <a:pPr eaLnBrk="1" hangingPunct="1"/>
            <a:r>
              <a:rPr lang="zh-CN" altLang="en-US" sz="2000">
                <a:ea typeface="黑体" charset="0"/>
                <a:cs typeface="黑体" charset="0"/>
              </a:rPr>
              <a:t>路由器</a:t>
            </a:r>
          </a:p>
        </p:txBody>
      </p:sp>
      <p:sp>
        <p:nvSpPr>
          <p:cNvPr id="13" name="Text Box 13"/>
          <p:cNvSpPr txBox="1">
            <a:spLocks noChangeArrowheads="1"/>
          </p:cNvSpPr>
          <p:nvPr/>
        </p:nvSpPr>
        <p:spPr bwMode="auto">
          <a:xfrm>
            <a:off x="5334125" y="3163391"/>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a:solidFill>
                  <a:schemeClr val="tx1"/>
                </a:solidFill>
                <a:latin typeface="Arial" charset="0"/>
                <a:ea typeface="MS PGothic" charset="0"/>
                <a:cs typeface="MS PGothic" charset="0"/>
              </a:defRPr>
            </a:lvl1pPr>
            <a:lvl2pPr marL="742950" indent="-285750" eaLnBrk="0" hangingPunct="0">
              <a:defRPr kumimoji="1">
                <a:solidFill>
                  <a:schemeClr val="tx1"/>
                </a:solidFill>
                <a:latin typeface="Arial" charset="0"/>
                <a:ea typeface="MS PGothic" charset="0"/>
                <a:cs typeface="MS PGothic" charset="0"/>
              </a:defRPr>
            </a:lvl2pPr>
            <a:lvl3pPr marL="1143000" indent="-228600" eaLnBrk="0" hangingPunct="0">
              <a:defRPr kumimoji="1">
                <a:solidFill>
                  <a:schemeClr val="tx1"/>
                </a:solidFill>
                <a:latin typeface="Arial" charset="0"/>
                <a:ea typeface="MS PGothic" charset="0"/>
                <a:cs typeface="MS PGothic" charset="0"/>
              </a:defRPr>
            </a:lvl3pPr>
            <a:lvl4pPr marL="1600200" indent="-228600" eaLnBrk="0" hangingPunct="0">
              <a:defRPr kumimoji="1">
                <a:solidFill>
                  <a:schemeClr val="tx1"/>
                </a:solidFill>
                <a:latin typeface="Arial" charset="0"/>
                <a:ea typeface="MS PGothic" charset="0"/>
                <a:cs typeface="MS PGothic" charset="0"/>
              </a:defRPr>
            </a:lvl4pPr>
            <a:lvl5pPr marL="2057400" indent="-228600" eaLnBrk="0" hangingPunct="0">
              <a:defRPr kumimoji="1">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kumimoji="1">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kumimoji="1">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kumimoji="1">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kumimoji="1">
                <a:solidFill>
                  <a:schemeClr val="tx1"/>
                </a:solidFill>
                <a:latin typeface="Arial" charset="0"/>
                <a:ea typeface="MS PGothic" charset="0"/>
                <a:cs typeface="MS PGothic" charset="0"/>
              </a:defRPr>
            </a:lvl9pPr>
          </a:lstStyle>
          <a:p>
            <a:pPr eaLnBrk="1" hangingPunct="1"/>
            <a:r>
              <a:rPr lang="zh-CN" altLang="en-US" sz="2000">
                <a:ea typeface="黑体" charset="0"/>
                <a:cs typeface="黑体" charset="0"/>
              </a:rPr>
              <a:t>调制解调器</a:t>
            </a:r>
          </a:p>
        </p:txBody>
      </p:sp>
      <p:sp>
        <p:nvSpPr>
          <p:cNvPr id="14" name="Text Box 14"/>
          <p:cNvSpPr txBox="1">
            <a:spLocks noChangeArrowheads="1"/>
          </p:cNvSpPr>
          <p:nvPr/>
        </p:nvSpPr>
        <p:spPr bwMode="auto">
          <a:xfrm>
            <a:off x="1674937" y="5543054"/>
            <a:ext cx="155285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a:solidFill>
                  <a:schemeClr val="tx1"/>
                </a:solidFill>
                <a:latin typeface="Arial" charset="0"/>
                <a:ea typeface="MS PGothic" charset="0"/>
                <a:cs typeface="MS PGothic" charset="0"/>
              </a:defRPr>
            </a:lvl1pPr>
            <a:lvl2pPr marL="742950" indent="-285750" eaLnBrk="0" hangingPunct="0">
              <a:defRPr kumimoji="1">
                <a:solidFill>
                  <a:schemeClr val="tx1"/>
                </a:solidFill>
                <a:latin typeface="Arial" charset="0"/>
                <a:ea typeface="MS PGothic" charset="0"/>
                <a:cs typeface="MS PGothic" charset="0"/>
              </a:defRPr>
            </a:lvl2pPr>
            <a:lvl3pPr marL="1143000" indent="-228600" eaLnBrk="0" hangingPunct="0">
              <a:defRPr kumimoji="1">
                <a:solidFill>
                  <a:schemeClr val="tx1"/>
                </a:solidFill>
                <a:latin typeface="Arial" charset="0"/>
                <a:ea typeface="MS PGothic" charset="0"/>
                <a:cs typeface="MS PGothic" charset="0"/>
              </a:defRPr>
            </a:lvl3pPr>
            <a:lvl4pPr marL="1600200" indent="-228600" eaLnBrk="0" hangingPunct="0">
              <a:defRPr kumimoji="1">
                <a:solidFill>
                  <a:schemeClr val="tx1"/>
                </a:solidFill>
                <a:latin typeface="Arial" charset="0"/>
                <a:ea typeface="MS PGothic" charset="0"/>
                <a:cs typeface="MS PGothic" charset="0"/>
              </a:defRPr>
            </a:lvl4pPr>
            <a:lvl5pPr marL="2057400" indent="-228600" eaLnBrk="0" hangingPunct="0">
              <a:defRPr kumimoji="1">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kumimoji="1">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kumimoji="1">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kumimoji="1">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kumimoji="1">
                <a:solidFill>
                  <a:schemeClr val="tx1"/>
                </a:solidFill>
                <a:latin typeface="Arial" charset="0"/>
                <a:ea typeface="MS PGothic" charset="0"/>
                <a:cs typeface="MS PGothic" charset="0"/>
              </a:defRPr>
            </a:lvl9pPr>
          </a:lstStyle>
          <a:p>
            <a:pPr eaLnBrk="1" hangingPunct="1"/>
            <a:r>
              <a:rPr lang="zh-CN" altLang="en-US" sz="2000">
                <a:ea typeface="黑体" charset="0"/>
                <a:cs typeface="黑体" charset="0"/>
              </a:rPr>
              <a:t>调制解调器</a:t>
            </a:r>
            <a:endParaRPr lang="en-US" altLang="zh-CN" sz="2000">
              <a:ea typeface="黑体" charset="0"/>
              <a:cs typeface="黑体" charset="0"/>
            </a:endParaRPr>
          </a:p>
          <a:p>
            <a:pPr eaLnBrk="1" hangingPunct="1"/>
            <a:r>
              <a:rPr lang="zh-CN" altLang="zh-CN" sz="2000">
                <a:ea typeface="黑体" charset="0"/>
                <a:cs typeface="黑体" charset="0"/>
              </a:rPr>
              <a:t>（</a:t>
            </a:r>
            <a:r>
              <a:rPr lang="en-US" altLang="zh-CN" sz="2000">
                <a:ea typeface="黑体" charset="0"/>
                <a:cs typeface="黑体" charset="0"/>
              </a:rPr>
              <a:t>Modem</a:t>
            </a:r>
            <a:r>
              <a:rPr lang="zh-CN" altLang="en-US" sz="2000">
                <a:ea typeface="黑体" charset="0"/>
                <a:cs typeface="黑体" charset="0"/>
              </a:rPr>
              <a:t>）</a:t>
            </a:r>
            <a:endParaRPr lang="en-US" altLang="zh-CN" sz="2000">
              <a:ea typeface="黑体" charset="0"/>
              <a:cs typeface="黑体" charset="0"/>
            </a:endParaRPr>
          </a:p>
        </p:txBody>
      </p:sp>
      <p:sp>
        <p:nvSpPr>
          <p:cNvPr id="15" name="Text Box 15"/>
          <p:cNvSpPr txBox="1">
            <a:spLocks noChangeArrowheads="1"/>
          </p:cNvSpPr>
          <p:nvPr/>
        </p:nvSpPr>
        <p:spPr bwMode="auto">
          <a:xfrm>
            <a:off x="6609184" y="2564904"/>
            <a:ext cx="75693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a:solidFill>
                  <a:schemeClr val="tx1"/>
                </a:solidFill>
                <a:latin typeface="Arial" charset="0"/>
                <a:ea typeface="MS PGothic" charset="0"/>
                <a:cs typeface="MS PGothic" charset="0"/>
              </a:defRPr>
            </a:lvl1pPr>
            <a:lvl2pPr marL="742950" indent="-285750" eaLnBrk="0" hangingPunct="0">
              <a:defRPr kumimoji="1">
                <a:solidFill>
                  <a:schemeClr val="tx1"/>
                </a:solidFill>
                <a:latin typeface="Arial" charset="0"/>
                <a:ea typeface="MS PGothic" charset="0"/>
                <a:cs typeface="MS PGothic" charset="0"/>
              </a:defRPr>
            </a:lvl2pPr>
            <a:lvl3pPr marL="1143000" indent="-228600" eaLnBrk="0" hangingPunct="0">
              <a:defRPr kumimoji="1">
                <a:solidFill>
                  <a:schemeClr val="tx1"/>
                </a:solidFill>
                <a:latin typeface="Arial" charset="0"/>
                <a:ea typeface="MS PGothic" charset="0"/>
                <a:cs typeface="MS PGothic" charset="0"/>
              </a:defRPr>
            </a:lvl3pPr>
            <a:lvl4pPr marL="1600200" indent="-228600" eaLnBrk="0" hangingPunct="0">
              <a:defRPr kumimoji="1">
                <a:solidFill>
                  <a:schemeClr val="tx1"/>
                </a:solidFill>
                <a:latin typeface="Arial" charset="0"/>
                <a:ea typeface="MS PGothic" charset="0"/>
                <a:cs typeface="MS PGothic" charset="0"/>
              </a:defRPr>
            </a:lvl4pPr>
            <a:lvl5pPr marL="2057400" indent="-228600" eaLnBrk="0" hangingPunct="0">
              <a:defRPr kumimoji="1">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kumimoji="1">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kumimoji="1">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kumimoji="1">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kumimoji="1">
                <a:solidFill>
                  <a:schemeClr val="tx1"/>
                </a:solidFill>
                <a:latin typeface="Arial" charset="0"/>
                <a:ea typeface="MS PGothic" charset="0"/>
                <a:cs typeface="MS PGothic" charset="0"/>
              </a:defRPr>
            </a:lvl9pPr>
          </a:lstStyle>
          <a:p>
            <a:pPr eaLnBrk="1" hangingPunct="1"/>
            <a:r>
              <a:rPr lang="en-US" altLang="zh-CN" sz="2800">
                <a:solidFill>
                  <a:srgbClr val="000090"/>
                </a:solidFill>
                <a:ea typeface="黑体" charset="0"/>
                <a:cs typeface="黑体" charset="0"/>
              </a:rPr>
              <a:t>ISP</a:t>
            </a:r>
          </a:p>
        </p:txBody>
      </p:sp>
      <p:sp>
        <p:nvSpPr>
          <p:cNvPr id="16" name="Text Box 16"/>
          <p:cNvSpPr txBox="1">
            <a:spLocks noChangeArrowheads="1"/>
          </p:cNvSpPr>
          <p:nvPr/>
        </p:nvSpPr>
        <p:spPr bwMode="auto">
          <a:xfrm>
            <a:off x="992560" y="2564904"/>
            <a:ext cx="16065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a:solidFill>
                  <a:schemeClr val="tx1"/>
                </a:solidFill>
                <a:latin typeface="Arial" charset="0"/>
                <a:ea typeface="MS PGothic" charset="0"/>
                <a:cs typeface="MS PGothic" charset="0"/>
              </a:defRPr>
            </a:lvl1pPr>
            <a:lvl2pPr marL="742950" indent="-285750" eaLnBrk="0" hangingPunct="0">
              <a:defRPr kumimoji="1">
                <a:solidFill>
                  <a:schemeClr val="tx1"/>
                </a:solidFill>
                <a:latin typeface="Arial" charset="0"/>
                <a:ea typeface="MS PGothic" charset="0"/>
                <a:cs typeface="MS PGothic" charset="0"/>
              </a:defRPr>
            </a:lvl2pPr>
            <a:lvl3pPr marL="1143000" indent="-228600" eaLnBrk="0" hangingPunct="0">
              <a:defRPr kumimoji="1">
                <a:solidFill>
                  <a:schemeClr val="tx1"/>
                </a:solidFill>
                <a:latin typeface="Arial" charset="0"/>
                <a:ea typeface="MS PGothic" charset="0"/>
                <a:cs typeface="MS PGothic" charset="0"/>
              </a:defRPr>
            </a:lvl3pPr>
            <a:lvl4pPr marL="1600200" indent="-228600" eaLnBrk="0" hangingPunct="0">
              <a:defRPr kumimoji="1">
                <a:solidFill>
                  <a:schemeClr val="tx1"/>
                </a:solidFill>
                <a:latin typeface="Arial" charset="0"/>
                <a:ea typeface="MS PGothic" charset="0"/>
                <a:cs typeface="MS PGothic" charset="0"/>
              </a:defRPr>
            </a:lvl4pPr>
            <a:lvl5pPr marL="2057400" indent="-228600" eaLnBrk="0" hangingPunct="0">
              <a:defRPr kumimoji="1">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kumimoji="1">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kumimoji="1">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kumimoji="1">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kumimoji="1">
                <a:solidFill>
                  <a:schemeClr val="tx1"/>
                </a:solidFill>
                <a:latin typeface="Arial" charset="0"/>
                <a:ea typeface="MS PGothic" charset="0"/>
                <a:cs typeface="MS PGothic" charset="0"/>
              </a:defRPr>
            </a:lvl9pPr>
          </a:lstStyle>
          <a:p>
            <a:pPr eaLnBrk="1" hangingPunct="1"/>
            <a:r>
              <a:rPr lang="zh-CN" altLang="en-US" sz="2800">
                <a:solidFill>
                  <a:srgbClr val="000090"/>
                </a:solidFill>
                <a:ea typeface="黑体" charset="0"/>
                <a:cs typeface="黑体" charset="0"/>
              </a:rPr>
              <a:t>用户家庭</a:t>
            </a:r>
          </a:p>
        </p:txBody>
      </p:sp>
      <p:sp>
        <p:nvSpPr>
          <p:cNvPr id="17" name="Text Box 17"/>
          <p:cNvSpPr txBox="1">
            <a:spLocks noChangeArrowheads="1"/>
          </p:cNvSpPr>
          <p:nvPr/>
        </p:nvSpPr>
        <p:spPr bwMode="auto">
          <a:xfrm>
            <a:off x="3233862" y="5035054"/>
            <a:ext cx="1454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a:solidFill>
                  <a:schemeClr val="tx1"/>
                </a:solidFill>
                <a:latin typeface="Arial" charset="0"/>
                <a:ea typeface="MS PGothic" charset="0"/>
                <a:cs typeface="MS PGothic" charset="0"/>
              </a:defRPr>
            </a:lvl1pPr>
            <a:lvl2pPr marL="742950" indent="-285750" eaLnBrk="0" hangingPunct="0">
              <a:defRPr kumimoji="1">
                <a:solidFill>
                  <a:schemeClr val="tx1"/>
                </a:solidFill>
                <a:latin typeface="Arial" charset="0"/>
                <a:ea typeface="MS PGothic" charset="0"/>
                <a:cs typeface="MS PGothic" charset="0"/>
              </a:defRPr>
            </a:lvl2pPr>
            <a:lvl3pPr marL="1143000" indent="-228600" eaLnBrk="0" hangingPunct="0">
              <a:defRPr kumimoji="1">
                <a:solidFill>
                  <a:schemeClr val="tx1"/>
                </a:solidFill>
                <a:latin typeface="Arial" charset="0"/>
                <a:ea typeface="MS PGothic" charset="0"/>
                <a:cs typeface="MS PGothic" charset="0"/>
              </a:defRPr>
            </a:lvl3pPr>
            <a:lvl4pPr marL="1600200" indent="-228600" eaLnBrk="0" hangingPunct="0">
              <a:defRPr kumimoji="1">
                <a:solidFill>
                  <a:schemeClr val="tx1"/>
                </a:solidFill>
                <a:latin typeface="Arial" charset="0"/>
                <a:ea typeface="MS PGothic" charset="0"/>
                <a:cs typeface="MS PGothic" charset="0"/>
              </a:defRPr>
            </a:lvl4pPr>
            <a:lvl5pPr marL="2057400" indent="-228600" eaLnBrk="0" hangingPunct="0">
              <a:defRPr kumimoji="1">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kumimoji="1">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kumimoji="1">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kumimoji="1">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kumimoji="1">
                <a:solidFill>
                  <a:schemeClr val="tx1"/>
                </a:solidFill>
                <a:latin typeface="Arial" charset="0"/>
                <a:ea typeface="MS PGothic" charset="0"/>
                <a:cs typeface="MS PGothic" charset="0"/>
              </a:defRPr>
            </a:lvl9pPr>
          </a:lstStyle>
          <a:p>
            <a:pPr eaLnBrk="1" hangingPunct="1"/>
            <a:r>
              <a:rPr lang="zh-CN" altLang="en-US" sz="2000">
                <a:ea typeface="黑体" charset="0"/>
                <a:cs typeface="黑体" charset="0"/>
              </a:rPr>
              <a:t>拨号电话线</a:t>
            </a:r>
          </a:p>
        </p:txBody>
      </p:sp>
      <p:pic>
        <p:nvPicPr>
          <p:cNvPr id="19" name="Picture 19"/>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862" y="3511054"/>
            <a:ext cx="86995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0" name="Picture 20"/>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5262" y="4425454"/>
            <a:ext cx="1063625"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tx1">
                      <a:alpha val="74998"/>
                    </a:schemeClr>
                  </a:outerShdw>
                </a:effectLst>
              </a14:hiddenEffects>
            </a:ext>
          </a:extLst>
        </p:spPr>
      </p:pic>
      <p:pic>
        <p:nvPicPr>
          <p:cNvPr id="21" name="Picture 21"/>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687" y="3511054"/>
            <a:ext cx="17526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tx1">
                      <a:alpha val="74998"/>
                    </a:schemeClr>
                  </a:outerShdw>
                </a:effectLst>
              </a14:hiddenEffects>
            </a:ext>
          </a:extLst>
        </p:spPr>
      </p:pic>
      <p:pic>
        <p:nvPicPr>
          <p:cNvPr id="22" name="Picture 2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862" y="4152404"/>
            <a:ext cx="86995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3" name="Picture 2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862" y="5371604"/>
            <a:ext cx="86995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24" name="Picture 2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7687" y="5187454"/>
            <a:ext cx="869950"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8" name="Text Box 33"/>
          <p:cNvSpPr txBox="1">
            <a:spLocks noChangeArrowheads="1"/>
          </p:cNvSpPr>
          <p:nvPr/>
        </p:nvSpPr>
        <p:spPr bwMode="auto">
          <a:xfrm>
            <a:off x="8481392" y="4365104"/>
            <a:ext cx="1224136" cy="37446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kumimoji="1">
                <a:solidFill>
                  <a:schemeClr val="tx1"/>
                </a:solidFill>
                <a:latin typeface="Arial" charset="0"/>
                <a:ea typeface="MS PGothic" charset="0"/>
                <a:cs typeface="MS PGothic" charset="0"/>
              </a:defRPr>
            </a:lvl1pPr>
            <a:lvl2pPr marL="742950" indent="-285750" eaLnBrk="0" hangingPunct="0">
              <a:defRPr kumimoji="1">
                <a:solidFill>
                  <a:schemeClr val="tx1"/>
                </a:solidFill>
                <a:latin typeface="Arial" charset="0"/>
                <a:ea typeface="MS PGothic" charset="0"/>
                <a:cs typeface="MS PGothic" charset="0"/>
              </a:defRPr>
            </a:lvl2pPr>
            <a:lvl3pPr marL="1143000" indent="-228600" eaLnBrk="0" hangingPunct="0">
              <a:defRPr kumimoji="1">
                <a:solidFill>
                  <a:schemeClr val="tx1"/>
                </a:solidFill>
                <a:latin typeface="Arial" charset="0"/>
                <a:ea typeface="MS PGothic" charset="0"/>
                <a:cs typeface="MS PGothic" charset="0"/>
              </a:defRPr>
            </a:lvl3pPr>
            <a:lvl4pPr marL="1600200" indent="-228600" eaLnBrk="0" hangingPunct="0">
              <a:defRPr kumimoji="1">
                <a:solidFill>
                  <a:schemeClr val="tx1"/>
                </a:solidFill>
                <a:latin typeface="Arial" charset="0"/>
                <a:ea typeface="MS PGothic" charset="0"/>
                <a:cs typeface="MS PGothic" charset="0"/>
              </a:defRPr>
            </a:lvl4pPr>
            <a:lvl5pPr marL="2057400" indent="-228600" eaLnBrk="0" hangingPunct="0">
              <a:defRPr kumimoji="1">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kumimoji="1">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kumimoji="1">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kumimoji="1">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kumimoji="1">
                <a:solidFill>
                  <a:schemeClr val="tx1"/>
                </a:solidFill>
                <a:latin typeface="Arial" charset="0"/>
                <a:ea typeface="MS PGothic" charset="0"/>
                <a:cs typeface="MS PGothic" charset="0"/>
              </a:defRPr>
            </a:lvl9pPr>
          </a:lstStyle>
          <a:p>
            <a:pPr eaLnBrk="1" hangingPunct="1">
              <a:lnSpc>
                <a:spcPct val="90000"/>
              </a:lnSpc>
            </a:pPr>
            <a:r>
              <a:rPr lang="zh-CN" altLang="en-US" sz="2000">
                <a:ea typeface="黑体" charset="0"/>
                <a:cs typeface="黑体" charset="0"/>
              </a:rPr>
              <a:t>至</a:t>
            </a:r>
            <a:r>
              <a:rPr lang="zh-CN" altLang="en-US" sz="2000">
                <a:ea typeface="黑体" charset="0"/>
                <a:cs typeface="黑体" charset="0"/>
              </a:rPr>
              <a:t>互联</a:t>
            </a:r>
            <a:r>
              <a:rPr lang="zh-CN" altLang="en-US" sz="2000">
                <a:ea typeface="黑体" charset="0"/>
                <a:cs typeface="黑体" charset="0"/>
              </a:rPr>
              <a:t>网</a:t>
            </a:r>
          </a:p>
        </p:txBody>
      </p:sp>
      <p:sp>
        <p:nvSpPr>
          <p:cNvPr id="29" name="Text Box 34"/>
          <p:cNvSpPr txBox="1">
            <a:spLocks noChangeArrowheads="1"/>
          </p:cNvSpPr>
          <p:nvPr/>
        </p:nvSpPr>
        <p:spPr bwMode="auto">
          <a:xfrm rot="5400000">
            <a:off x="5781800" y="4657229"/>
            <a:ext cx="7429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a:solidFill>
                  <a:schemeClr val="tx1"/>
                </a:solidFill>
                <a:latin typeface="Arial" charset="0"/>
                <a:ea typeface="MS PGothic" charset="0"/>
                <a:cs typeface="MS PGothic" charset="0"/>
              </a:defRPr>
            </a:lvl1pPr>
            <a:lvl2pPr marL="742950" indent="-285750" eaLnBrk="0" hangingPunct="0">
              <a:defRPr kumimoji="1">
                <a:solidFill>
                  <a:schemeClr val="tx1"/>
                </a:solidFill>
                <a:latin typeface="Arial" charset="0"/>
                <a:ea typeface="MS PGothic" charset="0"/>
                <a:cs typeface="MS PGothic" charset="0"/>
              </a:defRPr>
            </a:lvl2pPr>
            <a:lvl3pPr marL="1143000" indent="-228600" eaLnBrk="0" hangingPunct="0">
              <a:defRPr kumimoji="1">
                <a:solidFill>
                  <a:schemeClr val="tx1"/>
                </a:solidFill>
                <a:latin typeface="Arial" charset="0"/>
                <a:ea typeface="MS PGothic" charset="0"/>
                <a:cs typeface="MS PGothic" charset="0"/>
              </a:defRPr>
            </a:lvl3pPr>
            <a:lvl4pPr marL="1600200" indent="-228600" eaLnBrk="0" hangingPunct="0">
              <a:defRPr kumimoji="1">
                <a:solidFill>
                  <a:schemeClr val="tx1"/>
                </a:solidFill>
                <a:latin typeface="Arial" charset="0"/>
                <a:ea typeface="MS PGothic" charset="0"/>
                <a:cs typeface="MS PGothic" charset="0"/>
              </a:defRPr>
            </a:lvl4pPr>
            <a:lvl5pPr marL="2057400" indent="-228600" eaLnBrk="0" hangingPunct="0">
              <a:defRPr kumimoji="1">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kumimoji="1">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kumimoji="1">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kumimoji="1">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kumimoji="1">
                <a:solidFill>
                  <a:schemeClr val="tx1"/>
                </a:solidFill>
                <a:latin typeface="Arial" charset="0"/>
                <a:ea typeface="MS PGothic" charset="0"/>
                <a:cs typeface="MS PGothic" charset="0"/>
              </a:defRPr>
            </a:lvl9pPr>
          </a:lstStyle>
          <a:p>
            <a:pPr eaLnBrk="1" hangingPunct="1"/>
            <a:r>
              <a:rPr lang="en-US" altLang="zh-CN" sz="4400" b="1">
                <a:ea typeface="黑体" charset="0"/>
                <a:cs typeface="黑体" charset="0"/>
              </a:rPr>
              <a:t>…</a:t>
            </a:r>
          </a:p>
        </p:txBody>
      </p:sp>
      <p:sp>
        <p:nvSpPr>
          <p:cNvPr id="30" name="Text Box 35"/>
          <p:cNvSpPr txBox="1">
            <a:spLocks noChangeArrowheads="1"/>
          </p:cNvSpPr>
          <p:nvPr/>
        </p:nvSpPr>
        <p:spPr bwMode="auto">
          <a:xfrm>
            <a:off x="943100" y="3947616"/>
            <a:ext cx="86201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kumimoji="1">
                <a:solidFill>
                  <a:schemeClr val="tx1"/>
                </a:solidFill>
                <a:latin typeface="Arial" charset="0"/>
                <a:ea typeface="MS PGothic" charset="0"/>
                <a:cs typeface="MS PGothic" charset="0"/>
              </a:defRPr>
            </a:lvl1pPr>
            <a:lvl2pPr marL="742950" indent="-285750" eaLnBrk="0" hangingPunct="0">
              <a:defRPr kumimoji="1">
                <a:solidFill>
                  <a:schemeClr val="tx1"/>
                </a:solidFill>
                <a:latin typeface="Arial" charset="0"/>
                <a:ea typeface="MS PGothic" charset="0"/>
                <a:cs typeface="MS PGothic" charset="0"/>
              </a:defRPr>
            </a:lvl2pPr>
            <a:lvl3pPr marL="1143000" indent="-228600" eaLnBrk="0" hangingPunct="0">
              <a:defRPr kumimoji="1">
                <a:solidFill>
                  <a:schemeClr val="tx1"/>
                </a:solidFill>
                <a:latin typeface="Arial" charset="0"/>
                <a:ea typeface="MS PGothic" charset="0"/>
                <a:cs typeface="MS PGothic" charset="0"/>
              </a:defRPr>
            </a:lvl3pPr>
            <a:lvl4pPr marL="1600200" indent="-228600" eaLnBrk="0" hangingPunct="0">
              <a:defRPr kumimoji="1">
                <a:solidFill>
                  <a:schemeClr val="tx1"/>
                </a:solidFill>
                <a:latin typeface="Arial" charset="0"/>
                <a:ea typeface="MS PGothic" charset="0"/>
                <a:cs typeface="MS PGothic" charset="0"/>
              </a:defRPr>
            </a:lvl4pPr>
            <a:lvl5pPr marL="2057400" indent="-228600" eaLnBrk="0" hangingPunct="0">
              <a:defRPr kumimoji="1">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kumimoji="1">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kumimoji="1">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kumimoji="1">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kumimoji="1">
                <a:solidFill>
                  <a:schemeClr val="tx1"/>
                </a:solidFill>
                <a:latin typeface="Arial" charset="0"/>
                <a:ea typeface="MS PGothic" charset="0"/>
                <a:cs typeface="MS PGothic" charset="0"/>
              </a:defRPr>
            </a:lvl9pPr>
          </a:lstStyle>
          <a:p>
            <a:pPr eaLnBrk="1" hangingPunct="1"/>
            <a:r>
              <a:rPr lang="en-US" altLang="zh-CN" sz="2000">
                <a:ea typeface="黑体" charset="0"/>
                <a:cs typeface="黑体" charset="0"/>
              </a:rPr>
              <a:t>PC </a:t>
            </a:r>
            <a:r>
              <a:rPr lang="zh-CN" altLang="en-US" sz="2000">
                <a:ea typeface="黑体" charset="0"/>
                <a:cs typeface="黑体" charset="0"/>
              </a:rPr>
              <a:t>机</a:t>
            </a:r>
          </a:p>
        </p:txBody>
      </p:sp>
    </p:spTree>
    <p:extLst>
      <p:ext uri="{BB962C8B-B14F-4D97-AF65-F5344CB8AC3E}">
        <p14:creationId xmlns:p14="http://schemas.microsoft.com/office/powerpoint/2010/main" val="24722774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p:cNvSpPr>
            <a:spLocks noGrp="1" noChangeArrowheads="1"/>
          </p:cNvSpPr>
          <p:nvPr>
            <p:ph type="title"/>
          </p:nvPr>
        </p:nvSpPr>
        <p:spPr/>
        <p:txBody>
          <a:bodyPr/>
          <a:lstStyle/>
          <a:p>
            <a:r>
              <a:rPr lang="en-US" altLang="zh-CN" dirty="0"/>
              <a:t>2.6  </a:t>
            </a:r>
            <a:r>
              <a:rPr lang="zh-CN" altLang="zh-CN" dirty="0"/>
              <a:t>宽带接入技术</a:t>
            </a:r>
          </a:p>
        </p:txBody>
      </p:sp>
      <p:sp>
        <p:nvSpPr>
          <p:cNvPr id="269315" name="Rectangle 3"/>
          <p:cNvSpPr>
            <a:spLocks noGrp="1" noChangeArrowheads="1"/>
          </p:cNvSpPr>
          <p:nvPr>
            <p:ph idx="1"/>
          </p:nvPr>
        </p:nvSpPr>
        <p:spPr/>
        <p:txBody>
          <a:bodyPr/>
          <a:lstStyle/>
          <a:p>
            <a:pPr>
              <a:spcBef>
                <a:spcPts val="1200"/>
              </a:spcBef>
            </a:pPr>
            <a:r>
              <a:rPr lang="zh-CN" altLang="zh-CN" dirty="0" smtClean="0"/>
              <a:t>从</a:t>
            </a:r>
            <a:r>
              <a:rPr lang="zh-CN" altLang="zh-CN" dirty="0"/>
              <a:t>宽带接入的媒体来看，可以划分为两大</a:t>
            </a:r>
            <a:r>
              <a:rPr lang="zh-CN" altLang="zh-CN" dirty="0" smtClean="0"/>
              <a:t>类</a:t>
            </a:r>
            <a:r>
              <a:rPr lang="zh-CN" altLang="en-US" dirty="0" smtClean="0"/>
              <a:t>：</a:t>
            </a:r>
            <a:endParaRPr lang="en-US" altLang="zh-CN" dirty="0" smtClean="0"/>
          </a:p>
          <a:p>
            <a:pPr lvl="1">
              <a:spcBef>
                <a:spcPts val="1200"/>
              </a:spcBef>
            </a:pPr>
            <a:r>
              <a:rPr lang="zh-CN" altLang="zh-CN" dirty="0" smtClean="0"/>
              <a:t>有线</a:t>
            </a:r>
            <a:r>
              <a:rPr lang="zh-CN" altLang="zh-CN" dirty="0"/>
              <a:t>宽带</a:t>
            </a:r>
            <a:r>
              <a:rPr lang="zh-CN" altLang="zh-CN" dirty="0" smtClean="0"/>
              <a:t>接入</a:t>
            </a:r>
            <a:endParaRPr lang="en-US" altLang="zh-CN" dirty="0" smtClean="0"/>
          </a:p>
          <a:p>
            <a:pPr lvl="1">
              <a:spcBef>
                <a:spcPts val="1200"/>
              </a:spcBef>
            </a:pPr>
            <a:r>
              <a:rPr lang="zh-CN" altLang="zh-CN" dirty="0" smtClean="0"/>
              <a:t>无线</a:t>
            </a:r>
            <a:r>
              <a:rPr lang="zh-CN" altLang="zh-CN" dirty="0"/>
              <a:t>宽带</a:t>
            </a:r>
            <a:r>
              <a:rPr lang="zh-CN" altLang="zh-CN" dirty="0" smtClean="0"/>
              <a:t>接入</a:t>
            </a:r>
            <a:endParaRPr lang="en-US" altLang="zh-CN" dirty="0" smtClean="0"/>
          </a:p>
          <a:p>
            <a:pPr>
              <a:spcBef>
                <a:spcPts val="1200"/>
              </a:spcBef>
            </a:pPr>
            <a:r>
              <a:rPr lang="zh-CN" altLang="zh-CN" dirty="0" smtClean="0"/>
              <a:t>下面讨论</a:t>
            </a:r>
            <a:r>
              <a:rPr lang="zh-CN" altLang="zh-CN" dirty="0"/>
              <a:t>有线的宽带接入</a:t>
            </a:r>
            <a:r>
              <a:rPr lang="zh-CN" altLang="zh-CN" dirty="0" smtClean="0"/>
              <a:t>。</a:t>
            </a:r>
            <a:endParaRPr lang="zh-CN" altLang="zh-CN" dirty="0"/>
          </a:p>
        </p:txBody>
      </p:sp>
    </p:spTree>
    <p:extLst>
      <p:ext uri="{BB962C8B-B14F-4D97-AF65-F5344CB8AC3E}">
        <p14:creationId xmlns:p14="http://schemas.microsoft.com/office/powerpoint/2010/main" val="2685817500"/>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p:cNvSpPr>
            <a:spLocks noGrp="1" noChangeArrowheads="1"/>
          </p:cNvSpPr>
          <p:nvPr>
            <p:ph type="title"/>
          </p:nvPr>
        </p:nvSpPr>
        <p:spPr/>
        <p:txBody>
          <a:bodyPr/>
          <a:lstStyle/>
          <a:p>
            <a:r>
              <a:rPr lang="en-US" altLang="zh-CN" dirty="0" smtClean="0"/>
              <a:t>2.6.1  ADSL </a:t>
            </a:r>
            <a:r>
              <a:rPr lang="zh-CN" altLang="en-US" dirty="0" smtClean="0"/>
              <a:t>技术</a:t>
            </a:r>
            <a:endParaRPr lang="zh-CN" altLang="en-US" dirty="0"/>
          </a:p>
        </p:txBody>
      </p:sp>
      <p:sp>
        <p:nvSpPr>
          <p:cNvPr id="271363" name="Rectangle 3"/>
          <p:cNvSpPr>
            <a:spLocks noGrp="1" noChangeArrowheads="1"/>
          </p:cNvSpPr>
          <p:nvPr>
            <p:ph idx="1"/>
          </p:nvPr>
        </p:nvSpPr>
        <p:spPr/>
        <p:txBody>
          <a:bodyPr/>
          <a:lstStyle/>
          <a:p>
            <a:r>
              <a:rPr lang="zh-CN" altLang="zh-CN" sz="2800" dirty="0" smtClean="0">
                <a:solidFill>
                  <a:srgbClr val="FF0000"/>
                </a:solidFill>
              </a:rPr>
              <a:t>非对称</a:t>
            </a:r>
            <a:r>
              <a:rPr lang="zh-CN" altLang="zh-CN" sz="2800" dirty="0">
                <a:solidFill>
                  <a:srgbClr val="FF0000"/>
                </a:solidFill>
              </a:rPr>
              <a:t>数字用户</a:t>
            </a:r>
            <a:r>
              <a:rPr lang="zh-CN" altLang="zh-CN" sz="2800" dirty="0" smtClean="0">
                <a:solidFill>
                  <a:srgbClr val="FF0000"/>
                </a:solidFill>
              </a:rPr>
              <a:t>线</a:t>
            </a:r>
            <a:r>
              <a:rPr lang="en-US" altLang="zh-CN" sz="2800" dirty="0" smtClean="0">
                <a:solidFill>
                  <a:srgbClr val="FF0000"/>
                </a:solidFill>
              </a:rPr>
              <a:t> ADSL</a:t>
            </a:r>
            <a:r>
              <a:rPr lang="en-US" altLang="zh-CN" sz="2800" dirty="0" smtClean="0"/>
              <a:t> (Asymmetric </a:t>
            </a:r>
            <a:r>
              <a:rPr lang="en-US" altLang="zh-CN" sz="2800" dirty="0"/>
              <a:t>Digital Subscriber </a:t>
            </a:r>
            <a:r>
              <a:rPr lang="en-US" altLang="zh-CN" sz="2800" dirty="0" smtClean="0"/>
              <a:t>Line) </a:t>
            </a:r>
            <a:r>
              <a:rPr lang="zh-CN" altLang="en-US" sz="2800" dirty="0" smtClean="0"/>
              <a:t>技术</a:t>
            </a:r>
            <a:r>
              <a:rPr lang="zh-CN" altLang="en-US" sz="2800" dirty="0"/>
              <a:t>就是用数字技术对现有的模拟电话用户线进行改造，使它能够承载宽带业务。</a:t>
            </a:r>
          </a:p>
          <a:p>
            <a:r>
              <a:rPr lang="zh-CN" altLang="en-US" sz="2800" dirty="0"/>
              <a:t>标准模拟电话信号的频带被限制在 </a:t>
            </a:r>
            <a:r>
              <a:rPr lang="en-US" altLang="zh-CN" sz="2800" dirty="0"/>
              <a:t>300~3400 Hz </a:t>
            </a:r>
            <a:r>
              <a:rPr lang="zh-CN" altLang="en-US" sz="2800" dirty="0"/>
              <a:t>的范围内，但用户线本身实际可通过的信号频率仍然超过 </a:t>
            </a:r>
            <a:r>
              <a:rPr lang="en-US" altLang="zh-CN" sz="2800" dirty="0"/>
              <a:t>1 MHz</a:t>
            </a:r>
            <a:r>
              <a:rPr lang="zh-CN" altLang="en-US" sz="2800" dirty="0"/>
              <a:t>。</a:t>
            </a:r>
          </a:p>
          <a:p>
            <a:r>
              <a:rPr lang="en-US" altLang="zh-CN" sz="2800" dirty="0"/>
              <a:t>ADSL </a:t>
            </a:r>
            <a:r>
              <a:rPr lang="zh-CN" altLang="en-US" sz="2800" dirty="0"/>
              <a:t>技术就把 </a:t>
            </a:r>
            <a:r>
              <a:rPr lang="en-US" altLang="zh-CN" sz="2800" dirty="0"/>
              <a:t>0~4 kHz </a:t>
            </a:r>
            <a:r>
              <a:rPr lang="zh-CN" altLang="en-US" sz="2800" dirty="0"/>
              <a:t>低端频谱留给传统电话使用，而</a:t>
            </a:r>
            <a:r>
              <a:rPr lang="zh-CN" altLang="en-US" sz="2800" dirty="0">
                <a:solidFill>
                  <a:srgbClr val="FF0000"/>
                </a:solidFill>
              </a:rPr>
              <a:t>把原来没有被利用的高端频谱留给用户上网使用。</a:t>
            </a:r>
          </a:p>
          <a:p>
            <a:r>
              <a:rPr lang="en-US" altLang="zh-CN" sz="2800" dirty="0"/>
              <a:t>DSL </a:t>
            </a:r>
            <a:r>
              <a:rPr lang="zh-CN" altLang="en-US" sz="2800" dirty="0"/>
              <a:t>就是</a:t>
            </a:r>
            <a:r>
              <a:rPr lang="zh-CN" altLang="en-US" sz="2800" dirty="0">
                <a:solidFill>
                  <a:srgbClr val="FF0000"/>
                </a:solidFill>
              </a:rPr>
              <a:t>数字用户</a:t>
            </a:r>
            <a:r>
              <a:rPr lang="zh-CN" altLang="en-US" sz="2800" dirty="0" smtClean="0">
                <a:solidFill>
                  <a:srgbClr val="FF0000"/>
                </a:solidFill>
              </a:rPr>
              <a:t>线 </a:t>
            </a:r>
            <a:r>
              <a:rPr lang="en-US" altLang="zh-CN" sz="2800" dirty="0" smtClean="0"/>
              <a:t>(</a:t>
            </a:r>
            <a:r>
              <a:rPr lang="en-US" altLang="zh-CN" sz="2800" dirty="0"/>
              <a:t>Digital Subscriber Line</a:t>
            </a:r>
            <a:r>
              <a:rPr lang="en-US" altLang="zh-CN" sz="2800" dirty="0" smtClean="0"/>
              <a:t>) </a:t>
            </a:r>
            <a:r>
              <a:rPr lang="zh-CN" altLang="en-US" sz="2800" dirty="0" smtClean="0"/>
              <a:t>的</a:t>
            </a:r>
            <a:r>
              <a:rPr lang="zh-CN" altLang="en-US" sz="2800" dirty="0"/>
              <a:t>缩写。</a:t>
            </a:r>
          </a:p>
        </p:txBody>
      </p:sp>
    </p:spTree>
    <p:extLst>
      <p:ext uri="{BB962C8B-B14F-4D97-AF65-F5344CB8AC3E}">
        <p14:creationId xmlns:p14="http://schemas.microsoft.com/office/powerpoint/2010/main" val="2611133552"/>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ChangeArrowheads="1"/>
          </p:cNvSpPr>
          <p:nvPr>
            <p:ph type="title"/>
          </p:nvPr>
        </p:nvSpPr>
        <p:spPr/>
        <p:txBody>
          <a:bodyPr/>
          <a:lstStyle/>
          <a:p>
            <a:pPr algn="ctr"/>
            <a:r>
              <a:rPr lang="en-US" altLang="zh-CN" dirty="0"/>
              <a:t>DSL </a:t>
            </a:r>
            <a:r>
              <a:rPr lang="zh-CN" altLang="en-US" dirty="0"/>
              <a:t>的几种类型 </a:t>
            </a:r>
          </a:p>
        </p:txBody>
      </p:sp>
      <p:sp>
        <p:nvSpPr>
          <p:cNvPr id="277507" name="Rectangle 3"/>
          <p:cNvSpPr>
            <a:spLocks noGrp="1" noChangeArrowheads="1"/>
          </p:cNvSpPr>
          <p:nvPr>
            <p:ph idx="1"/>
          </p:nvPr>
        </p:nvSpPr>
        <p:spPr/>
        <p:txBody>
          <a:bodyPr/>
          <a:lstStyle/>
          <a:p>
            <a:pPr>
              <a:spcBef>
                <a:spcPts val="1200"/>
              </a:spcBef>
            </a:pPr>
            <a:r>
              <a:rPr lang="en-US" altLang="zh-CN" sz="2800" dirty="0">
                <a:solidFill>
                  <a:srgbClr val="0000CC"/>
                </a:solidFill>
              </a:rPr>
              <a:t>ADSL</a:t>
            </a:r>
            <a:r>
              <a:rPr lang="en-US" altLang="zh-CN" sz="2800" dirty="0"/>
              <a:t> (Asymmetric Digital Subscriber Line)</a:t>
            </a:r>
            <a:r>
              <a:rPr lang="zh-CN" altLang="en-US" sz="2800" dirty="0"/>
              <a:t>：非对称数字用户线</a:t>
            </a:r>
          </a:p>
          <a:p>
            <a:pPr>
              <a:spcBef>
                <a:spcPts val="1200"/>
              </a:spcBef>
            </a:pPr>
            <a:r>
              <a:rPr lang="en-US" altLang="zh-CN" sz="2800" dirty="0">
                <a:solidFill>
                  <a:srgbClr val="0000CC"/>
                </a:solidFill>
              </a:rPr>
              <a:t>HDSL</a:t>
            </a:r>
            <a:r>
              <a:rPr lang="en-US" altLang="zh-CN" sz="2800" dirty="0"/>
              <a:t> (High speed DSL)</a:t>
            </a:r>
            <a:r>
              <a:rPr lang="zh-CN" altLang="en-US" sz="2800" dirty="0"/>
              <a:t>：高速数字用户线</a:t>
            </a:r>
          </a:p>
          <a:p>
            <a:pPr>
              <a:spcBef>
                <a:spcPts val="1200"/>
              </a:spcBef>
            </a:pPr>
            <a:r>
              <a:rPr lang="en-US" altLang="zh-CN" sz="2800" dirty="0">
                <a:solidFill>
                  <a:srgbClr val="0000CC"/>
                </a:solidFill>
              </a:rPr>
              <a:t>SDSL</a:t>
            </a:r>
            <a:r>
              <a:rPr lang="en-US" altLang="zh-CN" sz="2800" dirty="0"/>
              <a:t> (Single-line DSL)</a:t>
            </a:r>
            <a:r>
              <a:rPr lang="zh-CN" altLang="en-US" sz="2800" dirty="0"/>
              <a:t>：</a:t>
            </a:r>
            <a:r>
              <a:rPr lang="en-US" altLang="zh-CN" sz="2800" dirty="0"/>
              <a:t>1 </a:t>
            </a:r>
            <a:r>
              <a:rPr lang="zh-CN" altLang="en-US" sz="2800" dirty="0"/>
              <a:t>对线的数字用户线</a:t>
            </a:r>
          </a:p>
          <a:p>
            <a:pPr>
              <a:spcBef>
                <a:spcPts val="1200"/>
              </a:spcBef>
            </a:pPr>
            <a:r>
              <a:rPr lang="en-US" altLang="zh-CN" sz="2800" dirty="0">
                <a:solidFill>
                  <a:srgbClr val="0000CC"/>
                </a:solidFill>
              </a:rPr>
              <a:t>VDSL</a:t>
            </a:r>
            <a:r>
              <a:rPr lang="en-US" altLang="zh-CN" sz="2800" dirty="0"/>
              <a:t> (Very high speed DSL)</a:t>
            </a:r>
            <a:r>
              <a:rPr lang="zh-CN" altLang="en-US" sz="2800" dirty="0"/>
              <a:t>：甚高速数字用户线</a:t>
            </a:r>
          </a:p>
          <a:p>
            <a:pPr>
              <a:spcBef>
                <a:spcPts val="1200"/>
              </a:spcBef>
            </a:pPr>
            <a:r>
              <a:rPr lang="en-US" altLang="zh-CN" sz="2800" dirty="0">
                <a:solidFill>
                  <a:srgbClr val="0000CC"/>
                </a:solidFill>
              </a:rPr>
              <a:t>DSL</a:t>
            </a:r>
            <a:r>
              <a:rPr lang="en-US" altLang="zh-CN" sz="2800" dirty="0" smtClean="0"/>
              <a:t> </a:t>
            </a:r>
            <a:r>
              <a:rPr lang="en-US" altLang="zh-CN" sz="2800" dirty="0"/>
              <a:t>(Digital Subscriber Line) </a:t>
            </a:r>
            <a:r>
              <a:rPr lang="zh-CN" altLang="en-US" sz="2800" dirty="0" smtClean="0"/>
              <a:t>：数字用户</a:t>
            </a:r>
            <a:r>
              <a:rPr lang="zh-CN" altLang="en-US" sz="2800" dirty="0"/>
              <a:t>线。</a:t>
            </a:r>
          </a:p>
          <a:p>
            <a:pPr>
              <a:spcBef>
                <a:spcPts val="1200"/>
              </a:spcBef>
            </a:pPr>
            <a:r>
              <a:rPr lang="en-US" altLang="zh-CN" sz="2800" dirty="0">
                <a:solidFill>
                  <a:srgbClr val="0000CC"/>
                </a:solidFill>
              </a:rPr>
              <a:t>RADSL</a:t>
            </a:r>
            <a:r>
              <a:rPr lang="en-US" altLang="zh-CN" sz="2800" dirty="0"/>
              <a:t> (Rate-Adaptive DSL)</a:t>
            </a:r>
            <a:r>
              <a:rPr lang="zh-CN" altLang="en-US" sz="2800" dirty="0"/>
              <a:t>：速率自适应 </a:t>
            </a:r>
            <a:r>
              <a:rPr lang="en-US" altLang="zh-CN" sz="2800" dirty="0" smtClean="0"/>
              <a:t>DSL</a:t>
            </a:r>
            <a:r>
              <a:rPr lang="zh-CN" altLang="en-US" sz="2800" dirty="0"/>
              <a:t>，是 </a:t>
            </a:r>
            <a:r>
              <a:rPr lang="en-US" altLang="zh-CN" sz="2800" dirty="0"/>
              <a:t>ADSL </a:t>
            </a:r>
            <a:r>
              <a:rPr lang="zh-CN" altLang="en-US" sz="2800" dirty="0"/>
              <a:t>的一个子集，可自动调节线路速率）。 </a:t>
            </a:r>
          </a:p>
        </p:txBody>
      </p:sp>
    </p:spTree>
    <p:extLst>
      <p:ext uri="{BB962C8B-B14F-4D97-AF65-F5344CB8AC3E}">
        <p14:creationId xmlns:p14="http://schemas.microsoft.com/office/powerpoint/2010/main" val="27900770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750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750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750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7507">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750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Rectangle 2"/>
          <p:cNvSpPr>
            <a:spLocks noGrp="1" noChangeArrowheads="1"/>
          </p:cNvSpPr>
          <p:nvPr>
            <p:ph type="title"/>
          </p:nvPr>
        </p:nvSpPr>
        <p:spPr/>
        <p:txBody>
          <a:bodyPr/>
          <a:lstStyle/>
          <a:p>
            <a:pPr algn="ctr"/>
            <a:r>
              <a:rPr lang="en-US" altLang="zh-CN" sz="4000" dirty="0"/>
              <a:t>ADSL </a:t>
            </a:r>
            <a:r>
              <a:rPr lang="zh-CN" altLang="en-US" sz="4000" dirty="0" smtClean="0"/>
              <a:t>的传输</a:t>
            </a:r>
            <a:r>
              <a:rPr lang="zh-CN" altLang="en-US" sz="4000" dirty="0"/>
              <a:t>距离</a:t>
            </a:r>
          </a:p>
        </p:txBody>
      </p:sp>
      <p:sp>
        <p:nvSpPr>
          <p:cNvPr id="304131" name="Rectangle 3"/>
          <p:cNvSpPr>
            <a:spLocks noGrp="1" noChangeArrowheads="1"/>
          </p:cNvSpPr>
          <p:nvPr>
            <p:ph idx="1"/>
          </p:nvPr>
        </p:nvSpPr>
        <p:spPr/>
        <p:txBody>
          <a:bodyPr/>
          <a:lstStyle/>
          <a:p>
            <a:r>
              <a:rPr lang="en-US" altLang="zh-CN" sz="2800" dirty="0" smtClean="0"/>
              <a:t>ADSL </a:t>
            </a:r>
            <a:r>
              <a:rPr lang="zh-CN" altLang="zh-CN" sz="2800" dirty="0" smtClean="0"/>
              <a:t>的</a:t>
            </a:r>
            <a:r>
              <a:rPr lang="zh-CN" altLang="zh-CN" sz="2800" dirty="0"/>
              <a:t>传输距离取决于数据率和用户线的线径（用户线越细，信号传输时的衰减就越大）。</a:t>
            </a:r>
            <a:endParaRPr lang="en-US" altLang="zh-CN" sz="2800" dirty="0" smtClean="0"/>
          </a:p>
          <a:p>
            <a:r>
              <a:rPr lang="en-US" altLang="zh-CN" sz="2800" dirty="0" smtClean="0"/>
              <a:t>ADSL </a:t>
            </a:r>
            <a:r>
              <a:rPr lang="zh-CN" altLang="zh-CN" sz="2800" dirty="0" smtClean="0"/>
              <a:t>所</a:t>
            </a:r>
            <a:r>
              <a:rPr lang="zh-CN" altLang="zh-CN" sz="2800" dirty="0"/>
              <a:t>能得到的最高数据</a:t>
            </a:r>
            <a:r>
              <a:rPr lang="zh-CN" altLang="zh-CN" sz="2800" dirty="0" smtClean="0"/>
              <a:t>传输速率与</a:t>
            </a:r>
            <a:r>
              <a:rPr lang="zh-CN" altLang="zh-CN" sz="2800" dirty="0"/>
              <a:t>实际的用户线上的信噪比密切相关</a:t>
            </a:r>
            <a:r>
              <a:rPr lang="zh-CN" altLang="zh-CN" sz="2800" dirty="0" smtClean="0"/>
              <a:t>。</a:t>
            </a:r>
            <a:endParaRPr lang="en-US" altLang="zh-CN" sz="2800" dirty="0" smtClean="0"/>
          </a:p>
          <a:p>
            <a:r>
              <a:rPr lang="zh-CN" altLang="en-US" sz="2800" dirty="0" smtClean="0"/>
              <a:t>例如：</a:t>
            </a:r>
            <a:endParaRPr lang="en-US" altLang="zh-CN" sz="2800" dirty="0" smtClean="0"/>
          </a:p>
          <a:p>
            <a:pPr lvl="1"/>
            <a:r>
              <a:rPr lang="en-US" altLang="zh-CN" sz="2400" dirty="0" smtClean="0"/>
              <a:t>0.5 </a:t>
            </a:r>
            <a:r>
              <a:rPr lang="zh-CN" altLang="en-US" sz="2400" dirty="0"/>
              <a:t>毫米线径的用户线，传输速率为 </a:t>
            </a:r>
            <a:r>
              <a:rPr lang="en-US" altLang="zh-CN" sz="2400" dirty="0"/>
              <a:t>1.5 ~ 2.0 </a:t>
            </a:r>
            <a:r>
              <a:rPr lang="en-US" altLang="zh-CN" sz="2400" dirty="0" smtClean="0"/>
              <a:t>Mbit/s </a:t>
            </a:r>
            <a:r>
              <a:rPr lang="zh-CN" altLang="en-US" sz="2400" dirty="0"/>
              <a:t>时可传送 </a:t>
            </a:r>
            <a:r>
              <a:rPr lang="en-US" altLang="zh-CN" sz="2400" dirty="0"/>
              <a:t>5.5 </a:t>
            </a:r>
            <a:r>
              <a:rPr lang="zh-CN" altLang="en-US" sz="2400" dirty="0"/>
              <a:t>公里，但当传输速率提高到 </a:t>
            </a:r>
            <a:r>
              <a:rPr lang="en-US" altLang="zh-CN" sz="2400" dirty="0"/>
              <a:t>6.1 </a:t>
            </a:r>
            <a:r>
              <a:rPr lang="en-US" altLang="zh-CN" sz="2400" dirty="0" smtClean="0"/>
              <a:t>Mbit/s </a:t>
            </a:r>
            <a:r>
              <a:rPr lang="zh-CN" altLang="en-US" sz="2400" dirty="0"/>
              <a:t>时，传输距离就缩短为 </a:t>
            </a:r>
            <a:r>
              <a:rPr lang="en-US" altLang="zh-CN" sz="2400" dirty="0"/>
              <a:t>3.7 </a:t>
            </a:r>
            <a:r>
              <a:rPr lang="zh-CN" altLang="en-US" sz="2400" dirty="0"/>
              <a:t>公里。</a:t>
            </a:r>
          </a:p>
          <a:p>
            <a:pPr lvl="1"/>
            <a:r>
              <a:rPr lang="zh-CN" altLang="en-US" sz="2400" dirty="0"/>
              <a:t>如果把用户线的线径减小</a:t>
            </a:r>
            <a:r>
              <a:rPr lang="zh-CN" altLang="en-US" sz="2400" dirty="0" smtClean="0"/>
              <a:t>到 </a:t>
            </a:r>
            <a:r>
              <a:rPr lang="en-US" altLang="zh-CN" sz="2400" dirty="0" smtClean="0"/>
              <a:t>0.4 </a:t>
            </a:r>
            <a:r>
              <a:rPr lang="zh-CN" altLang="en-US" sz="2400" dirty="0" smtClean="0"/>
              <a:t>毫米</a:t>
            </a:r>
            <a:r>
              <a:rPr lang="zh-CN" altLang="en-US" sz="2400" dirty="0"/>
              <a:t>，那么</a:t>
            </a:r>
            <a:r>
              <a:rPr lang="zh-CN" altLang="en-US" sz="2400" dirty="0" smtClean="0"/>
              <a:t>在 </a:t>
            </a:r>
            <a:r>
              <a:rPr lang="en-US" altLang="zh-CN" sz="2400" dirty="0" smtClean="0"/>
              <a:t>6.1 Mbit/s </a:t>
            </a:r>
            <a:r>
              <a:rPr lang="zh-CN" altLang="en-US" sz="2400" dirty="0" smtClean="0"/>
              <a:t>的</a:t>
            </a:r>
            <a:r>
              <a:rPr lang="zh-CN" altLang="en-US" sz="2400" dirty="0"/>
              <a:t>传输速率下就只能</a:t>
            </a:r>
            <a:r>
              <a:rPr lang="zh-CN" altLang="en-US" sz="2400" dirty="0" smtClean="0"/>
              <a:t>传送 </a:t>
            </a:r>
            <a:r>
              <a:rPr lang="en-US" altLang="zh-CN" sz="2400" dirty="0" smtClean="0"/>
              <a:t>2.7 </a:t>
            </a:r>
            <a:r>
              <a:rPr lang="zh-CN" altLang="en-US" sz="2400" dirty="0" smtClean="0"/>
              <a:t>公里。</a:t>
            </a:r>
            <a:endParaRPr lang="zh-CN" altLang="en-US" sz="2400" dirty="0"/>
          </a:p>
        </p:txBody>
      </p:sp>
    </p:spTree>
    <p:extLst>
      <p:ext uri="{BB962C8B-B14F-4D97-AF65-F5344CB8AC3E}">
        <p14:creationId xmlns:p14="http://schemas.microsoft.com/office/powerpoint/2010/main" val="102976776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2"/>
          <p:cNvSpPr>
            <a:spLocks noGrp="1" noChangeArrowheads="1"/>
          </p:cNvSpPr>
          <p:nvPr>
            <p:ph type="title"/>
          </p:nvPr>
        </p:nvSpPr>
        <p:spPr/>
        <p:txBody>
          <a:bodyPr/>
          <a:lstStyle/>
          <a:p>
            <a:pPr algn="ctr"/>
            <a:r>
              <a:rPr lang="en-US" altLang="zh-CN"/>
              <a:t>ADSL </a:t>
            </a:r>
            <a:r>
              <a:rPr lang="zh-CN" altLang="en-US"/>
              <a:t>的特点</a:t>
            </a:r>
          </a:p>
        </p:txBody>
      </p:sp>
      <p:sp>
        <p:nvSpPr>
          <p:cNvPr id="306179" name="Rectangle 3"/>
          <p:cNvSpPr>
            <a:spLocks noGrp="1" noChangeArrowheads="1"/>
          </p:cNvSpPr>
          <p:nvPr>
            <p:ph idx="1"/>
          </p:nvPr>
        </p:nvSpPr>
        <p:spPr/>
        <p:txBody>
          <a:bodyPr/>
          <a:lstStyle/>
          <a:p>
            <a:r>
              <a:rPr lang="zh-CN" altLang="en-US" dirty="0"/>
              <a:t>上行和下行带宽做成不对称的。</a:t>
            </a:r>
          </a:p>
          <a:p>
            <a:pPr lvl="1"/>
            <a:r>
              <a:rPr lang="zh-CN" altLang="en-US" dirty="0"/>
              <a:t>上行指从用户到 </a:t>
            </a:r>
            <a:r>
              <a:rPr lang="en-US" altLang="zh-CN" dirty="0"/>
              <a:t>ISP</a:t>
            </a:r>
            <a:r>
              <a:rPr lang="zh-CN" altLang="en-US" dirty="0"/>
              <a:t>，而下行指从 </a:t>
            </a:r>
            <a:r>
              <a:rPr lang="en-US" altLang="zh-CN" dirty="0"/>
              <a:t>ISP </a:t>
            </a:r>
            <a:r>
              <a:rPr lang="zh-CN" altLang="en-US" dirty="0"/>
              <a:t>到用户。</a:t>
            </a:r>
          </a:p>
          <a:p>
            <a:r>
              <a:rPr lang="en-US" altLang="zh-CN" dirty="0"/>
              <a:t>ADSL </a:t>
            </a:r>
            <a:r>
              <a:rPr lang="zh-CN" altLang="en-US" dirty="0"/>
              <a:t>在用户线（铜线）的两端各安装一个 </a:t>
            </a:r>
            <a:r>
              <a:rPr lang="en-US" altLang="zh-CN" dirty="0">
                <a:solidFill>
                  <a:srgbClr val="FF0000"/>
                </a:solidFill>
              </a:rPr>
              <a:t>ADSL </a:t>
            </a:r>
            <a:r>
              <a:rPr lang="zh-CN" altLang="en-US" dirty="0">
                <a:solidFill>
                  <a:srgbClr val="FF0000"/>
                </a:solidFill>
              </a:rPr>
              <a:t>调制解调器</a:t>
            </a:r>
            <a:r>
              <a:rPr lang="zh-CN" altLang="en-US" dirty="0"/>
              <a:t>。</a:t>
            </a:r>
          </a:p>
          <a:p>
            <a:r>
              <a:rPr lang="zh-CN" altLang="en-US" dirty="0"/>
              <a:t>我国目前采用的方案是</a:t>
            </a:r>
            <a:r>
              <a:rPr lang="zh-CN" altLang="en-US" dirty="0">
                <a:solidFill>
                  <a:srgbClr val="FF0000"/>
                </a:solidFill>
              </a:rPr>
              <a:t>离散多音调 </a:t>
            </a:r>
            <a:r>
              <a:rPr lang="en-US" altLang="zh-CN" b="1" dirty="0">
                <a:solidFill>
                  <a:srgbClr val="FF0000"/>
                </a:solidFill>
              </a:rPr>
              <a:t>DMT</a:t>
            </a:r>
            <a:r>
              <a:rPr lang="en-US" altLang="zh-CN" dirty="0">
                <a:solidFill>
                  <a:srgbClr val="FF0000"/>
                </a:solidFill>
              </a:rPr>
              <a:t> </a:t>
            </a:r>
            <a:r>
              <a:rPr lang="en-US" altLang="zh-CN" dirty="0"/>
              <a:t>(Discrete Multi-Tone)</a:t>
            </a:r>
            <a:r>
              <a:rPr lang="zh-CN" altLang="en-US" dirty="0"/>
              <a:t>调制技术</a:t>
            </a:r>
            <a:r>
              <a:rPr lang="zh-CN" altLang="en-US" dirty="0" smtClean="0"/>
              <a:t>。</a:t>
            </a:r>
            <a:endParaRPr lang="en-US" altLang="zh-CN" dirty="0" smtClean="0"/>
          </a:p>
          <a:p>
            <a:pPr lvl="1"/>
            <a:r>
              <a:rPr lang="zh-CN" altLang="en-US" dirty="0" smtClean="0"/>
              <a:t>这里</a:t>
            </a:r>
            <a:r>
              <a:rPr lang="zh-CN" altLang="en-US" dirty="0"/>
              <a:t>的“多音调”就是“</a:t>
            </a:r>
            <a:r>
              <a:rPr lang="zh-CN" altLang="en-US" dirty="0">
                <a:solidFill>
                  <a:srgbClr val="FF0000"/>
                </a:solidFill>
              </a:rPr>
              <a:t>多载波</a:t>
            </a:r>
            <a:r>
              <a:rPr lang="zh-CN" altLang="en-US" dirty="0"/>
              <a:t>”或“</a:t>
            </a:r>
            <a:r>
              <a:rPr lang="zh-CN" altLang="en-US" dirty="0">
                <a:solidFill>
                  <a:srgbClr val="FF0000"/>
                </a:solidFill>
              </a:rPr>
              <a:t>多子信道</a:t>
            </a:r>
            <a:r>
              <a:rPr lang="zh-CN" altLang="en-US" dirty="0"/>
              <a:t>”的意思。</a:t>
            </a:r>
          </a:p>
        </p:txBody>
      </p:sp>
    </p:spTree>
    <p:extLst>
      <p:ext uri="{BB962C8B-B14F-4D97-AF65-F5344CB8AC3E}">
        <p14:creationId xmlns:p14="http://schemas.microsoft.com/office/powerpoint/2010/main" val="106634780"/>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p:txBody>
          <a:bodyPr/>
          <a:lstStyle/>
          <a:p>
            <a:pPr algn="ctr"/>
            <a:r>
              <a:rPr lang="en-US" altLang="zh-CN"/>
              <a:t>DMT </a:t>
            </a:r>
            <a:r>
              <a:rPr lang="zh-CN" altLang="en-US"/>
              <a:t>技术</a:t>
            </a:r>
          </a:p>
        </p:txBody>
      </p:sp>
      <p:sp>
        <p:nvSpPr>
          <p:cNvPr id="308227" name="Rectangle 3"/>
          <p:cNvSpPr>
            <a:spLocks noGrp="1" noChangeArrowheads="1"/>
          </p:cNvSpPr>
          <p:nvPr>
            <p:ph idx="1"/>
          </p:nvPr>
        </p:nvSpPr>
        <p:spPr/>
        <p:txBody>
          <a:bodyPr/>
          <a:lstStyle/>
          <a:p>
            <a:r>
              <a:rPr lang="en-US" altLang="zh-CN" dirty="0"/>
              <a:t>DMT </a:t>
            </a:r>
            <a:r>
              <a:rPr lang="zh-CN" altLang="en-US" dirty="0"/>
              <a:t>调制技术采用</a:t>
            </a:r>
            <a:r>
              <a:rPr lang="zh-CN" altLang="en-US" dirty="0">
                <a:solidFill>
                  <a:srgbClr val="FF0000"/>
                </a:solidFill>
              </a:rPr>
              <a:t>频分复用</a:t>
            </a:r>
            <a:r>
              <a:rPr lang="zh-CN" altLang="en-US" dirty="0"/>
              <a:t>的方法，把 </a:t>
            </a:r>
            <a:r>
              <a:rPr lang="en-US" altLang="zh-CN" dirty="0"/>
              <a:t>40 kHz </a:t>
            </a:r>
            <a:r>
              <a:rPr lang="zh-CN" altLang="en-US" dirty="0"/>
              <a:t>以上一直到 </a:t>
            </a:r>
            <a:r>
              <a:rPr lang="en-US" altLang="zh-CN" dirty="0"/>
              <a:t>1.1 MHz </a:t>
            </a:r>
            <a:r>
              <a:rPr lang="zh-CN" altLang="en-US" dirty="0"/>
              <a:t>的高端频谱划分为许多的子信道，其中 </a:t>
            </a:r>
            <a:r>
              <a:rPr lang="en-US" altLang="zh-CN" dirty="0"/>
              <a:t>25 </a:t>
            </a:r>
            <a:r>
              <a:rPr lang="zh-CN" altLang="en-US" dirty="0"/>
              <a:t>个子信道用于上行信道，而 </a:t>
            </a:r>
            <a:r>
              <a:rPr lang="en-US" altLang="zh-CN" dirty="0"/>
              <a:t>249 </a:t>
            </a:r>
            <a:r>
              <a:rPr lang="zh-CN" altLang="en-US" dirty="0"/>
              <a:t>个子信道用于下行信道。</a:t>
            </a:r>
          </a:p>
          <a:p>
            <a:r>
              <a:rPr lang="zh-CN" altLang="en-US" dirty="0"/>
              <a:t>每个子信道占据 </a:t>
            </a:r>
            <a:r>
              <a:rPr lang="en-US" altLang="zh-CN" dirty="0"/>
              <a:t>4 kHz </a:t>
            </a:r>
            <a:r>
              <a:rPr lang="zh-CN" altLang="en-US" dirty="0"/>
              <a:t>带宽（严格讲是 </a:t>
            </a:r>
            <a:r>
              <a:rPr lang="en-US" altLang="zh-CN" dirty="0"/>
              <a:t>4.3125 kHz</a:t>
            </a:r>
            <a:r>
              <a:rPr lang="zh-CN" altLang="en-US" dirty="0"/>
              <a:t>），并使用不同的载波（即不同的音调）进行数字调制。这种做法相当于在一对用户线上使用许多小的调制解调器</a:t>
            </a:r>
            <a:r>
              <a:rPr lang="zh-CN" altLang="en-US" dirty="0">
                <a:solidFill>
                  <a:srgbClr val="FF0000"/>
                </a:solidFill>
              </a:rPr>
              <a:t>并行地</a:t>
            </a:r>
            <a:r>
              <a:rPr lang="zh-CN" altLang="en-US" dirty="0"/>
              <a:t>传送数据。</a:t>
            </a:r>
          </a:p>
          <a:p>
            <a:endParaRPr lang="en-US" altLang="zh-CN" sz="2800" dirty="0"/>
          </a:p>
        </p:txBody>
      </p:sp>
    </p:spTree>
    <p:extLst>
      <p:ext uri="{BB962C8B-B14F-4D97-AF65-F5344CB8AC3E}">
        <p14:creationId xmlns:p14="http://schemas.microsoft.com/office/powerpoint/2010/main" val="1354616552"/>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p:cNvSpPr>
            <a:spLocks noGrp="1" noChangeArrowheads="1"/>
          </p:cNvSpPr>
          <p:nvPr>
            <p:ph type="title"/>
          </p:nvPr>
        </p:nvSpPr>
        <p:spPr/>
        <p:txBody>
          <a:bodyPr/>
          <a:lstStyle/>
          <a:p>
            <a:pPr algn="ctr"/>
            <a:r>
              <a:rPr lang="en-US" altLang="zh-CN"/>
              <a:t>DMT </a:t>
            </a:r>
            <a:r>
              <a:rPr lang="zh-CN" altLang="en-US"/>
              <a:t>技术的频谱分布 </a:t>
            </a:r>
          </a:p>
        </p:txBody>
      </p:sp>
      <p:grpSp>
        <p:nvGrpSpPr>
          <p:cNvPr id="4" name="组合 3"/>
          <p:cNvGrpSpPr/>
          <p:nvPr/>
        </p:nvGrpSpPr>
        <p:grpSpPr>
          <a:xfrm>
            <a:off x="560512" y="1412776"/>
            <a:ext cx="8786950" cy="4139959"/>
            <a:chOff x="560512" y="1412776"/>
            <a:chExt cx="8786950" cy="4139959"/>
          </a:xfrm>
        </p:grpSpPr>
        <p:sp>
          <p:nvSpPr>
            <p:cNvPr id="91" name="Rectangle 194"/>
            <p:cNvSpPr>
              <a:spLocks noChangeArrowheads="1"/>
            </p:cNvSpPr>
            <p:nvPr/>
          </p:nvSpPr>
          <p:spPr bwMode="auto">
            <a:xfrm>
              <a:off x="3010212" y="2882916"/>
              <a:ext cx="1412889" cy="1893120"/>
            </a:xfrm>
            <a:prstGeom prst="rect">
              <a:avLst/>
            </a:prstGeom>
            <a:solidFill>
              <a:srgbClr val="00FFFF"/>
            </a:solidFill>
            <a:ln>
              <a:noFill/>
            </a:ln>
            <a:effectLst/>
          </p:spPr>
          <p:txBody>
            <a:bodyPr wrap="none" anchor="ctr"/>
            <a:lstStyle/>
            <a:p>
              <a:endParaRPr lang="zh-CN" altLang="en-US" sz="2800" b="1">
                <a:solidFill>
                  <a:srgbClr val="000099"/>
                </a:solidFill>
                <a:latin typeface="+mn-lt"/>
                <a:ea typeface="黑体" pitchFamily="2" charset="-122"/>
              </a:endParaRPr>
            </a:p>
          </p:txBody>
        </p:sp>
        <p:sp>
          <p:nvSpPr>
            <p:cNvPr id="47" name="Line 196"/>
            <p:cNvSpPr>
              <a:spLocks noChangeShapeType="1"/>
            </p:cNvSpPr>
            <p:nvPr/>
          </p:nvSpPr>
          <p:spPr bwMode="auto">
            <a:xfrm>
              <a:off x="3010212" y="1687222"/>
              <a:ext cx="4805903" cy="0"/>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C00000"/>
                </a:solidFill>
                <a:latin typeface="+mn-lt"/>
                <a:ea typeface="黑体" pitchFamily="2" charset="-122"/>
              </a:endParaRPr>
            </a:p>
          </p:txBody>
        </p:sp>
        <p:sp>
          <p:nvSpPr>
            <p:cNvPr id="48" name="Rectangle 194"/>
            <p:cNvSpPr>
              <a:spLocks noChangeArrowheads="1"/>
            </p:cNvSpPr>
            <p:nvPr/>
          </p:nvSpPr>
          <p:spPr bwMode="auto">
            <a:xfrm>
              <a:off x="4423102" y="2880861"/>
              <a:ext cx="3469890" cy="1893120"/>
            </a:xfrm>
            <a:prstGeom prst="rect">
              <a:avLst/>
            </a:prstGeom>
            <a:solidFill>
              <a:srgbClr val="FF66FF"/>
            </a:solidFill>
            <a:ln>
              <a:noFill/>
            </a:ln>
            <a:effectLst/>
          </p:spPr>
          <p:txBody>
            <a:bodyPr wrap="none" anchor="ctr"/>
            <a:lstStyle/>
            <a:p>
              <a:endParaRPr lang="zh-CN" altLang="en-US" sz="2800" b="1">
                <a:solidFill>
                  <a:srgbClr val="000099"/>
                </a:solidFill>
                <a:latin typeface="+mn-lt"/>
                <a:ea typeface="黑体" pitchFamily="2" charset="-122"/>
              </a:endParaRPr>
            </a:p>
          </p:txBody>
        </p:sp>
        <p:sp>
          <p:nvSpPr>
            <p:cNvPr id="49" name="Text Box 80"/>
            <p:cNvSpPr txBox="1">
              <a:spLocks noChangeArrowheads="1"/>
            </p:cNvSpPr>
            <p:nvPr/>
          </p:nvSpPr>
          <p:spPr bwMode="auto">
            <a:xfrm>
              <a:off x="3444469" y="3183404"/>
              <a:ext cx="492443" cy="461665"/>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itchFamily="2" charset="-122"/>
                </a:rPr>
                <a:t>…</a:t>
              </a:r>
            </a:p>
          </p:txBody>
        </p:sp>
        <p:sp>
          <p:nvSpPr>
            <p:cNvPr id="50" name="Text Box 83"/>
            <p:cNvSpPr txBox="1">
              <a:spLocks noChangeArrowheads="1"/>
            </p:cNvSpPr>
            <p:nvPr/>
          </p:nvSpPr>
          <p:spPr bwMode="auto">
            <a:xfrm>
              <a:off x="560512" y="2102257"/>
              <a:ext cx="8034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a:solidFill>
                    <a:srgbClr val="000099"/>
                  </a:solidFill>
                  <a:latin typeface="+mn-lt"/>
                  <a:ea typeface="黑体" pitchFamily="2" charset="-122"/>
                </a:rPr>
                <a:t>频谱</a:t>
              </a:r>
            </a:p>
          </p:txBody>
        </p:sp>
        <p:sp>
          <p:nvSpPr>
            <p:cNvPr id="51" name="Line 84"/>
            <p:cNvSpPr>
              <a:spLocks noChangeShapeType="1"/>
            </p:cNvSpPr>
            <p:nvPr/>
          </p:nvSpPr>
          <p:spPr bwMode="auto">
            <a:xfrm rot="16200000">
              <a:off x="247" y="3489284"/>
              <a:ext cx="2653929" cy="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99"/>
                </a:solidFill>
                <a:latin typeface="+mn-lt"/>
                <a:ea typeface="黑体" pitchFamily="2" charset="-122"/>
              </a:endParaRPr>
            </a:p>
          </p:txBody>
        </p:sp>
        <p:sp>
          <p:nvSpPr>
            <p:cNvPr id="52" name="Text Box 85"/>
            <p:cNvSpPr txBox="1">
              <a:spLocks noChangeArrowheads="1"/>
            </p:cNvSpPr>
            <p:nvPr/>
          </p:nvSpPr>
          <p:spPr bwMode="auto">
            <a:xfrm>
              <a:off x="8409385" y="4767535"/>
              <a:ext cx="80342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0099"/>
                  </a:solidFill>
                  <a:latin typeface="+mn-lt"/>
                  <a:ea typeface="黑体" pitchFamily="2" charset="-122"/>
                </a:rPr>
                <a:t>频率</a:t>
              </a:r>
            </a:p>
          </p:txBody>
        </p:sp>
        <p:sp>
          <p:nvSpPr>
            <p:cNvPr id="53" name="Text Box 86"/>
            <p:cNvSpPr txBox="1">
              <a:spLocks noChangeArrowheads="1"/>
            </p:cNvSpPr>
            <p:nvPr/>
          </p:nvSpPr>
          <p:spPr bwMode="auto">
            <a:xfrm>
              <a:off x="4054454" y="1412776"/>
              <a:ext cx="3058786" cy="5232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solidFill>
                    <a:srgbClr val="C00000"/>
                  </a:solidFill>
                  <a:latin typeface="+mn-lt"/>
                  <a:ea typeface="黑体" pitchFamily="2" charset="-122"/>
                </a:rPr>
                <a:t>ADSL </a:t>
              </a:r>
              <a:r>
                <a:rPr lang="zh-CN" altLang="en-US" sz="2800" b="1" dirty="0">
                  <a:solidFill>
                    <a:srgbClr val="C00000"/>
                  </a:solidFill>
                  <a:latin typeface="+mn-lt"/>
                  <a:ea typeface="黑体" pitchFamily="2" charset="-122"/>
                </a:rPr>
                <a:t>的数字业务</a:t>
              </a:r>
            </a:p>
          </p:txBody>
        </p:sp>
        <p:sp>
          <p:nvSpPr>
            <p:cNvPr id="54" name="Freeform 87"/>
            <p:cNvSpPr>
              <a:spLocks/>
            </p:cNvSpPr>
            <p:nvPr/>
          </p:nvSpPr>
          <p:spPr bwMode="auto">
            <a:xfrm>
              <a:off x="1327212" y="2845267"/>
              <a:ext cx="363612" cy="1944286"/>
            </a:xfrm>
            <a:custGeom>
              <a:avLst/>
              <a:gdLst>
                <a:gd name="T0" fmla="*/ 0 w 208"/>
                <a:gd name="T1" fmla="*/ 0 h 1248"/>
                <a:gd name="T2" fmla="*/ 112 w 208"/>
                <a:gd name="T3" fmla="*/ 144 h 1248"/>
                <a:gd name="T4" fmla="*/ 192 w 208"/>
                <a:gd name="T5" fmla="*/ 680 h 1248"/>
                <a:gd name="T6" fmla="*/ 208 w 208"/>
                <a:gd name="T7" fmla="*/ 1248 h 1248"/>
              </a:gdLst>
              <a:ahLst/>
              <a:cxnLst>
                <a:cxn ang="0">
                  <a:pos x="T0" y="T1"/>
                </a:cxn>
                <a:cxn ang="0">
                  <a:pos x="T2" y="T3"/>
                </a:cxn>
                <a:cxn ang="0">
                  <a:pos x="T4" y="T5"/>
                </a:cxn>
                <a:cxn ang="0">
                  <a:pos x="T6" y="T7"/>
                </a:cxn>
              </a:cxnLst>
              <a:rect l="0" t="0" r="r" b="b"/>
              <a:pathLst>
                <a:path w="208" h="1248">
                  <a:moveTo>
                    <a:pt x="0" y="0"/>
                  </a:moveTo>
                  <a:cubicBezTo>
                    <a:pt x="19" y="24"/>
                    <a:pt x="80" y="31"/>
                    <a:pt x="112" y="144"/>
                  </a:cubicBezTo>
                  <a:cubicBezTo>
                    <a:pt x="144" y="257"/>
                    <a:pt x="176" y="496"/>
                    <a:pt x="192" y="680"/>
                  </a:cubicBezTo>
                  <a:cubicBezTo>
                    <a:pt x="208" y="864"/>
                    <a:pt x="205" y="1130"/>
                    <a:pt x="208" y="1248"/>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99"/>
                </a:solidFill>
                <a:latin typeface="+mn-lt"/>
                <a:ea typeface="黑体" pitchFamily="2" charset="-122"/>
              </a:endParaRPr>
            </a:p>
          </p:txBody>
        </p:sp>
        <p:sp>
          <p:nvSpPr>
            <p:cNvPr id="55" name="Text Box 89"/>
            <p:cNvSpPr txBox="1">
              <a:spLocks noChangeArrowheads="1"/>
            </p:cNvSpPr>
            <p:nvPr/>
          </p:nvSpPr>
          <p:spPr bwMode="auto">
            <a:xfrm>
              <a:off x="2966089" y="1988840"/>
              <a:ext cx="14221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rgbClr val="000099"/>
                  </a:solidFill>
                  <a:latin typeface="+mn-lt"/>
                  <a:ea typeface="黑体" pitchFamily="2" charset="-122"/>
                </a:rPr>
                <a:t>上行信道</a:t>
              </a:r>
            </a:p>
          </p:txBody>
        </p:sp>
        <p:sp>
          <p:nvSpPr>
            <p:cNvPr id="56" name="Text Box 90"/>
            <p:cNvSpPr txBox="1">
              <a:spLocks noChangeArrowheads="1"/>
            </p:cNvSpPr>
            <p:nvPr/>
          </p:nvSpPr>
          <p:spPr bwMode="auto">
            <a:xfrm>
              <a:off x="1442583" y="2247255"/>
              <a:ext cx="14221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solidFill>
                    <a:srgbClr val="000099"/>
                  </a:solidFill>
                  <a:latin typeface="+mn-lt"/>
                  <a:ea typeface="黑体" pitchFamily="2" charset="-122"/>
                </a:rPr>
                <a:t>传统电话</a:t>
              </a:r>
            </a:p>
          </p:txBody>
        </p:sp>
        <p:sp>
          <p:nvSpPr>
            <p:cNvPr id="57" name="Line 91"/>
            <p:cNvSpPr>
              <a:spLocks noChangeShapeType="1"/>
            </p:cNvSpPr>
            <p:nvPr/>
          </p:nvSpPr>
          <p:spPr bwMode="auto">
            <a:xfrm flipH="1">
              <a:off x="1562001" y="2693996"/>
              <a:ext cx="384388" cy="442691"/>
            </a:xfrm>
            <a:prstGeom prst="line">
              <a:avLst/>
            </a:prstGeom>
            <a:noFill/>
            <a:ln w="952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99"/>
                </a:solidFill>
                <a:latin typeface="+mn-lt"/>
                <a:ea typeface="黑体" pitchFamily="2" charset="-122"/>
              </a:endParaRPr>
            </a:p>
          </p:txBody>
        </p:sp>
        <p:sp>
          <p:nvSpPr>
            <p:cNvPr id="58" name="Line 92"/>
            <p:cNvSpPr>
              <a:spLocks noChangeShapeType="1"/>
            </p:cNvSpPr>
            <p:nvPr/>
          </p:nvSpPr>
          <p:spPr bwMode="auto">
            <a:xfrm flipV="1">
              <a:off x="1327211" y="4796227"/>
              <a:ext cx="7551211" cy="0"/>
            </a:xfrm>
            <a:prstGeom prst="line">
              <a:avLst/>
            </a:prstGeom>
            <a:noFill/>
            <a:ln w="28575">
              <a:solidFill>
                <a:srgbClr val="0000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99"/>
                </a:solidFill>
                <a:latin typeface="+mn-lt"/>
                <a:ea typeface="黑体" pitchFamily="2" charset="-122"/>
              </a:endParaRPr>
            </a:p>
          </p:txBody>
        </p:sp>
        <p:sp>
          <p:nvSpPr>
            <p:cNvPr id="59" name="Text Box 93"/>
            <p:cNvSpPr txBox="1">
              <a:spLocks noChangeArrowheads="1"/>
            </p:cNvSpPr>
            <p:nvPr/>
          </p:nvSpPr>
          <p:spPr bwMode="auto">
            <a:xfrm>
              <a:off x="1030090" y="4802901"/>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itchFamily="2" charset="-122"/>
                </a:rPr>
                <a:t>0</a:t>
              </a:r>
            </a:p>
          </p:txBody>
        </p:sp>
        <p:sp>
          <p:nvSpPr>
            <p:cNvPr id="60" name="Text Box 94"/>
            <p:cNvSpPr txBox="1">
              <a:spLocks noChangeArrowheads="1"/>
            </p:cNvSpPr>
            <p:nvPr/>
          </p:nvSpPr>
          <p:spPr bwMode="auto">
            <a:xfrm>
              <a:off x="1505901" y="4802901"/>
              <a:ext cx="3561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itchFamily="2" charset="-122"/>
                </a:rPr>
                <a:t>4</a:t>
              </a:r>
            </a:p>
          </p:txBody>
        </p:sp>
        <p:sp>
          <p:nvSpPr>
            <p:cNvPr id="61" name="AutoShape 110"/>
            <p:cNvSpPr>
              <a:spLocks/>
            </p:cNvSpPr>
            <p:nvPr/>
          </p:nvSpPr>
          <p:spPr bwMode="auto">
            <a:xfrm rot="5400000" flipV="1">
              <a:off x="3518636" y="1969961"/>
              <a:ext cx="302543" cy="1319390"/>
            </a:xfrm>
            <a:prstGeom prst="leftBrace">
              <a:avLst>
                <a:gd name="adj1" fmla="val 38909"/>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99"/>
                </a:solidFill>
                <a:latin typeface="+mn-lt"/>
                <a:ea typeface="黑体" pitchFamily="2" charset="-122"/>
              </a:endParaRPr>
            </a:p>
          </p:txBody>
        </p:sp>
        <p:sp>
          <p:nvSpPr>
            <p:cNvPr id="62" name="AutoShape 113"/>
            <p:cNvSpPr>
              <a:spLocks/>
            </p:cNvSpPr>
            <p:nvPr/>
          </p:nvSpPr>
          <p:spPr bwMode="auto">
            <a:xfrm rot="5400000" flipV="1">
              <a:off x="6017164" y="979900"/>
              <a:ext cx="302543" cy="3299512"/>
            </a:xfrm>
            <a:prstGeom prst="leftBrace">
              <a:avLst>
                <a:gd name="adj1" fmla="val 97304"/>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solidFill>
                  <a:srgbClr val="000099"/>
                </a:solidFill>
                <a:latin typeface="+mn-lt"/>
                <a:ea typeface="黑体" pitchFamily="2" charset="-122"/>
              </a:endParaRPr>
            </a:p>
          </p:txBody>
        </p:sp>
        <p:sp>
          <p:nvSpPr>
            <p:cNvPr id="63" name="Text Box 114"/>
            <p:cNvSpPr txBox="1">
              <a:spLocks noChangeArrowheads="1"/>
            </p:cNvSpPr>
            <p:nvPr/>
          </p:nvSpPr>
          <p:spPr bwMode="auto">
            <a:xfrm>
              <a:off x="5457056" y="1988840"/>
              <a:ext cx="14221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rgbClr val="000099"/>
                  </a:solidFill>
                  <a:latin typeface="+mn-lt"/>
                  <a:ea typeface="黑体" pitchFamily="2" charset="-122"/>
                </a:rPr>
                <a:t>下行信道</a:t>
              </a:r>
            </a:p>
          </p:txBody>
        </p:sp>
        <p:sp>
          <p:nvSpPr>
            <p:cNvPr id="64" name="Text Box 143"/>
            <p:cNvSpPr txBox="1">
              <a:spLocks noChangeArrowheads="1"/>
            </p:cNvSpPr>
            <p:nvPr/>
          </p:nvSpPr>
          <p:spPr bwMode="auto">
            <a:xfrm>
              <a:off x="5896247" y="3183404"/>
              <a:ext cx="492443" cy="461665"/>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itchFamily="2" charset="-122"/>
                </a:rPr>
                <a:t>…</a:t>
              </a:r>
            </a:p>
          </p:txBody>
        </p:sp>
        <p:sp>
          <p:nvSpPr>
            <p:cNvPr id="65" name="Freeform 168"/>
            <p:cNvSpPr>
              <a:spLocks/>
            </p:cNvSpPr>
            <p:nvPr/>
          </p:nvSpPr>
          <p:spPr bwMode="auto">
            <a:xfrm>
              <a:off x="7627036" y="2878636"/>
              <a:ext cx="182845" cy="1917591"/>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000099"/>
                </a:solidFill>
                <a:latin typeface="+mn-lt"/>
                <a:ea typeface="黑体" pitchFamily="2" charset="-122"/>
              </a:endParaRPr>
            </a:p>
          </p:txBody>
        </p:sp>
        <p:sp>
          <p:nvSpPr>
            <p:cNvPr id="66" name="Freeform 169"/>
            <p:cNvSpPr>
              <a:spLocks/>
            </p:cNvSpPr>
            <p:nvPr/>
          </p:nvSpPr>
          <p:spPr bwMode="auto">
            <a:xfrm>
              <a:off x="7440036" y="2880861"/>
              <a:ext cx="182845" cy="1917591"/>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000099"/>
                </a:solidFill>
                <a:latin typeface="+mn-lt"/>
                <a:ea typeface="黑体" pitchFamily="2" charset="-122"/>
              </a:endParaRPr>
            </a:p>
          </p:txBody>
        </p:sp>
        <p:sp>
          <p:nvSpPr>
            <p:cNvPr id="67" name="Freeform 170"/>
            <p:cNvSpPr>
              <a:spLocks/>
            </p:cNvSpPr>
            <p:nvPr/>
          </p:nvSpPr>
          <p:spPr bwMode="auto">
            <a:xfrm>
              <a:off x="7253036" y="2883085"/>
              <a:ext cx="182845" cy="1917591"/>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000099"/>
                </a:solidFill>
                <a:latin typeface="+mn-lt"/>
                <a:ea typeface="黑体" pitchFamily="2" charset="-122"/>
              </a:endParaRPr>
            </a:p>
          </p:txBody>
        </p:sp>
        <p:sp>
          <p:nvSpPr>
            <p:cNvPr id="68" name="Freeform 171"/>
            <p:cNvSpPr>
              <a:spLocks/>
            </p:cNvSpPr>
            <p:nvPr/>
          </p:nvSpPr>
          <p:spPr bwMode="auto">
            <a:xfrm>
              <a:off x="7066036" y="2885310"/>
              <a:ext cx="182845" cy="1917591"/>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000099"/>
                </a:solidFill>
                <a:latin typeface="+mn-lt"/>
                <a:ea typeface="黑体" pitchFamily="2" charset="-122"/>
              </a:endParaRPr>
            </a:p>
          </p:txBody>
        </p:sp>
        <p:sp>
          <p:nvSpPr>
            <p:cNvPr id="69" name="Freeform 172"/>
            <p:cNvSpPr>
              <a:spLocks/>
            </p:cNvSpPr>
            <p:nvPr/>
          </p:nvSpPr>
          <p:spPr bwMode="auto">
            <a:xfrm>
              <a:off x="6879036" y="2887534"/>
              <a:ext cx="182845" cy="1917591"/>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000099"/>
                </a:solidFill>
                <a:latin typeface="+mn-lt"/>
                <a:ea typeface="黑体" pitchFamily="2" charset="-122"/>
              </a:endParaRPr>
            </a:p>
          </p:txBody>
        </p:sp>
        <p:sp>
          <p:nvSpPr>
            <p:cNvPr id="70" name="Freeform 173"/>
            <p:cNvSpPr>
              <a:spLocks/>
            </p:cNvSpPr>
            <p:nvPr/>
          </p:nvSpPr>
          <p:spPr bwMode="auto">
            <a:xfrm>
              <a:off x="6692036" y="2889759"/>
              <a:ext cx="182845" cy="1917591"/>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000099"/>
                </a:solidFill>
                <a:latin typeface="+mn-lt"/>
                <a:ea typeface="黑体" pitchFamily="2" charset="-122"/>
              </a:endParaRPr>
            </a:p>
          </p:txBody>
        </p:sp>
        <p:sp>
          <p:nvSpPr>
            <p:cNvPr id="71" name="Freeform 174"/>
            <p:cNvSpPr>
              <a:spLocks/>
            </p:cNvSpPr>
            <p:nvPr/>
          </p:nvSpPr>
          <p:spPr bwMode="auto">
            <a:xfrm>
              <a:off x="6505036" y="2891983"/>
              <a:ext cx="182845" cy="1917591"/>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000099"/>
                </a:solidFill>
                <a:latin typeface="+mn-lt"/>
                <a:ea typeface="黑体" pitchFamily="2" charset="-122"/>
              </a:endParaRPr>
            </a:p>
          </p:txBody>
        </p:sp>
        <p:sp>
          <p:nvSpPr>
            <p:cNvPr id="72" name="Freeform 175"/>
            <p:cNvSpPr>
              <a:spLocks/>
            </p:cNvSpPr>
            <p:nvPr/>
          </p:nvSpPr>
          <p:spPr bwMode="auto">
            <a:xfrm>
              <a:off x="6318036" y="2894208"/>
              <a:ext cx="182845" cy="1917591"/>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000099"/>
                </a:solidFill>
                <a:latin typeface="+mn-lt"/>
                <a:ea typeface="黑体" pitchFamily="2" charset="-122"/>
              </a:endParaRPr>
            </a:p>
          </p:txBody>
        </p:sp>
        <p:sp>
          <p:nvSpPr>
            <p:cNvPr id="73" name="Freeform 176"/>
            <p:cNvSpPr>
              <a:spLocks/>
            </p:cNvSpPr>
            <p:nvPr/>
          </p:nvSpPr>
          <p:spPr bwMode="auto">
            <a:xfrm>
              <a:off x="5648991" y="2880861"/>
              <a:ext cx="182845" cy="1917591"/>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000099"/>
                </a:solidFill>
                <a:latin typeface="+mn-lt"/>
                <a:ea typeface="黑体" pitchFamily="2" charset="-122"/>
              </a:endParaRPr>
            </a:p>
          </p:txBody>
        </p:sp>
        <p:sp>
          <p:nvSpPr>
            <p:cNvPr id="74" name="Freeform 177"/>
            <p:cNvSpPr>
              <a:spLocks/>
            </p:cNvSpPr>
            <p:nvPr/>
          </p:nvSpPr>
          <p:spPr bwMode="auto">
            <a:xfrm>
              <a:off x="5466147" y="2883085"/>
              <a:ext cx="182845" cy="1917591"/>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000099"/>
                </a:solidFill>
                <a:latin typeface="+mn-lt"/>
                <a:ea typeface="黑体" pitchFamily="2" charset="-122"/>
              </a:endParaRPr>
            </a:p>
          </p:txBody>
        </p:sp>
        <p:sp>
          <p:nvSpPr>
            <p:cNvPr id="75" name="Freeform 178"/>
            <p:cNvSpPr>
              <a:spLocks/>
            </p:cNvSpPr>
            <p:nvPr/>
          </p:nvSpPr>
          <p:spPr bwMode="auto">
            <a:xfrm>
              <a:off x="5283302" y="2885310"/>
              <a:ext cx="182845" cy="1917591"/>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000099"/>
                </a:solidFill>
                <a:latin typeface="+mn-lt"/>
                <a:ea typeface="黑体" pitchFamily="2" charset="-122"/>
              </a:endParaRPr>
            </a:p>
          </p:txBody>
        </p:sp>
        <p:sp>
          <p:nvSpPr>
            <p:cNvPr id="76" name="Freeform 179"/>
            <p:cNvSpPr>
              <a:spLocks/>
            </p:cNvSpPr>
            <p:nvPr/>
          </p:nvSpPr>
          <p:spPr bwMode="auto">
            <a:xfrm>
              <a:off x="5100458" y="2887534"/>
              <a:ext cx="182845" cy="1917591"/>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000099"/>
                </a:solidFill>
                <a:latin typeface="+mn-lt"/>
                <a:ea typeface="黑体" pitchFamily="2" charset="-122"/>
              </a:endParaRPr>
            </a:p>
          </p:txBody>
        </p:sp>
        <p:sp>
          <p:nvSpPr>
            <p:cNvPr id="77" name="Freeform 180"/>
            <p:cNvSpPr>
              <a:spLocks/>
            </p:cNvSpPr>
            <p:nvPr/>
          </p:nvSpPr>
          <p:spPr bwMode="auto">
            <a:xfrm>
              <a:off x="4917613" y="2889759"/>
              <a:ext cx="182845" cy="1917591"/>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000099"/>
                </a:solidFill>
                <a:latin typeface="+mn-lt"/>
                <a:ea typeface="黑体" pitchFamily="2" charset="-122"/>
              </a:endParaRPr>
            </a:p>
          </p:txBody>
        </p:sp>
        <p:sp>
          <p:nvSpPr>
            <p:cNvPr id="78" name="Freeform 181"/>
            <p:cNvSpPr>
              <a:spLocks/>
            </p:cNvSpPr>
            <p:nvPr/>
          </p:nvSpPr>
          <p:spPr bwMode="auto">
            <a:xfrm>
              <a:off x="4734769" y="2891983"/>
              <a:ext cx="182845" cy="1917591"/>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000099"/>
                </a:solidFill>
                <a:latin typeface="+mn-lt"/>
                <a:ea typeface="黑体" pitchFamily="2" charset="-122"/>
              </a:endParaRPr>
            </a:p>
          </p:txBody>
        </p:sp>
        <p:sp>
          <p:nvSpPr>
            <p:cNvPr id="79" name="Freeform 182"/>
            <p:cNvSpPr>
              <a:spLocks/>
            </p:cNvSpPr>
            <p:nvPr/>
          </p:nvSpPr>
          <p:spPr bwMode="auto">
            <a:xfrm>
              <a:off x="4551924" y="2894208"/>
              <a:ext cx="182845" cy="1917591"/>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000099"/>
                </a:solidFill>
                <a:latin typeface="+mn-lt"/>
                <a:ea typeface="黑体" pitchFamily="2" charset="-122"/>
              </a:endParaRPr>
            </a:p>
          </p:txBody>
        </p:sp>
        <p:sp>
          <p:nvSpPr>
            <p:cNvPr id="80" name="Freeform 184"/>
            <p:cNvSpPr>
              <a:spLocks/>
            </p:cNvSpPr>
            <p:nvPr/>
          </p:nvSpPr>
          <p:spPr bwMode="auto">
            <a:xfrm>
              <a:off x="4186235" y="2898657"/>
              <a:ext cx="182845" cy="1917591"/>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000099"/>
                </a:solidFill>
                <a:latin typeface="+mn-lt"/>
                <a:ea typeface="黑体" pitchFamily="2" charset="-122"/>
              </a:endParaRPr>
            </a:p>
          </p:txBody>
        </p:sp>
        <p:sp>
          <p:nvSpPr>
            <p:cNvPr id="81" name="Freeform 185"/>
            <p:cNvSpPr>
              <a:spLocks/>
            </p:cNvSpPr>
            <p:nvPr/>
          </p:nvSpPr>
          <p:spPr bwMode="auto">
            <a:xfrm>
              <a:off x="4003391" y="2900881"/>
              <a:ext cx="182845" cy="1917591"/>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000099"/>
                </a:solidFill>
                <a:latin typeface="+mn-lt"/>
                <a:ea typeface="黑体" pitchFamily="2" charset="-122"/>
              </a:endParaRPr>
            </a:p>
          </p:txBody>
        </p:sp>
        <p:sp>
          <p:nvSpPr>
            <p:cNvPr id="82" name="Freeform 186"/>
            <p:cNvSpPr>
              <a:spLocks/>
            </p:cNvSpPr>
            <p:nvPr/>
          </p:nvSpPr>
          <p:spPr bwMode="auto">
            <a:xfrm>
              <a:off x="3820546" y="2903107"/>
              <a:ext cx="182845" cy="1917591"/>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000099"/>
                </a:solidFill>
                <a:latin typeface="+mn-lt"/>
                <a:ea typeface="黑体" pitchFamily="2" charset="-122"/>
              </a:endParaRPr>
            </a:p>
          </p:txBody>
        </p:sp>
        <p:sp>
          <p:nvSpPr>
            <p:cNvPr id="83" name="Freeform 188"/>
            <p:cNvSpPr>
              <a:spLocks/>
            </p:cNvSpPr>
            <p:nvPr/>
          </p:nvSpPr>
          <p:spPr bwMode="auto">
            <a:xfrm>
              <a:off x="3375901" y="2907556"/>
              <a:ext cx="182845" cy="1917591"/>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000099"/>
                </a:solidFill>
                <a:latin typeface="+mn-lt"/>
                <a:ea typeface="黑体" pitchFamily="2" charset="-122"/>
              </a:endParaRPr>
            </a:p>
          </p:txBody>
        </p:sp>
        <p:sp>
          <p:nvSpPr>
            <p:cNvPr id="84" name="Freeform 189"/>
            <p:cNvSpPr>
              <a:spLocks/>
            </p:cNvSpPr>
            <p:nvPr/>
          </p:nvSpPr>
          <p:spPr bwMode="auto">
            <a:xfrm>
              <a:off x="3193057" y="2909780"/>
              <a:ext cx="182845" cy="1917591"/>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000099"/>
                </a:solidFill>
                <a:latin typeface="+mn-lt"/>
                <a:ea typeface="黑体" pitchFamily="2" charset="-122"/>
              </a:endParaRPr>
            </a:p>
          </p:txBody>
        </p:sp>
        <p:sp>
          <p:nvSpPr>
            <p:cNvPr id="85" name="Freeform 190"/>
            <p:cNvSpPr>
              <a:spLocks/>
            </p:cNvSpPr>
            <p:nvPr/>
          </p:nvSpPr>
          <p:spPr bwMode="auto">
            <a:xfrm>
              <a:off x="3010212" y="2912005"/>
              <a:ext cx="182845" cy="1917591"/>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headEnd/>
              <a:tailE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b="1">
                <a:solidFill>
                  <a:srgbClr val="000099"/>
                </a:solidFill>
                <a:latin typeface="+mn-lt"/>
                <a:ea typeface="黑体" pitchFamily="2" charset="-122"/>
              </a:endParaRPr>
            </a:p>
          </p:txBody>
        </p:sp>
        <p:sp>
          <p:nvSpPr>
            <p:cNvPr id="86" name="Text Box 191"/>
            <p:cNvSpPr txBox="1">
              <a:spLocks noChangeArrowheads="1"/>
            </p:cNvSpPr>
            <p:nvPr/>
          </p:nvSpPr>
          <p:spPr bwMode="auto">
            <a:xfrm>
              <a:off x="8409385" y="5091070"/>
              <a:ext cx="93807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itchFamily="2" charset="-122"/>
                </a:rPr>
                <a:t>(kHz)</a:t>
              </a:r>
            </a:p>
          </p:txBody>
        </p:sp>
        <p:sp>
          <p:nvSpPr>
            <p:cNvPr id="87" name="Text Box 192"/>
            <p:cNvSpPr txBox="1">
              <a:spLocks noChangeArrowheads="1"/>
            </p:cNvSpPr>
            <p:nvPr/>
          </p:nvSpPr>
          <p:spPr bwMode="auto">
            <a:xfrm>
              <a:off x="2642446" y="4829596"/>
              <a:ext cx="7072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itchFamily="2" charset="-122"/>
                </a:rPr>
                <a:t>~40</a:t>
              </a:r>
            </a:p>
          </p:txBody>
        </p:sp>
        <p:sp>
          <p:nvSpPr>
            <p:cNvPr id="88" name="Text Box 193"/>
            <p:cNvSpPr txBox="1">
              <a:spLocks noChangeArrowheads="1"/>
            </p:cNvSpPr>
            <p:nvPr/>
          </p:nvSpPr>
          <p:spPr bwMode="auto">
            <a:xfrm>
              <a:off x="4047025" y="4829596"/>
              <a:ext cx="87876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000099"/>
                  </a:solidFill>
                  <a:latin typeface="+mn-lt"/>
                  <a:ea typeface="黑体" pitchFamily="2" charset="-122"/>
                </a:rPr>
                <a:t>~138</a:t>
              </a:r>
            </a:p>
          </p:txBody>
        </p:sp>
        <p:sp>
          <p:nvSpPr>
            <p:cNvPr id="89" name="Text Box 195"/>
            <p:cNvSpPr txBox="1">
              <a:spLocks noChangeArrowheads="1"/>
            </p:cNvSpPr>
            <p:nvPr/>
          </p:nvSpPr>
          <p:spPr bwMode="auto">
            <a:xfrm>
              <a:off x="7329264" y="4829596"/>
              <a:ext cx="103329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000099"/>
                  </a:solidFill>
                  <a:latin typeface="+mn-lt"/>
                  <a:ea typeface="黑体" pitchFamily="2" charset="-122"/>
                </a:rPr>
                <a:t>~1100</a:t>
              </a:r>
            </a:p>
          </p:txBody>
        </p:sp>
      </p:grpSp>
    </p:spTree>
    <p:extLst>
      <p:ext uri="{BB962C8B-B14F-4D97-AF65-F5344CB8AC3E}">
        <p14:creationId xmlns:p14="http://schemas.microsoft.com/office/powerpoint/2010/main" val="223133243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2.2.2  </a:t>
            </a:r>
            <a:r>
              <a:rPr lang="zh-CN" altLang="zh-CN" dirty="0"/>
              <a:t>有关信道的几个基本概念</a:t>
            </a:r>
            <a:endParaRPr lang="zh-CN" altLang="en-US" dirty="0"/>
          </a:p>
        </p:txBody>
      </p:sp>
      <p:sp>
        <p:nvSpPr>
          <p:cNvPr id="3" name="内容占位符 2"/>
          <p:cNvSpPr>
            <a:spLocks noGrp="1"/>
          </p:cNvSpPr>
          <p:nvPr>
            <p:ph idx="1"/>
          </p:nvPr>
        </p:nvSpPr>
        <p:spPr/>
        <p:txBody>
          <a:bodyPr/>
          <a:lstStyle/>
          <a:p>
            <a:pPr>
              <a:lnSpc>
                <a:spcPct val="100000"/>
              </a:lnSpc>
            </a:pPr>
            <a:r>
              <a:rPr lang="zh-CN" altLang="en-US" dirty="0" smtClean="0">
                <a:solidFill>
                  <a:srgbClr val="0000CC"/>
                </a:solidFill>
              </a:rPr>
              <a:t>信道</a:t>
            </a:r>
            <a:r>
              <a:rPr lang="zh-CN" altLang="en-US" dirty="0" smtClean="0"/>
              <a:t> </a:t>
            </a:r>
            <a:r>
              <a:rPr lang="en-US" altLang="zh-CN" dirty="0" smtClean="0"/>
              <a:t>—— </a:t>
            </a:r>
            <a:r>
              <a:rPr lang="zh-CN" altLang="zh-CN" dirty="0" smtClean="0"/>
              <a:t>一般用来</a:t>
            </a:r>
            <a:r>
              <a:rPr lang="zh-CN" altLang="zh-CN" dirty="0"/>
              <a:t>表示向某一个方向传送信息的媒体</a:t>
            </a:r>
            <a:r>
              <a:rPr lang="zh-CN" altLang="zh-CN" dirty="0" smtClean="0"/>
              <a:t>。</a:t>
            </a:r>
            <a:endParaRPr lang="en-US" altLang="zh-CN" dirty="0" smtClean="0"/>
          </a:p>
          <a:p>
            <a:pPr>
              <a:lnSpc>
                <a:spcPct val="100000"/>
              </a:lnSpc>
              <a:spcAft>
                <a:spcPct val="15000"/>
              </a:spcAft>
            </a:pPr>
            <a:r>
              <a:rPr lang="zh-CN" altLang="en-US" dirty="0">
                <a:solidFill>
                  <a:srgbClr val="0000CC"/>
                </a:solidFill>
              </a:rPr>
              <a:t>单向通信</a:t>
            </a:r>
            <a:r>
              <a:rPr lang="zh-CN" altLang="en-US" dirty="0"/>
              <a:t>（单工通信）</a:t>
            </a:r>
            <a:r>
              <a:rPr lang="en-US" altLang="zh-CN" dirty="0"/>
              <a:t>——</a:t>
            </a:r>
            <a:r>
              <a:rPr lang="zh-CN" altLang="en-US" dirty="0"/>
              <a:t>只能有一个方向的通信而没有反方向的交互。</a:t>
            </a:r>
          </a:p>
          <a:p>
            <a:pPr>
              <a:lnSpc>
                <a:spcPct val="100000"/>
              </a:lnSpc>
              <a:spcAft>
                <a:spcPct val="15000"/>
              </a:spcAft>
            </a:pPr>
            <a:r>
              <a:rPr lang="zh-CN" altLang="en-US" dirty="0">
                <a:solidFill>
                  <a:srgbClr val="0000CC"/>
                </a:solidFill>
              </a:rPr>
              <a:t>双向交替通信</a:t>
            </a:r>
            <a:r>
              <a:rPr lang="zh-CN" altLang="en-US" dirty="0"/>
              <a:t>（半双工通信）</a:t>
            </a:r>
            <a:r>
              <a:rPr lang="en-US" altLang="zh-CN" dirty="0"/>
              <a:t>——</a:t>
            </a:r>
            <a:r>
              <a:rPr lang="zh-CN" altLang="en-US" dirty="0"/>
              <a:t>通信的双方都可以发送信息，但不能双方同时发送</a:t>
            </a:r>
            <a:r>
              <a:rPr lang="en-US" altLang="zh-CN" dirty="0"/>
              <a:t>(</a:t>
            </a:r>
            <a:r>
              <a:rPr lang="zh-CN" altLang="en-US" dirty="0"/>
              <a:t>当然也就不能同时接收</a:t>
            </a:r>
            <a:r>
              <a:rPr lang="en-US" altLang="zh-CN" dirty="0"/>
              <a:t>)</a:t>
            </a:r>
            <a:r>
              <a:rPr lang="zh-CN" altLang="en-US" dirty="0"/>
              <a:t>。</a:t>
            </a:r>
          </a:p>
          <a:p>
            <a:pPr>
              <a:lnSpc>
                <a:spcPct val="100000"/>
              </a:lnSpc>
              <a:spcAft>
                <a:spcPct val="15000"/>
              </a:spcAft>
            </a:pPr>
            <a:r>
              <a:rPr lang="zh-CN" altLang="en-US" dirty="0">
                <a:solidFill>
                  <a:srgbClr val="0000CC"/>
                </a:solidFill>
              </a:rPr>
              <a:t>双向同时通信</a:t>
            </a:r>
            <a:r>
              <a:rPr lang="zh-CN" altLang="en-US" dirty="0"/>
              <a:t>（全双工通信）</a:t>
            </a:r>
            <a:r>
              <a:rPr lang="en-US" altLang="zh-CN" dirty="0"/>
              <a:t>——</a:t>
            </a:r>
            <a:r>
              <a:rPr lang="zh-CN" altLang="en-US" dirty="0"/>
              <a:t>通信的双方可以同时发送和接收信息。 </a:t>
            </a:r>
          </a:p>
        </p:txBody>
      </p:sp>
    </p:spTree>
    <p:extLst>
      <p:ext uri="{BB962C8B-B14F-4D97-AF65-F5344CB8AC3E}">
        <p14:creationId xmlns:p14="http://schemas.microsoft.com/office/powerpoint/2010/main" val="3638748559"/>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p:txBody>
          <a:bodyPr/>
          <a:lstStyle/>
          <a:p>
            <a:pPr algn="ctr"/>
            <a:r>
              <a:rPr lang="en-US" altLang="zh-CN" dirty="0"/>
              <a:t>ADSL </a:t>
            </a:r>
            <a:r>
              <a:rPr lang="zh-CN" altLang="en-US" dirty="0"/>
              <a:t>的数据率</a:t>
            </a:r>
          </a:p>
        </p:txBody>
      </p:sp>
      <p:sp>
        <p:nvSpPr>
          <p:cNvPr id="307203" name="Rectangle 3"/>
          <p:cNvSpPr>
            <a:spLocks noGrp="1" noChangeArrowheads="1"/>
          </p:cNvSpPr>
          <p:nvPr>
            <p:ph idx="1"/>
          </p:nvPr>
        </p:nvSpPr>
        <p:spPr/>
        <p:txBody>
          <a:bodyPr/>
          <a:lstStyle/>
          <a:p>
            <a:r>
              <a:rPr lang="zh-CN" altLang="en-US" sz="2400" dirty="0"/>
              <a:t>由于用户线的具体条件往往相差很大（距离、线径、受到相邻用户线的干扰程度等都不同），因此 </a:t>
            </a:r>
            <a:r>
              <a:rPr lang="en-US" altLang="zh-CN" sz="2400" dirty="0">
                <a:solidFill>
                  <a:srgbClr val="FF0000"/>
                </a:solidFill>
              </a:rPr>
              <a:t>ADSL </a:t>
            </a:r>
            <a:r>
              <a:rPr lang="zh-CN" altLang="en-US" sz="2400" dirty="0">
                <a:solidFill>
                  <a:srgbClr val="FF0000"/>
                </a:solidFill>
              </a:rPr>
              <a:t>采用自适应调制技术使用户线能够传送尽可能高的数据率。</a:t>
            </a:r>
          </a:p>
          <a:p>
            <a:r>
              <a:rPr lang="zh-CN" altLang="en-US" sz="2400" dirty="0"/>
              <a:t>当 </a:t>
            </a:r>
            <a:r>
              <a:rPr lang="en-US" altLang="zh-CN" sz="2400" dirty="0"/>
              <a:t>ADSL </a:t>
            </a:r>
            <a:r>
              <a:rPr lang="zh-CN" altLang="en-US" sz="2400" dirty="0"/>
              <a:t>启动时，用户线两端的 </a:t>
            </a:r>
            <a:r>
              <a:rPr lang="en-US" altLang="zh-CN" sz="2400" dirty="0"/>
              <a:t>ADSL </a:t>
            </a:r>
            <a:r>
              <a:rPr lang="zh-CN" altLang="en-US" sz="2400" dirty="0"/>
              <a:t>调制解调器就测试可用的频率、各子信道受到的干扰情况，以及在每一个频率上测试信号的传输质量。</a:t>
            </a:r>
          </a:p>
          <a:p>
            <a:r>
              <a:rPr lang="en-US" altLang="zh-CN" sz="2400" dirty="0">
                <a:solidFill>
                  <a:srgbClr val="FF0000"/>
                </a:solidFill>
              </a:rPr>
              <a:t>ADSL </a:t>
            </a:r>
            <a:r>
              <a:rPr lang="zh-CN" altLang="en-US" sz="2400" dirty="0">
                <a:solidFill>
                  <a:srgbClr val="FF0000"/>
                </a:solidFill>
              </a:rPr>
              <a:t>不能保证固定的数据率。</a:t>
            </a:r>
            <a:r>
              <a:rPr lang="zh-CN" altLang="en-US" sz="2400" dirty="0"/>
              <a:t>对于质量很差的用户线甚至无法开通 </a:t>
            </a:r>
            <a:r>
              <a:rPr lang="en-US" altLang="zh-CN" sz="2400" dirty="0"/>
              <a:t>ADSL</a:t>
            </a:r>
            <a:r>
              <a:rPr lang="zh-CN" altLang="en-US" sz="2400" dirty="0"/>
              <a:t>。</a:t>
            </a:r>
          </a:p>
          <a:p>
            <a:r>
              <a:rPr lang="zh-CN" altLang="en-US" sz="2400" dirty="0"/>
              <a:t>通常下行数据率在 </a:t>
            </a:r>
            <a:r>
              <a:rPr lang="en-US" altLang="zh-CN" sz="2400" dirty="0"/>
              <a:t>32 </a:t>
            </a:r>
            <a:r>
              <a:rPr lang="en-US" altLang="zh-CN" sz="2400" dirty="0" err="1" smtClean="0"/>
              <a:t>kbit</a:t>
            </a:r>
            <a:r>
              <a:rPr lang="en-US" altLang="zh-CN" sz="2400" dirty="0" smtClean="0"/>
              <a:t>/s </a:t>
            </a:r>
            <a:r>
              <a:rPr lang="zh-CN" altLang="en-US" sz="2400" dirty="0"/>
              <a:t>到 </a:t>
            </a:r>
            <a:r>
              <a:rPr lang="en-US" altLang="zh-CN" sz="2400" dirty="0"/>
              <a:t>6.4 </a:t>
            </a:r>
            <a:r>
              <a:rPr lang="en-US" altLang="zh-CN" sz="2400" dirty="0" smtClean="0"/>
              <a:t>Mbit/s </a:t>
            </a:r>
            <a:r>
              <a:rPr lang="zh-CN" altLang="en-US" sz="2400" dirty="0"/>
              <a:t>之间，而上行数据率在 </a:t>
            </a:r>
            <a:r>
              <a:rPr lang="en-US" altLang="zh-CN" sz="2400" dirty="0"/>
              <a:t>32 </a:t>
            </a:r>
            <a:r>
              <a:rPr lang="en-US" altLang="zh-CN" sz="2400" dirty="0" err="1" smtClean="0"/>
              <a:t>kbit</a:t>
            </a:r>
            <a:r>
              <a:rPr lang="en-US" altLang="zh-CN" sz="2400" dirty="0" smtClean="0"/>
              <a:t>/s </a:t>
            </a:r>
            <a:r>
              <a:rPr lang="zh-CN" altLang="en-US" sz="2400" dirty="0"/>
              <a:t>到 </a:t>
            </a:r>
            <a:r>
              <a:rPr lang="en-US" altLang="zh-CN" sz="2400" dirty="0"/>
              <a:t>640 </a:t>
            </a:r>
            <a:r>
              <a:rPr lang="en-US" altLang="zh-CN" sz="2400" dirty="0" err="1" smtClean="0"/>
              <a:t>kbit</a:t>
            </a:r>
            <a:r>
              <a:rPr lang="en-US" altLang="zh-CN" sz="2400" dirty="0" smtClean="0"/>
              <a:t>/s </a:t>
            </a:r>
            <a:r>
              <a:rPr lang="zh-CN" altLang="en-US" sz="2400" dirty="0"/>
              <a:t>之间。</a:t>
            </a:r>
          </a:p>
        </p:txBody>
      </p:sp>
    </p:spTree>
    <p:extLst>
      <p:ext uri="{BB962C8B-B14F-4D97-AF65-F5344CB8AC3E}">
        <p14:creationId xmlns:p14="http://schemas.microsoft.com/office/powerpoint/2010/main" val="322690642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pPr algn="ctr"/>
            <a:r>
              <a:rPr lang="en-US" altLang="zh-CN" dirty="0"/>
              <a:t>ADSL </a:t>
            </a:r>
            <a:r>
              <a:rPr lang="zh-CN" altLang="en-US" dirty="0"/>
              <a:t>的组成 </a:t>
            </a:r>
          </a:p>
        </p:txBody>
      </p:sp>
      <p:sp>
        <p:nvSpPr>
          <p:cNvPr id="285699" name="AutoShape 3"/>
          <p:cNvSpPr>
            <a:spLocks noChangeArrowheads="1"/>
          </p:cNvSpPr>
          <p:nvPr/>
        </p:nvSpPr>
        <p:spPr bwMode="auto">
          <a:xfrm>
            <a:off x="2669117" y="1980927"/>
            <a:ext cx="2261527" cy="2816225"/>
          </a:xfrm>
          <a:prstGeom prst="roundRect">
            <a:avLst>
              <a:gd name="adj" fmla="val 16667"/>
            </a:avLst>
          </a:prstGeom>
          <a:solidFill>
            <a:srgbClr val="CCECFF"/>
          </a:solidFill>
          <a:ln w="9525">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5700" name="Freeform 4"/>
          <p:cNvSpPr>
            <a:spLocks/>
          </p:cNvSpPr>
          <p:nvPr/>
        </p:nvSpPr>
        <p:spPr bwMode="auto">
          <a:xfrm>
            <a:off x="1076590" y="1523726"/>
            <a:ext cx="464344" cy="1420812"/>
          </a:xfrm>
          <a:custGeom>
            <a:avLst/>
            <a:gdLst>
              <a:gd name="T0" fmla="*/ 280 w 280"/>
              <a:gd name="T1" fmla="*/ 600 h 600"/>
              <a:gd name="T2" fmla="*/ 144 w 280"/>
              <a:gd name="T3" fmla="*/ 200 h 600"/>
              <a:gd name="T4" fmla="*/ 112 w 280"/>
              <a:gd name="T5" fmla="*/ 280 h 600"/>
              <a:gd name="T6" fmla="*/ 0 w 280"/>
              <a:gd name="T7" fmla="*/ 0 h 600"/>
            </a:gdLst>
            <a:ahLst/>
            <a:cxnLst>
              <a:cxn ang="0">
                <a:pos x="T0" y="T1"/>
              </a:cxn>
              <a:cxn ang="0">
                <a:pos x="T2" y="T3"/>
              </a:cxn>
              <a:cxn ang="0">
                <a:pos x="T4" y="T5"/>
              </a:cxn>
              <a:cxn ang="0">
                <a:pos x="T6" y="T7"/>
              </a:cxn>
            </a:cxnLst>
            <a:rect l="0" t="0" r="r" b="b"/>
            <a:pathLst>
              <a:path w="280" h="600">
                <a:moveTo>
                  <a:pt x="280" y="600"/>
                </a:moveTo>
                <a:lnTo>
                  <a:pt x="144" y="200"/>
                </a:lnTo>
                <a:lnTo>
                  <a:pt x="112" y="280"/>
                </a:lnTo>
                <a:lnTo>
                  <a:pt x="0" y="0"/>
                </a:lnTo>
              </a:path>
            </a:pathLst>
          </a:custGeom>
          <a:noFill/>
          <a:ln w="28575">
            <a:solidFill>
              <a:schemeClr val="tx1"/>
            </a:solidFill>
            <a:round/>
            <a:headE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5701" name="Line 5"/>
          <p:cNvSpPr>
            <a:spLocks noChangeShapeType="1"/>
          </p:cNvSpPr>
          <p:nvPr/>
        </p:nvSpPr>
        <p:spPr bwMode="auto">
          <a:xfrm rot="-5400000">
            <a:off x="2789502" y="2950360"/>
            <a:ext cx="0" cy="71543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5702" name="Freeform 6"/>
          <p:cNvSpPr>
            <a:spLocks/>
          </p:cNvSpPr>
          <p:nvPr/>
        </p:nvSpPr>
        <p:spPr bwMode="auto">
          <a:xfrm rot="-989619">
            <a:off x="5233327" y="3068364"/>
            <a:ext cx="607086" cy="1387475"/>
          </a:xfrm>
          <a:custGeom>
            <a:avLst/>
            <a:gdLst>
              <a:gd name="T0" fmla="*/ 0 w 366"/>
              <a:gd name="T1" fmla="*/ 0 h 702"/>
              <a:gd name="T2" fmla="*/ 138 w 366"/>
              <a:gd name="T3" fmla="*/ 343 h 702"/>
              <a:gd name="T4" fmla="*/ 168 w 366"/>
              <a:gd name="T5" fmla="*/ 252 h 702"/>
              <a:gd name="T6" fmla="*/ 366 w 366"/>
              <a:gd name="T7" fmla="*/ 702 h 702"/>
            </a:gdLst>
            <a:ahLst/>
            <a:cxnLst>
              <a:cxn ang="0">
                <a:pos x="T0" y="T1"/>
              </a:cxn>
              <a:cxn ang="0">
                <a:pos x="T2" y="T3"/>
              </a:cxn>
              <a:cxn ang="0">
                <a:pos x="T4" y="T5"/>
              </a:cxn>
              <a:cxn ang="0">
                <a:pos x="T6" y="T7"/>
              </a:cxn>
            </a:cxnLst>
            <a:rect l="0" t="0" r="r" b="b"/>
            <a:pathLst>
              <a:path w="366" h="702">
                <a:moveTo>
                  <a:pt x="0" y="0"/>
                </a:moveTo>
                <a:lnTo>
                  <a:pt x="138" y="343"/>
                </a:lnTo>
                <a:lnTo>
                  <a:pt x="168" y="252"/>
                </a:lnTo>
                <a:lnTo>
                  <a:pt x="366" y="702"/>
                </a:lnTo>
              </a:path>
            </a:pathLst>
          </a:custGeom>
          <a:noFill/>
          <a:ln w="28575" cmpd="sng">
            <a:solidFill>
              <a:srgbClr val="333399"/>
            </a:solidFill>
            <a:round/>
            <a:headE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pic>
        <p:nvPicPr>
          <p:cNvPr id="285703"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9763" y="1980926"/>
            <a:ext cx="1138502" cy="2430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5704" name="AutoShape 8"/>
          <p:cNvSpPr>
            <a:spLocks noChangeArrowheads="1"/>
          </p:cNvSpPr>
          <p:nvPr/>
        </p:nvSpPr>
        <p:spPr bwMode="auto">
          <a:xfrm>
            <a:off x="3773223" y="3274739"/>
            <a:ext cx="1030156" cy="569913"/>
          </a:xfrm>
          <a:prstGeom prst="cube">
            <a:avLst>
              <a:gd name="adj" fmla="val 25000"/>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5705" name="Text Box 9"/>
          <p:cNvSpPr txBox="1">
            <a:spLocks noChangeArrowheads="1"/>
          </p:cNvSpPr>
          <p:nvPr/>
        </p:nvSpPr>
        <p:spPr bwMode="auto">
          <a:xfrm>
            <a:off x="3711311" y="3417614"/>
            <a:ext cx="9655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ATU-C</a:t>
            </a:r>
          </a:p>
        </p:txBody>
      </p:sp>
      <p:sp>
        <p:nvSpPr>
          <p:cNvPr id="285706" name="AutoShape 10"/>
          <p:cNvSpPr>
            <a:spLocks noChangeArrowheads="1"/>
          </p:cNvSpPr>
          <p:nvPr/>
        </p:nvSpPr>
        <p:spPr bwMode="auto">
          <a:xfrm>
            <a:off x="3773223" y="2771501"/>
            <a:ext cx="1030156" cy="571500"/>
          </a:xfrm>
          <a:prstGeom prst="cube">
            <a:avLst>
              <a:gd name="adj" fmla="val 25000"/>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5707" name="Text Box 11"/>
          <p:cNvSpPr txBox="1">
            <a:spLocks noChangeArrowheads="1"/>
          </p:cNvSpPr>
          <p:nvPr/>
        </p:nvSpPr>
        <p:spPr bwMode="auto">
          <a:xfrm>
            <a:off x="3711311" y="2896913"/>
            <a:ext cx="965521" cy="40011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ATU-C</a:t>
            </a:r>
          </a:p>
        </p:txBody>
      </p:sp>
      <p:pic>
        <p:nvPicPr>
          <p:cNvPr id="285708" name="Picture 1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0175" y="1599926"/>
            <a:ext cx="3095625" cy="245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85709" name="Line 13"/>
          <p:cNvSpPr>
            <a:spLocks noChangeShapeType="1"/>
          </p:cNvSpPr>
          <p:nvPr/>
        </p:nvSpPr>
        <p:spPr bwMode="auto">
          <a:xfrm>
            <a:off x="7037388" y="3117577"/>
            <a:ext cx="0" cy="56832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pic>
        <p:nvPicPr>
          <p:cNvPr id="285710" name="Picture 14"/>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7825" y="3520801"/>
            <a:ext cx="61396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5711" name="AutoShape 15"/>
          <p:cNvSpPr>
            <a:spLocks noChangeArrowheads="1"/>
          </p:cNvSpPr>
          <p:nvPr/>
        </p:nvSpPr>
        <p:spPr bwMode="auto">
          <a:xfrm>
            <a:off x="7376187" y="2822301"/>
            <a:ext cx="1030155" cy="569912"/>
          </a:xfrm>
          <a:prstGeom prst="cube">
            <a:avLst>
              <a:gd name="adj" fmla="val 25000"/>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5712" name="Text Box 16"/>
          <p:cNvSpPr txBox="1">
            <a:spLocks noChangeArrowheads="1"/>
          </p:cNvSpPr>
          <p:nvPr/>
        </p:nvSpPr>
        <p:spPr bwMode="auto">
          <a:xfrm>
            <a:off x="7302236" y="2962002"/>
            <a:ext cx="9655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ATU-R</a:t>
            </a:r>
          </a:p>
        </p:txBody>
      </p:sp>
      <p:pic>
        <p:nvPicPr>
          <p:cNvPr id="285713" name="Picture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727" y="2458763"/>
            <a:ext cx="2320000" cy="1893888"/>
          </a:xfrm>
          <a:prstGeom prst="rect">
            <a:avLst/>
          </a:prstGeom>
          <a:noFill/>
          <a:ln>
            <a:noFill/>
          </a:ln>
          <a:effectLst>
            <a:outerShdw dist="28398" dir="3806097"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5714" name="Freeform 18"/>
          <p:cNvSpPr>
            <a:spLocks/>
          </p:cNvSpPr>
          <p:nvPr/>
        </p:nvSpPr>
        <p:spPr bwMode="auto">
          <a:xfrm>
            <a:off x="4724269" y="3068363"/>
            <a:ext cx="2658798" cy="96838"/>
          </a:xfrm>
          <a:custGeom>
            <a:avLst/>
            <a:gdLst>
              <a:gd name="T0" fmla="*/ 1608 w 1608"/>
              <a:gd name="T1" fmla="*/ 48 h 48"/>
              <a:gd name="T2" fmla="*/ 790 w 1608"/>
              <a:gd name="T3" fmla="*/ 48 h 48"/>
              <a:gd name="T4" fmla="*/ 844 w 1608"/>
              <a:gd name="T5" fmla="*/ 1 h 48"/>
              <a:gd name="T6" fmla="*/ 0 w 1608"/>
              <a:gd name="T7" fmla="*/ 0 h 48"/>
            </a:gdLst>
            <a:ahLst/>
            <a:cxnLst>
              <a:cxn ang="0">
                <a:pos x="T0" y="T1"/>
              </a:cxn>
              <a:cxn ang="0">
                <a:pos x="T2" y="T3"/>
              </a:cxn>
              <a:cxn ang="0">
                <a:pos x="T4" y="T5"/>
              </a:cxn>
              <a:cxn ang="0">
                <a:pos x="T6" y="T7"/>
              </a:cxn>
            </a:cxnLst>
            <a:rect l="0" t="0" r="r" b="b"/>
            <a:pathLst>
              <a:path w="1608" h="48">
                <a:moveTo>
                  <a:pt x="1608" y="48"/>
                </a:moveTo>
                <a:lnTo>
                  <a:pt x="790" y="48"/>
                </a:lnTo>
                <a:lnTo>
                  <a:pt x="844" y="1"/>
                </a:lnTo>
                <a:lnTo>
                  <a:pt x="0" y="0"/>
                </a:lnTo>
              </a:path>
            </a:pathLst>
          </a:custGeom>
          <a:noFill/>
          <a:ln w="38100"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5715" name="AutoShape 19"/>
          <p:cNvSpPr>
            <a:spLocks noChangeArrowheads="1"/>
          </p:cNvSpPr>
          <p:nvPr/>
        </p:nvSpPr>
        <p:spPr bwMode="auto">
          <a:xfrm>
            <a:off x="6956559" y="3003276"/>
            <a:ext cx="237331" cy="284162"/>
          </a:xfrm>
          <a:prstGeom prst="cube">
            <a:avLst>
              <a:gd name="adj" fmla="val 25000"/>
            </a:avLst>
          </a:prstGeom>
          <a:solidFill>
            <a:srgbClr val="969696"/>
          </a:solidFill>
          <a:ln w="9525">
            <a:solidFill>
              <a:srgbClr val="3333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5716" name="AutoShape 20"/>
          <p:cNvSpPr>
            <a:spLocks noChangeArrowheads="1"/>
          </p:cNvSpPr>
          <p:nvPr/>
        </p:nvSpPr>
        <p:spPr bwMode="auto">
          <a:xfrm>
            <a:off x="4971918" y="2928664"/>
            <a:ext cx="239051" cy="282575"/>
          </a:xfrm>
          <a:prstGeom prst="cube">
            <a:avLst>
              <a:gd name="adj" fmla="val 25000"/>
            </a:avLst>
          </a:prstGeom>
          <a:solidFill>
            <a:srgbClr val="969696"/>
          </a:solidFill>
          <a:ln w="9525">
            <a:solidFill>
              <a:srgbClr val="3333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5717" name="AutoShape 21"/>
          <p:cNvSpPr>
            <a:spLocks noChangeArrowheads="1"/>
          </p:cNvSpPr>
          <p:nvPr/>
        </p:nvSpPr>
        <p:spPr bwMode="auto">
          <a:xfrm>
            <a:off x="3773223" y="2282551"/>
            <a:ext cx="1030156" cy="569912"/>
          </a:xfrm>
          <a:prstGeom prst="cube">
            <a:avLst>
              <a:gd name="adj" fmla="val 25000"/>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5718" name="Text Box 22"/>
          <p:cNvSpPr txBox="1">
            <a:spLocks noChangeArrowheads="1"/>
          </p:cNvSpPr>
          <p:nvPr/>
        </p:nvSpPr>
        <p:spPr bwMode="auto">
          <a:xfrm>
            <a:off x="3711311" y="2450827"/>
            <a:ext cx="965521" cy="400110"/>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ATU-C</a:t>
            </a:r>
          </a:p>
        </p:txBody>
      </p:sp>
      <p:sp>
        <p:nvSpPr>
          <p:cNvPr id="285719" name="Freeform 23"/>
          <p:cNvSpPr>
            <a:spLocks/>
          </p:cNvSpPr>
          <p:nvPr/>
        </p:nvSpPr>
        <p:spPr bwMode="auto">
          <a:xfrm>
            <a:off x="8346149" y="3117577"/>
            <a:ext cx="316442" cy="307975"/>
          </a:xfrm>
          <a:custGeom>
            <a:avLst/>
            <a:gdLst>
              <a:gd name="T0" fmla="*/ 0 w 192"/>
              <a:gd name="T1" fmla="*/ 6 h 156"/>
              <a:gd name="T2" fmla="*/ 192 w 192"/>
              <a:gd name="T3" fmla="*/ 0 h 156"/>
              <a:gd name="T4" fmla="*/ 192 w 192"/>
              <a:gd name="T5" fmla="*/ 156 h 156"/>
            </a:gdLst>
            <a:ahLst/>
            <a:cxnLst>
              <a:cxn ang="0">
                <a:pos x="T0" y="T1"/>
              </a:cxn>
              <a:cxn ang="0">
                <a:pos x="T2" y="T3"/>
              </a:cxn>
              <a:cxn ang="0">
                <a:pos x="T4" y="T5"/>
              </a:cxn>
            </a:cxnLst>
            <a:rect l="0" t="0" r="r" b="b"/>
            <a:pathLst>
              <a:path w="192" h="156">
                <a:moveTo>
                  <a:pt x="0" y="6"/>
                </a:moveTo>
                <a:lnTo>
                  <a:pt x="192" y="0"/>
                </a:lnTo>
                <a:lnTo>
                  <a:pt x="192" y="156"/>
                </a:lnTo>
              </a:path>
            </a:pathLst>
          </a:custGeom>
          <a:noFill/>
          <a:ln w="38100"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pic>
        <p:nvPicPr>
          <p:cNvPr id="285720" name="Picture 24"/>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83986" y="3308076"/>
            <a:ext cx="613965" cy="73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85721" name="Text Box 25"/>
          <p:cNvSpPr txBox="1">
            <a:spLocks noChangeArrowheads="1"/>
          </p:cNvSpPr>
          <p:nvPr/>
        </p:nvSpPr>
        <p:spPr bwMode="auto">
          <a:xfrm>
            <a:off x="5503333" y="2671489"/>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000099"/>
                </a:solidFill>
                <a:latin typeface="+mn-lt"/>
                <a:ea typeface="黑体" pitchFamily="2" charset="-122"/>
              </a:rPr>
              <a:t>用户线</a:t>
            </a:r>
          </a:p>
        </p:txBody>
      </p:sp>
      <p:sp>
        <p:nvSpPr>
          <p:cNvPr id="285722" name="Text Box 26"/>
          <p:cNvSpPr txBox="1">
            <a:spLocks noChangeArrowheads="1"/>
          </p:cNvSpPr>
          <p:nvPr/>
        </p:nvSpPr>
        <p:spPr bwMode="auto">
          <a:xfrm>
            <a:off x="5553208" y="1739626"/>
            <a:ext cx="954107"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85000"/>
              </a:lnSpc>
            </a:pPr>
            <a:r>
              <a:rPr kumimoji="1" lang="en-US" altLang="zh-CN" sz="2000" b="1">
                <a:solidFill>
                  <a:srgbClr val="000099"/>
                </a:solidFill>
                <a:latin typeface="+mn-lt"/>
                <a:ea typeface="黑体" pitchFamily="2" charset="-122"/>
              </a:rPr>
              <a:t> </a:t>
            </a:r>
            <a:r>
              <a:rPr kumimoji="1" lang="zh-CN" altLang="en-US" sz="2000" b="1">
                <a:solidFill>
                  <a:srgbClr val="000099"/>
                </a:solidFill>
                <a:latin typeface="+mn-lt"/>
                <a:ea typeface="黑体" pitchFamily="2" charset="-122"/>
              </a:rPr>
              <a:t>电话</a:t>
            </a:r>
          </a:p>
          <a:p>
            <a:pPr algn="l">
              <a:lnSpc>
                <a:spcPct val="85000"/>
              </a:lnSpc>
            </a:pPr>
            <a:r>
              <a:rPr kumimoji="1" lang="zh-CN" altLang="en-US" sz="2000" b="1">
                <a:solidFill>
                  <a:srgbClr val="000099"/>
                </a:solidFill>
                <a:latin typeface="+mn-lt"/>
                <a:ea typeface="黑体" pitchFamily="2" charset="-122"/>
              </a:rPr>
              <a:t>分离器</a:t>
            </a:r>
          </a:p>
        </p:txBody>
      </p:sp>
      <p:sp>
        <p:nvSpPr>
          <p:cNvPr id="285723" name="Line 27"/>
          <p:cNvSpPr>
            <a:spLocks noChangeShapeType="1"/>
          </p:cNvSpPr>
          <p:nvPr/>
        </p:nvSpPr>
        <p:spPr bwMode="auto">
          <a:xfrm flipH="1">
            <a:off x="5210969" y="2357163"/>
            <a:ext cx="474662" cy="587375"/>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5724" name="Line 28"/>
          <p:cNvSpPr>
            <a:spLocks noChangeShapeType="1"/>
          </p:cNvSpPr>
          <p:nvPr/>
        </p:nvSpPr>
        <p:spPr bwMode="auto">
          <a:xfrm rot="16200000" flipH="1">
            <a:off x="6305881" y="2373236"/>
            <a:ext cx="666750" cy="634604"/>
          </a:xfrm>
          <a:prstGeom prst="line">
            <a:avLst/>
          </a:prstGeom>
          <a:noFill/>
          <a:ln w="28575">
            <a:solidFill>
              <a:srgbClr val="33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5725" name="Text Box 29"/>
          <p:cNvSpPr txBox="1">
            <a:spLocks noChangeArrowheads="1"/>
          </p:cNvSpPr>
          <p:nvPr/>
        </p:nvSpPr>
        <p:spPr bwMode="auto">
          <a:xfrm>
            <a:off x="596769" y="3176314"/>
            <a:ext cx="1604927"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dirty="0">
                <a:solidFill>
                  <a:srgbClr val="000099"/>
                </a:solidFill>
                <a:latin typeface="+mn-lt"/>
                <a:ea typeface="黑体" pitchFamily="2" charset="-122"/>
              </a:rPr>
              <a:t> </a:t>
            </a:r>
            <a:r>
              <a:rPr kumimoji="1" lang="zh-CN" altLang="en-US" sz="2000" b="1" dirty="0">
                <a:solidFill>
                  <a:srgbClr val="000099"/>
                </a:solidFill>
                <a:latin typeface="+mn-lt"/>
                <a:ea typeface="黑体" pitchFamily="2" charset="-122"/>
              </a:rPr>
              <a:t>区域宽带网</a:t>
            </a:r>
          </a:p>
        </p:txBody>
      </p:sp>
      <p:sp>
        <p:nvSpPr>
          <p:cNvPr id="285726" name="Text Box 30"/>
          <p:cNvSpPr txBox="1">
            <a:spLocks noChangeArrowheads="1"/>
          </p:cNvSpPr>
          <p:nvPr/>
        </p:nvSpPr>
        <p:spPr bwMode="auto">
          <a:xfrm>
            <a:off x="622565" y="1161777"/>
            <a:ext cx="96212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000099"/>
                </a:solidFill>
                <a:latin typeface="+mn-lt"/>
                <a:ea typeface="黑体" pitchFamily="2" charset="-122"/>
              </a:rPr>
              <a:t>至 </a:t>
            </a:r>
            <a:r>
              <a:rPr kumimoji="1" lang="en-US" altLang="zh-CN" sz="2000" b="1">
                <a:solidFill>
                  <a:srgbClr val="000099"/>
                </a:solidFill>
                <a:latin typeface="+mn-lt"/>
                <a:ea typeface="黑体" pitchFamily="2" charset="-122"/>
              </a:rPr>
              <a:t>ISP</a:t>
            </a:r>
          </a:p>
        </p:txBody>
      </p:sp>
      <p:sp>
        <p:nvSpPr>
          <p:cNvPr id="285727" name="Text Box 31"/>
          <p:cNvSpPr txBox="1">
            <a:spLocks noChangeArrowheads="1"/>
          </p:cNvSpPr>
          <p:nvPr/>
        </p:nvSpPr>
        <p:spPr bwMode="auto">
          <a:xfrm>
            <a:off x="7432939" y="3985938"/>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000099"/>
                </a:solidFill>
                <a:latin typeface="+mn-lt"/>
                <a:ea typeface="黑体" pitchFamily="2" charset="-122"/>
              </a:rPr>
              <a:t>居民家庭</a:t>
            </a:r>
          </a:p>
        </p:txBody>
      </p:sp>
      <p:sp>
        <p:nvSpPr>
          <p:cNvPr id="285728" name="Line 32"/>
          <p:cNvSpPr>
            <a:spLocks noChangeShapeType="1"/>
          </p:cNvSpPr>
          <p:nvPr/>
        </p:nvSpPr>
        <p:spPr bwMode="auto">
          <a:xfrm>
            <a:off x="2629563" y="1341163"/>
            <a:ext cx="6428581" cy="0"/>
          </a:xfrm>
          <a:prstGeom prst="line">
            <a:avLst/>
          </a:prstGeom>
          <a:noFill/>
          <a:ln w="28575">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5729" name="Text Box 33"/>
          <p:cNvSpPr txBox="1">
            <a:spLocks noChangeArrowheads="1"/>
          </p:cNvSpPr>
          <p:nvPr/>
        </p:nvSpPr>
        <p:spPr bwMode="auto">
          <a:xfrm>
            <a:off x="4520952" y="1144314"/>
            <a:ext cx="3032240"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dirty="0">
                <a:solidFill>
                  <a:srgbClr val="C00000"/>
                </a:solidFill>
                <a:latin typeface="+mn-lt"/>
                <a:ea typeface="黑体" pitchFamily="2" charset="-122"/>
              </a:rPr>
              <a:t>基于 </a:t>
            </a:r>
            <a:r>
              <a:rPr kumimoji="1" lang="en-US" altLang="zh-CN" sz="2400" b="1" dirty="0">
                <a:solidFill>
                  <a:srgbClr val="C00000"/>
                </a:solidFill>
                <a:latin typeface="+mn-lt"/>
                <a:ea typeface="黑体" pitchFamily="2" charset="-122"/>
              </a:rPr>
              <a:t>ADSL </a:t>
            </a:r>
            <a:r>
              <a:rPr kumimoji="1" lang="zh-CN" altLang="en-US" sz="2400" b="1" dirty="0">
                <a:solidFill>
                  <a:srgbClr val="C00000"/>
                </a:solidFill>
                <a:latin typeface="+mn-lt"/>
                <a:ea typeface="黑体" pitchFamily="2" charset="-122"/>
              </a:rPr>
              <a:t>的接入网</a:t>
            </a:r>
          </a:p>
        </p:txBody>
      </p:sp>
      <p:sp>
        <p:nvSpPr>
          <p:cNvPr id="285730" name="Text Box 34"/>
          <p:cNvSpPr txBox="1">
            <a:spLocks noChangeArrowheads="1"/>
          </p:cNvSpPr>
          <p:nvPr/>
        </p:nvSpPr>
        <p:spPr bwMode="auto">
          <a:xfrm>
            <a:off x="2889250" y="1520552"/>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000099"/>
                </a:solidFill>
                <a:latin typeface="+mn-lt"/>
                <a:ea typeface="黑体" pitchFamily="2" charset="-122"/>
              </a:rPr>
              <a:t>端局或远端站</a:t>
            </a:r>
          </a:p>
        </p:txBody>
      </p:sp>
      <p:sp>
        <p:nvSpPr>
          <p:cNvPr id="285731" name="Line 35"/>
          <p:cNvSpPr>
            <a:spLocks noChangeShapeType="1"/>
          </p:cNvSpPr>
          <p:nvPr/>
        </p:nvSpPr>
        <p:spPr bwMode="auto">
          <a:xfrm>
            <a:off x="2670838" y="4493939"/>
            <a:ext cx="2246048" cy="15875"/>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5732" name="Text Box 36"/>
          <p:cNvSpPr txBox="1">
            <a:spLocks noChangeArrowheads="1"/>
          </p:cNvSpPr>
          <p:nvPr/>
        </p:nvSpPr>
        <p:spPr bwMode="auto">
          <a:xfrm>
            <a:off x="3205692" y="4301852"/>
            <a:ext cx="1098378" cy="353943"/>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85000"/>
              </a:lnSpc>
            </a:pPr>
            <a:r>
              <a:rPr kumimoji="1" lang="en-US" altLang="zh-CN" sz="2000" b="1">
                <a:solidFill>
                  <a:srgbClr val="000099"/>
                </a:solidFill>
                <a:latin typeface="+mn-lt"/>
                <a:ea typeface="黑体" pitchFamily="2" charset="-122"/>
              </a:rPr>
              <a:t>DSLAM</a:t>
            </a:r>
          </a:p>
        </p:txBody>
      </p:sp>
      <p:sp>
        <p:nvSpPr>
          <p:cNvPr id="285733" name="Text Box 37"/>
          <p:cNvSpPr txBox="1">
            <a:spLocks noChangeArrowheads="1"/>
          </p:cNvSpPr>
          <p:nvPr/>
        </p:nvSpPr>
        <p:spPr bwMode="auto">
          <a:xfrm>
            <a:off x="5259123" y="4255813"/>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a:solidFill>
                  <a:srgbClr val="000099"/>
                </a:solidFill>
                <a:latin typeface="+mn-lt"/>
                <a:ea typeface="黑体" pitchFamily="2" charset="-122"/>
              </a:rPr>
              <a:t>至本地电话局</a:t>
            </a:r>
          </a:p>
        </p:txBody>
      </p:sp>
      <p:sp>
        <p:nvSpPr>
          <p:cNvPr id="285734" name="Text Box 38"/>
          <p:cNvSpPr txBox="1">
            <a:spLocks noChangeArrowheads="1"/>
          </p:cNvSpPr>
          <p:nvPr/>
        </p:nvSpPr>
        <p:spPr bwMode="auto">
          <a:xfrm>
            <a:off x="4879050" y="2204764"/>
            <a:ext cx="5277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dirty="0">
                <a:solidFill>
                  <a:srgbClr val="000099"/>
                </a:solidFill>
                <a:latin typeface="+mn-lt"/>
                <a:ea typeface="黑体" pitchFamily="2" charset="-122"/>
              </a:rPr>
              <a:t>PS</a:t>
            </a:r>
          </a:p>
        </p:txBody>
      </p:sp>
      <p:sp>
        <p:nvSpPr>
          <p:cNvPr id="285735" name="Text Box 39"/>
          <p:cNvSpPr txBox="1">
            <a:spLocks noChangeArrowheads="1"/>
          </p:cNvSpPr>
          <p:nvPr/>
        </p:nvSpPr>
        <p:spPr bwMode="auto">
          <a:xfrm>
            <a:off x="6922163" y="2671489"/>
            <a:ext cx="5277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PS</a:t>
            </a:r>
          </a:p>
        </p:txBody>
      </p:sp>
      <p:sp>
        <p:nvSpPr>
          <p:cNvPr id="285736" name="Freeform 40"/>
          <p:cNvSpPr>
            <a:spLocks/>
          </p:cNvSpPr>
          <p:nvPr/>
        </p:nvSpPr>
        <p:spPr bwMode="auto">
          <a:xfrm>
            <a:off x="4746625" y="3544613"/>
            <a:ext cx="323321" cy="1588"/>
          </a:xfrm>
          <a:custGeom>
            <a:avLst/>
            <a:gdLst>
              <a:gd name="T0" fmla="*/ 0 w 196"/>
              <a:gd name="T1" fmla="*/ 0 h 1"/>
              <a:gd name="T2" fmla="*/ 196 w 196"/>
              <a:gd name="T3" fmla="*/ 0 h 1"/>
            </a:gdLst>
            <a:ahLst/>
            <a:cxnLst>
              <a:cxn ang="0">
                <a:pos x="T0" y="T1"/>
              </a:cxn>
              <a:cxn ang="0">
                <a:pos x="T2" y="T3"/>
              </a:cxn>
            </a:cxnLst>
            <a:rect l="0" t="0" r="r" b="b"/>
            <a:pathLst>
              <a:path w="196" h="1">
                <a:moveTo>
                  <a:pt x="0" y="0"/>
                </a:moveTo>
                <a:lnTo>
                  <a:pt x="196" y="0"/>
                </a:lnTo>
              </a:path>
            </a:pathLst>
          </a:custGeom>
          <a:noFill/>
          <a:ln w="28575"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85737" name="Freeform 41"/>
          <p:cNvSpPr>
            <a:spLocks/>
          </p:cNvSpPr>
          <p:nvPr/>
        </p:nvSpPr>
        <p:spPr bwMode="auto">
          <a:xfrm>
            <a:off x="4746625" y="2547663"/>
            <a:ext cx="323321" cy="0"/>
          </a:xfrm>
          <a:custGeom>
            <a:avLst/>
            <a:gdLst>
              <a:gd name="T0" fmla="*/ 0 w 196"/>
              <a:gd name="T1" fmla="*/ 0 h 1"/>
              <a:gd name="T2" fmla="*/ 196 w 196"/>
              <a:gd name="T3" fmla="*/ 0 h 1"/>
            </a:gdLst>
            <a:ahLst/>
            <a:cxnLst>
              <a:cxn ang="0">
                <a:pos x="T0" y="T1"/>
              </a:cxn>
              <a:cxn ang="0">
                <a:pos x="T2" y="T3"/>
              </a:cxn>
            </a:cxnLst>
            <a:rect l="0" t="0" r="r" b="b"/>
            <a:pathLst>
              <a:path w="196" h="1">
                <a:moveTo>
                  <a:pt x="0" y="0"/>
                </a:moveTo>
                <a:lnTo>
                  <a:pt x="196" y="0"/>
                </a:lnTo>
              </a:path>
            </a:pathLst>
          </a:custGeom>
          <a:noFill/>
          <a:ln w="28575" cmpd="sng">
            <a:solidFill>
              <a:srgbClr val="333399"/>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2" name="TextBox 1"/>
          <p:cNvSpPr txBox="1"/>
          <p:nvPr/>
        </p:nvSpPr>
        <p:spPr>
          <a:xfrm>
            <a:off x="836391" y="4932511"/>
            <a:ext cx="8637393" cy="1323439"/>
          </a:xfrm>
          <a:prstGeom prst="rect">
            <a:avLst/>
          </a:prstGeom>
          <a:solidFill>
            <a:srgbClr val="FFFF66"/>
          </a:solidFill>
        </p:spPr>
        <p:txBody>
          <a:bodyPr wrap="square" rtlCol="0">
            <a:spAutoFit/>
          </a:bodyPr>
          <a:lstStyle/>
          <a:p>
            <a:r>
              <a:rPr lang="en-US" altLang="zh-CN" sz="2000" b="1" dirty="0" smtClean="0">
                <a:solidFill>
                  <a:srgbClr val="000099"/>
                </a:solidFill>
                <a:ea typeface="黑体" pitchFamily="2" charset="-122"/>
              </a:rPr>
              <a:t>DSLAM </a:t>
            </a:r>
            <a:r>
              <a:rPr lang="en-US" altLang="zh-CN" sz="2000" b="1" dirty="0">
                <a:solidFill>
                  <a:srgbClr val="000099"/>
                </a:solidFill>
                <a:ea typeface="黑体" pitchFamily="2" charset="-122"/>
              </a:rPr>
              <a:t>(DSL Access Multiplexer</a:t>
            </a:r>
            <a:r>
              <a:rPr lang="en-US" altLang="zh-CN" sz="2000" b="1" dirty="0" smtClean="0">
                <a:solidFill>
                  <a:srgbClr val="000099"/>
                </a:solidFill>
                <a:ea typeface="黑体" pitchFamily="2" charset="-122"/>
              </a:rPr>
              <a:t>) </a:t>
            </a:r>
            <a:r>
              <a:rPr lang="zh-CN" altLang="en-US" sz="2000" b="1" dirty="0" smtClean="0">
                <a:solidFill>
                  <a:srgbClr val="000099"/>
                </a:solidFill>
                <a:ea typeface="黑体" pitchFamily="2" charset="-122"/>
              </a:rPr>
              <a:t>：数字</a:t>
            </a:r>
            <a:r>
              <a:rPr lang="zh-CN" altLang="en-US" sz="2000" b="1" dirty="0">
                <a:solidFill>
                  <a:srgbClr val="000099"/>
                </a:solidFill>
                <a:ea typeface="黑体" pitchFamily="2" charset="-122"/>
              </a:rPr>
              <a:t>用户线接入复用器 </a:t>
            </a:r>
            <a:endParaRPr lang="en-US" altLang="zh-CN" sz="2000" b="1" dirty="0">
              <a:solidFill>
                <a:srgbClr val="000099"/>
              </a:solidFill>
              <a:ea typeface="黑体" pitchFamily="2" charset="-122"/>
            </a:endParaRPr>
          </a:p>
          <a:p>
            <a:r>
              <a:rPr lang="en-US" altLang="zh-CN" sz="2000" b="1" dirty="0" smtClean="0">
                <a:solidFill>
                  <a:srgbClr val="000099"/>
                </a:solidFill>
                <a:ea typeface="黑体" pitchFamily="2" charset="-122"/>
              </a:rPr>
              <a:t>ATU (Access </a:t>
            </a:r>
            <a:r>
              <a:rPr lang="en-US" altLang="zh-CN" sz="2000" b="1" dirty="0">
                <a:solidFill>
                  <a:srgbClr val="000099"/>
                </a:solidFill>
                <a:ea typeface="黑体" pitchFamily="2" charset="-122"/>
              </a:rPr>
              <a:t>Termination </a:t>
            </a:r>
            <a:r>
              <a:rPr lang="en-US" altLang="zh-CN" sz="2000" b="1" dirty="0" smtClean="0">
                <a:solidFill>
                  <a:srgbClr val="000099"/>
                </a:solidFill>
                <a:ea typeface="黑体" pitchFamily="2" charset="-122"/>
              </a:rPr>
              <a:t>Unit) </a:t>
            </a:r>
            <a:r>
              <a:rPr lang="zh-CN" altLang="en-US" sz="2000" b="1" dirty="0" smtClean="0">
                <a:solidFill>
                  <a:srgbClr val="000099"/>
                </a:solidFill>
                <a:ea typeface="黑体" pitchFamily="2" charset="-122"/>
              </a:rPr>
              <a:t>：</a:t>
            </a:r>
            <a:r>
              <a:rPr lang="zh-CN" altLang="en-US" sz="2000" b="1" dirty="0">
                <a:solidFill>
                  <a:srgbClr val="000099"/>
                </a:solidFill>
                <a:ea typeface="黑体" pitchFamily="2" charset="-122"/>
              </a:rPr>
              <a:t>接入端接</a:t>
            </a:r>
            <a:r>
              <a:rPr lang="zh-CN" altLang="en-US" sz="2000" b="1" dirty="0" smtClean="0">
                <a:solidFill>
                  <a:srgbClr val="000099"/>
                </a:solidFill>
                <a:ea typeface="黑体" pitchFamily="2" charset="-122"/>
              </a:rPr>
              <a:t>单元</a:t>
            </a:r>
            <a:endParaRPr lang="en-US" altLang="zh-CN" sz="2000" b="1" dirty="0">
              <a:solidFill>
                <a:srgbClr val="000099"/>
              </a:solidFill>
              <a:ea typeface="黑体" pitchFamily="2" charset="-122"/>
            </a:endParaRPr>
          </a:p>
          <a:p>
            <a:r>
              <a:rPr lang="en-US" altLang="zh-CN" sz="2000" b="1" dirty="0">
                <a:solidFill>
                  <a:srgbClr val="000099"/>
                </a:solidFill>
                <a:ea typeface="黑体" pitchFamily="2" charset="-122"/>
              </a:rPr>
              <a:t>ATU-C (C </a:t>
            </a:r>
            <a:r>
              <a:rPr lang="zh-CN" altLang="en-US" sz="2000" b="1" dirty="0">
                <a:solidFill>
                  <a:srgbClr val="000099"/>
                </a:solidFill>
                <a:ea typeface="黑体" pitchFamily="2" charset="-122"/>
              </a:rPr>
              <a:t>代表端局 </a:t>
            </a:r>
            <a:r>
              <a:rPr lang="en-US" altLang="zh-CN" sz="2000" b="1" dirty="0">
                <a:solidFill>
                  <a:srgbClr val="000099"/>
                </a:solidFill>
                <a:ea typeface="黑体" pitchFamily="2" charset="-122"/>
              </a:rPr>
              <a:t>Central Office</a:t>
            </a:r>
            <a:r>
              <a:rPr lang="en-US" altLang="zh-CN" sz="2000" b="1" dirty="0" smtClean="0">
                <a:solidFill>
                  <a:srgbClr val="000099"/>
                </a:solidFill>
                <a:ea typeface="黑体" pitchFamily="2" charset="-122"/>
              </a:rPr>
              <a:t>) 	ATU-R </a:t>
            </a:r>
            <a:r>
              <a:rPr lang="en-US" altLang="zh-CN" sz="2000" b="1" dirty="0">
                <a:solidFill>
                  <a:srgbClr val="000099"/>
                </a:solidFill>
                <a:ea typeface="黑体" pitchFamily="2" charset="-122"/>
              </a:rPr>
              <a:t>(R </a:t>
            </a:r>
            <a:r>
              <a:rPr lang="zh-CN" altLang="en-US" sz="2000" b="1" dirty="0">
                <a:solidFill>
                  <a:srgbClr val="000099"/>
                </a:solidFill>
                <a:ea typeface="黑体" pitchFamily="2" charset="-122"/>
              </a:rPr>
              <a:t>代表远端 </a:t>
            </a:r>
            <a:r>
              <a:rPr lang="en-US" altLang="zh-CN" sz="2000" b="1" dirty="0">
                <a:solidFill>
                  <a:srgbClr val="000099"/>
                </a:solidFill>
                <a:ea typeface="黑体" pitchFamily="2" charset="-122"/>
              </a:rPr>
              <a:t>Remote</a:t>
            </a:r>
            <a:r>
              <a:rPr lang="en-US" altLang="zh-CN" sz="2000" b="1" dirty="0" smtClean="0">
                <a:solidFill>
                  <a:srgbClr val="000099"/>
                </a:solidFill>
                <a:ea typeface="黑体" pitchFamily="2" charset="-122"/>
              </a:rPr>
              <a:t>)</a:t>
            </a:r>
          </a:p>
          <a:p>
            <a:r>
              <a:rPr lang="en-US" altLang="zh-CN" sz="2000" b="1" dirty="0">
                <a:solidFill>
                  <a:srgbClr val="000099"/>
                </a:solidFill>
                <a:ea typeface="黑体" pitchFamily="2" charset="-122"/>
              </a:rPr>
              <a:t>PS </a:t>
            </a:r>
            <a:r>
              <a:rPr lang="en-US" altLang="zh-CN" sz="2000" b="1" dirty="0" smtClean="0">
                <a:solidFill>
                  <a:srgbClr val="000099"/>
                </a:solidFill>
                <a:ea typeface="黑体" pitchFamily="2" charset="-122"/>
              </a:rPr>
              <a:t>(POTS Splitter) </a:t>
            </a:r>
            <a:r>
              <a:rPr lang="zh-CN" altLang="en-US" sz="2000" b="1" dirty="0" smtClean="0">
                <a:solidFill>
                  <a:srgbClr val="000099"/>
                </a:solidFill>
                <a:ea typeface="黑体" pitchFamily="2" charset="-122"/>
              </a:rPr>
              <a:t>：</a:t>
            </a:r>
            <a:r>
              <a:rPr lang="zh-CN" altLang="en-US" sz="2000" b="1" dirty="0">
                <a:solidFill>
                  <a:srgbClr val="000099"/>
                </a:solidFill>
                <a:ea typeface="黑体" pitchFamily="2" charset="-122"/>
              </a:rPr>
              <a:t>电话</a:t>
            </a:r>
            <a:r>
              <a:rPr lang="zh-CN" altLang="en-US" sz="2000" b="1" dirty="0" smtClean="0">
                <a:solidFill>
                  <a:srgbClr val="000099"/>
                </a:solidFill>
                <a:ea typeface="黑体" pitchFamily="2" charset="-122"/>
              </a:rPr>
              <a:t>分离器</a:t>
            </a:r>
            <a:endParaRPr lang="zh-CN" altLang="en-US" sz="2000" b="1" dirty="0">
              <a:solidFill>
                <a:srgbClr val="000099"/>
              </a:solidFill>
              <a:ea typeface="黑体" pitchFamily="2" charset="-122"/>
            </a:endParaRPr>
          </a:p>
        </p:txBody>
      </p:sp>
      <p:sp>
        <p:nvSpPr>
          <p:cNvPr id="3" name="矩形 2"/>
          <p:cNvSpPr/>
          <p:nvPr/>
        </p:nvSpPr>
        <p:spPr>
          <a:xfrm>
            <a:off x="2201696" y="6255950"/>
            <a:ext cx="5836537" cy="461665"/>
          </a:xfrm>
          <a:prstGeom prst="rect">
            <a:avLst/>
          </a:prstGeom>
        </p:spPr>
        <p:txBody>
          <a:bodyPr wrap="square">
            <a:spAutoFit/>
          </a:bodyPr>
          <a:lstStyle/>
          <a:p>
            <a:pPr algn="ctr"/>
            <a:r>
              <a:rPr lang="zh-CN" altLang="zh-CN" sz="2400" b="1" dirty="0" smtClean="0">
                <a:latin typeface="+mn-lt"/>
                <a:ea typeface="黑体" pitchFamily="2" charset="-122"/>
              </a:rPr>
              <a:t>基于</a:t>
            </a:r>
            <a:r>
              <a:rPr lang="en-US" altLang="zh-CN" sz="2400" b="1" dirty="0" smtClean="0">
                <a:latin typeface="+mn-lt"/>
                <a:ea typeface="黑体" pitchFamily="2" charset="-122"/>
              </a:rPr>
              <a:t> ADSL </a:t>
            </a:r>
            <a:r>
              <a:rPr lang="zh-CN" altLang="zh-CN" sz="2400" b="1" dirty="0" smtClean="0">
                <a:latin typeface="+mn-lt"/>
                <a:ea typeface="黑体" pitchFamily="2" charset="-122"/>
              </a:rPr>
              <a:t>的</a:t>
            </a:r>
            <a:r>
              <a:rPr lang="zh-CN" altLang="zh-CN" sz="2400" b="1" dirty="0">
                <a:latin typeface="+mn-lt"/>
                <a:ea typeface="黑体" pitchFamily="2" charset="-122"/>
              </a:rPr>
              <a:t>接入网的组成</a:t>
            </a:r>
            <a:endParaRPr lang="zh-CN" altLang="en-US" sz="2400" b="1" dirty="0">
              <a:latin typeface="+mn-lt"/>
              <a:ea typeface="黑体" pitchFamily="2" charset="-122"/>
            </a:endParaRPr>
          </a:p>
        </p:txBody>
      </p:sp>
    </p:spTree>
    <p:extLst>
      <p:ext uri="{BB962C8B-B14F-4D97-AF65-F5344CB8AC3E}">
        <p14:creationId xmlns:p14="http://schemas.microsoft.com/office/powerpoint/2010/main" val="2159304780"/>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noChangeArrowheads="1"/>
          </p:cNvSpPr>
          <p:nvPr>
            <p:ph type="title"/>
          </p:nvPr>
        </p:nvSpPr>
        <p:spPr/>
        <p:txBody>
          <a:bodyPr/>
          <a:lstStyle/>
          <a:p>
            <a:pPr algn="ctr"/>
            <a:r>
              <a:rPr lang="zh-CN" altLang="en-US" dirty="0"/>
              <a:t>第二代 </a:t>
            </a:r>
            <a:r>
              <a:rPr lang="en-US" altLang="zh-CN" dirty="0"/>
              <a:t>ADSL </a:t>
            </a:r>
            <a:endParaRPr lang="zh-CN" altLang="en-US" sz="3200" dirty="0"/>
          </a:p>
        </p:txBody>
      </p:sp>
      <p:sp>
        <p:nvSpPr>
          <p:cNvPr id="312323" name="Rectangle 3"/>
          <p:cNvSpPr>
            <a:spLocks noGrp="1" noChangeArrowheads="1"/>
          </p:cNvSpPr>
          <p:nvPr>
            <p:ph idx="1"/>
          </p:nvPr>
        </p:nvSpPr>
        <p:spPr/>
        <p:txBody>
          <a:bodyPr/>
          <a:lstStyle/>
          <a:p>
            <a:r>
              <a:rPr lang="zh-CN" altLang="en-US" sz="2400" dirty="0" smtClean="0"/>
              <a:t>包括 </a:t>
            </a:r>
            <a:r>
              <a:rPr lang="en-US" altLang="zh-CN" sz="2400" dirty="0" smtClean="0"/>
              <a:t>ADSL2</a:t>
            </a:r>
            <a:r>
              <a:rPr lang="zh-CN" altLang="en-US" sz="2400" dirty="0"/>
              <a:t>（</a:t>
            </a:r>
            <a:r>
              <a:rPr lang="en-US" altLang="zh-CN" sz="2400" dirty="0"/>
              <a:t>G.992.3 </a:t>
            </a:r>
            <a:r>
              <a:rPr lang="zh-CN" altLang="en-US" sz="2400" dirty="0"/>
              <a:t>和 </a:t>
            </a:r>
            <a:r>
              <a:rPr lang="en-US" altLang="zh-CN" sz="2400" dirty="0"/>
              <a:t>G.992.4</a:t>
            </a:r>
            <a:r>
              <a:rPr lang="zh-CN" altLang="en-US" sz="2400" dirty="0" smtClean="0"/>
              <a:t>）和 </a:t>
            </a:r>
            <a:r>
              <a:rPr lang="en-US" altLang="zh-CN" sz="2400" dirty="0" smtClean="0"/>
              <a:t>ADSL2</a:t>
            </a:r>
            <a:r>
              <a:rPr lang="en-US" altLang="zh-CN" sz="2400" dirty="0"/>
              <a:t>+</a:t>
            </a:r>
            <a:r>
              <a:rPr lang="zh-CN" altLang="en-US" sz="2400" dirty="0"/>
              <a:t>（</a:t>
            </a:r>
            <a:r>
              <a:rPr lang="en-US" altLang="zh-CN" sz="2400" dirty="0"/>
              <a:t>G.992.5</a:t>
            </a:r>
            <a:r>
              <a:rPr lang="zh-CN" altLang="en-US" sz="2400" dirty="0"/>
              <a:t>）</a:t>
            </a:r>
            <a:endParaRPr lang="en-US" altLang="zh-CN" sz="2400" dirty="0" smtClean="0"/>
          </a:p>
          <a:p>
            <a:r>
              <a:rPr lang="zh-CN" altLang="en-US" sz="2400" dirty="0" smtClean="0"/>
              <a:t>通过</a:t>
            </a:r>
            <a:r>
              <a:rPr lang="zh-CN" altLang="en-US" sz="2400" dirty="0"/>
              <a:t>提高调制效率得到了</a:t>
            </a:r>
            <a:r>
              <a:rPr lang="zh-CN" altLang="en-US" sz="2400" dirty="0">
                <a:solidFill>
                  <a:srgbClr val="FF0000"/>
                </a:solidFill>
              </a:rPr>
              <a:t>更高的数据率</a:t>
            </a:r>
            <a:r>
              <a:rPr lang="zh-CN" altLang="en-US" sz="2400" dirty="0" smtClean="0"/>
              <a:t>。</a:t>
            </a:r>
            <a:endParaRPr lang="en-US" altLang="zh-CN" sz="2400" dirty="0" smtClean="0"/>
          </a:p>
          <a:p>
            <a:pPr lvl="1"/>
            <a:r>
              <a:rPr lang="en-US" altLang="zh-CN" sz="2000" dirty="0" smtClean="0"/>
              <a:t>ADSL2 </a:t>
            </a:r>
            <a:r>
              <a:rPr lang="zh-CN" altLang="en-US" sz="2000" dirty="0"/>
              <a:t>要求至少应支持下行 </a:t>
            </a:r>
            <a:r>
              <a:rPr lang="en-US" altLang="zh-CN" sz="2000" dirty="0"/>
              <a:t>8 </a:t>
            </a:r>
            <a:r>
              <a:rPr lang="en-US" altLang="zh-CN" sz="2000" dirty="0" smtClean="0"/>
              <a:t>Mbit/s</a:t>
            </a:r>
            <a:r>
              <a:rPr lang="zh-CN" altLang="en-US" sz="2000" dirty="0"/>
              <a:t>、上行 </a:t>
            </a:r>
            <a:r>
              <a:rPr lang="en-US" altLang="zh-CN" sz="2000" dirty="0"/>
              <a:t>800 </a:t>
            </a:r>
            <a:r>
              <a:rPr lang="en-US" altLang="zh-CN" sz="2000" dirty="0" err="1" smtClean="0"/>
              <a:t>kbit</a:t>
            </a:r>
            <a:r>
              <a:rPr lang="en-US" altLang="zh-CN" sz="2000" dirty="0" smtClean="0"/>
              <a:t>/s</a:t>
            </a:r>
            <a:r>
              <a:rPr lang="zh-CN" altLang="en-US" sz="2000" dirty="0"/>
              <a:t>的速率</a:t>
            </a:r>
            <a:r>
              <a:rPr lang="zh-CN" altLang="en-US" sz="2000" dirty="0" smtClean="0"/>
              <a:t>。</a:t>
            </a:r>
            <a:endParaRPr lang="en-US" altLang="zh-CN" sz="2000" dirty="0" smtClean="0"/>
          </a:p>
          <a:p>
            <a:pPr lvl="1"/>
            <a:r>
              <a:rPr lang="en-US" altLang="zh-CN" sz="2000" dirty="0" smtClean="0"/>
              <a:t>ADSL2</a:t>
            </a:r>
            <a:r>
              <a:rPr lang="en-US" altLang="zh-CN" sz="2000" dirty="0"/>
              <a:t>+ </a:t>
            </a:r>
            <a:r>
              <a:rPr lang="zh-CN" altLang="en-US" sz="2000" dirty="0"/>
              <a:t>则将频谱范围从 </a:t>
            </a:r>
            <a:r>
              <a:rPr lang="en-US" altLang="zh-CN" sz="2000" dirty="0"/>
              <a:t>1.1 MHz </a:t>
            </a:r>
            <a:r>
              <a:rPr lang="zh-CN" altLang="en-US" sz="2000" dirty="0"/>
              <a:t>扩展</a:t>
            </a:r>
            <a:r>
              <a:rPr lang="zh-CN" altLang="en-US" sz="2000" dirty="0" smtClean="0"/>
              <a:t>至 </a:t>
            </a:r>
            <a:r>
              <a:rPr lang="en-US" altLang="zh-CN" sz="2000" dirty="0" smtClean="0"/>
              <a:t>2.2 </a:t>
            </a:r>
            <a:r>
              <a:rPr lang="en-US" altLang="zh-CN" sz="2000" dirty="0"/>
              <a:t>MHz</a:t>
            </a:r>
            <a:r>
              <a:rPr lang="zh-CN" altLang="en-US" sz="2000" dirty="0"/>
              <a:t>，下行速率可达 </a:t>
            </a:r>
            <a:r>
              <a:rPr lang="en-US" altLang="zh-CN" sz="2000" dirty="0"/>
              <a:t>16 </a:t>
            </a:r>
            <a:r>
              <a:rPr lang="en-US" altLang="zh-CN" sz="2000" dirty="0" smtClean="0"/>
              <a:t>Mbit/s</a:t>
            </a:r>
            <a:r>
              <a:rPr lang="zh-CN" altLang="en-US" sz="2000" dirty="0"/>
              <a:t>（最大传输速率可</a:t>
            </a:r>
            <a:r>
              <a:rPr lang="zh-CN" altLang="en-US" sz="2000" dirty="0" smtClean="0"/>
              <a:t>达 </a:t>
            </a:r>
            <a:r>
              <a:rPr lang="en-US" altLang="zh-CN" sz="2000" dirty="0" smtClean="0"/>
              <a:t>25 Mbit/s</a:t>
            </a:r>
            <a:r>
              <a:rPr lang="zh-CN" altLang="en-US" sz="2000" dirty="0"/>
              <a:t>），而上行速率可达 </a:t>
            </a:r>
            <a:r>
              <a:rPr lang="en-US" altLang="zh-CN" sz="2000" dirty="0"/>
              <a:t>800 </a:t>
            </a:r>
            <a:r>
              <a:rPr lang="en-US" altLang="zh-CN" sz="2000" dirty="0" err="1" smtClean="0"/>
              <a:t>kbit</a:t>
            </a:r>
            <a:r>
              <a:rPr lang="en-US" altLang="zh-CN" sz="2000" dirty="0" smtClean="0"/>
              <a:t>/s</a:t>
            </a:r>
            <a:r>
              <a:rPr lang="zh-CN" altLang="en-US" sz="2000" dirty="0"/>
              <a:t>。</a:t>
            </a:r>
          </a:p>
          <a:p>
            <a:r>
              <a:rPr lang="zh-CN" altLang="en-US" sz="2400" dirty="0"/>
              <a:t>采用了</a:t>
            </a:r>
            <a:r>
              <a:rPr lang="zh-CN" altLang="en-US" sz="2400" dirty="0">
                <a:solidFill>
                  <a:srgbClr val="FF0000"/>
                </a:solidFill>
              </a:rPr>
              <a:t>无缝速率自适应技术 </a:t>
            </a:r>
            <a:r>
              <a:rPr lang="en-US" altLang="zh-CN" sz="2400" dirty="0"/>
              <a:t>SRA (Seamless Rate Adaptation)</a:t>
            </a:r>
            <a:r>
              <a:rPr lang="zh-CN" altLang="en-US" sz="2400" dirty="0"/>
              <a:t>，可在运营中不中断通信和不产生误码的情况下，自适应地调整数据率。</a:t>
            </a:r>
          </a:p>
          <a:p>
            <a:r>
              <a:rPr lang="zh-CN" altLang="en-US" sz="2400" dirty="0"/>
              <a:t>改善了线路质量评测和故障定位功能，这对提高网络的运行维护水平具有非常重要的意义。</a:t>
            </a:r>
          </a:p>
        </p:txBody>
      </p:sp>
    </p:spTree>
    <p:extLst>
      <p:ext uri="{BB962C8B-B14F-4D97-AF65-F5344CB8AC3E}">
        <p14:creationId xmlns:p14="http://schemas.microsoft.com/office/powerpoint/2010/main" val="876815155"/>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altLang="zh-CN" dirty="0"/>
              <a:t>2.6.2</a:t>
            </a:r>
            <a:r>
              <a:rPr lang="en-US" altLang="zh-CN">
                <a:latin typeface="Arial" charset="0"/>
                <a:ea typeface="宋体" charset="0"/>
              </a:rPr>
              <a:t> </a:t>
            </a:r>
            <a:r>
              <a:rPr lang="zh-CN" altLang="en-US">
                <a:latin typeface="Arial" charset="0"/>
                <a:ea typeface="宋体" charset="0"/>
              </a:rPr>
              <a:t>有线电视线缆接入技术</a:t>
            </a:r>
          </a:p>
        </p:txBody>
      </p:sp>
      <p:sp>
        <p:nvSpPr>
          <p:cNvPr id="33795" name="Rectangle 3"/>
          <p:cNvSpPr>
            <a:spLocks noGrp="1" noChangeArrowheads="1"/>
          </p:cNvSpPr>
          <p:nvPr>
            <p:ph type="body" idx="1"/>
          </p:nvPr>
        </p:nvSpPr>
        <p:spPr/>
        <p:txBody>
          <a:bodyPr/>
          <a:lstStyle/>
          <a:p>
            <a:pPr eaLnBrk="1" hangingPunct="1"/>
            <a:r>
              <a:rPr lang="zh-CN" altLang="en-US" b="1">
                <a:latin typeface="Arial" charset="0"/>
                <a:ea typeface="宋体" charset="0"/>
              </a:rPr>
              <a:t>为传送广播电视节目设计</a:t>
            </a:r>
          </a:p>
          <a:p>
            <a:pPr eaLnBrk="1" hangingPunct="1"/>
            <a:r>
              <a:rPr lang="zh-CN" altLang="en-US" b="1">
                <a:latin typeface="Arial" charset="0"/>
                <a:ea typeface="宋体" charset="0"/>
              </a:rPr>
              <a:t>通信方式：单向（下行）、广播式</a:t>
            </a:r>
          </a:p>
          <a:p>
            <a:pPr eaLnBrk="1" hangingPunct="1"/>
            <a:r>
              <a:rPr lang="zh-CN" altLang="en-US" b="1">
                <a:latin typeface="Arial" charset="0"/>
                <a:ea typeface="宋体" charset="0"/>
              </a:rPr>
              <a:t>广播电视业务使用频段：</a:t>
            </a:r>
            <a:r>
              <a:rPr lang="en-US" altLang="zh-CN" b="1">
                <a:latin typeface="Arial" charset="0"/>
                <a:ea typeface="宋体" charset="0"/>
              </a:rPr>
              <a:t>60</a:t>
            </a:r>
            <a:r>
              <a:rPr lang="zh-CN" altLang="en-US" b="1">
                <a:latin typeface="Arial" charset="0"/>
                <a:ea typeface="宋体" charset="0"/>
              </a:rPr>
              <a:t>～</a:t>
            </a:r>
            <a:r>
              <a:rPr lang="en-US" altLang="zh-CN" b="1">
                <a:latin typeface="Arial" charset="0"/>
                <a:ea typeface="宋体" charset="0"/>
              </a:rPr>
              <a:t>550MHz</a:t>
            </a:r>
          </a:p>
          <a:p>
            <a:pPr eaLnBrk="1" hangingPunct="1"/>
            <a:r>
              <a:rPr lang="zh-CN" altLang="en-US" b="1">
                <a:latin typeface="Arial" charset="0"/>
                <a:ea typeface="宋体" charset="0"/>
              </a:rPr>
              <a:t>以</a:t>
            </a:r>
            <a:r>
              <a:rPr lang="en-US" altLang="zh-CN" b="1">
                <a:latin typeface="Arial" charset="0"/>
                <a:ea typeface="宋体" charset="0"/>
              </a:rPr>
              <a:t>75Ω</a:t>
            </a:r>
            <a:r>
              <a:rPr lang="zh-CN" altLang="en-US" b="1">
                <a:latin typeface="Arial" charset="0"/>
                <a:ea typeface="宋体" charset="0"/>
              </a:rPr>
              <a:t>同轴电缆为基础，理论带宽</a:t>
            </a:r>
            <a:r>
              <a:rPr lang="en-US" altLang="zh-CN" b="1">
                <a:latin typeface="Arial" charset="0"/>
                <a:ea typeface="宋体" charset="0"/>
              </a:rPr>
              <a:t>1GHz</a:t>
            </a:r>
          </a:p>
          <a:p>
            <a:pPr eaLnBrk="1" hangingPunct="1"/>
            <a:r>
              <a:rPr lang="zh-CN" altLang="en-US" b="1">
                <a:latin typeface="Arial" charset="0"/>
                <a:ea typeface="宋体" charset="0"/>
              </a:rPr>
              <a:t>利用剩余频带或通过</a:t>
            </a:r>
            <a:r>
              <a:rPr lang="en-US" altLang="zh-CN" b="1">
                <a:latin typeface="Arial" charset="0"/>
                <a:ea typeface="宋体" charset="0"/>
              </a:rPr>
              <a:t>HFC</a:t>
            </a:r>
            <a:r>
              <a:rPr lang="zh-CN" altLang="en-US" b="1">
                <a:latin typeface="Arial" charset="0"/>
                <a:ea typeface="宋体" charset="0"/>
              </a:rPr>
              <a:t>双向改造后可以开展各种数据业务</a:t>
            </a:r>
          </a:p>
          <a:p>
            <a:pPr eaLnBrk="1" hangingPunct="1"/>
            <a:endParaRPr lang="en-US" altLang="zh-CN" b="1">
              <a:latin typeface="Arial" charset="0"/>
              <a:ea typeface="宋体" charset="0"/>
            </a:endParaRPr>
          </a:p>
        </p:txBody>
      </p:sp>
    </p:spTree>
    <p:extLst>
      <p:ext uri="{BB962C8B-B14F-4D97-AF65-F5344CB8AC3E}">
        <p14:creationId xmlns:p14="http://schemas.microsoft.com/office/powerpoint/2010/main" val="5951383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ChangeArrowheads="1"/>
          </p:cNvSpPr>
          <p:nvPr>
            <p:ph type="title"/>
          </p:nvPr>
        </p:nvSpPr>
        <p:spPr/>
        <p:txBody>
          <a:bodyPr/>
          <a:lstStyle/>
          <a:p>
            <a:r>
              <a:rPr lang="en-US" altLang="zh-CN" dirty="0"/>
              <a:t>2.6.2  </a:t>
            </a:r>
            <a:r>
              <a:rPr lang="zh-CN" altLang="en-US" dirty="0"/>
              <a:t>光纤同轴混合</a:t>
            </a:r>
            <a:r>
              <a:rPr lang="zh-CN" altLang="en-US" dirty="0" smtClean="0"/>
              <a:t>网</a:t>
            </a:r>
            <a:r>
              <a:rPr lang="zh-CN" altLang="zh-CN" dirty="0"/>
              <a:t>（</a:t>
            </a:r>
            <a:r>
              <a:rPr lang="en-US" altLang="zh-CN" dirty="0"/>
              <a:t>HFC</a:t>
            </a:r>
            <a:r>
              <a:rPr lang="zh-CN" altLang="zh-CN" dirty="0"/>
              <a:t>网</a:t>
            </a:r>
            <a:r>
              <a:rPr lang="zh-CN" altLang="zh-CN" dirty="0" smtClean="0"/>
              <a:t>）</a:t>
            </a:r>
            <a:endParaRPr lang="en-US" altLang="zh-CN" sz="3600" dirty="0"/>
          </a:p>
        </p:txBody>
      </p:sp>
      <p:sp>
        <p:nvSpPr>
          <p:cNvPr id="287747" name="Rectangle 3"/>
          <p:cNvSpPr>
            <a:spLocks noGrp="1" noChangeArrowheads="1"/>
          </p:cNvSpPr>
          <p:nvPr>
            <p:ph idx="1"/>
          </p:nvPr>
        </p:nvSpPr>
        <p:spPr/>
        <p:txBody>
          <a:bodyPr/>
          <a:lstStyle/>
          <a:p>
            <a:pPr>
              <a:lnSpc>
                <a:spcPct val="100000"/>
              </a:lnSpc>
            </a:pPr>
            <a:r>
              <a:rPr lang="en-US" altLang="zh-CN" dirty="0" smtClean="0"/>
              <a:t>HFC </a:t>
            </a:r>
            <a:r>
              <a:rPr lang="en-US" altLang="zh-CN" dirty="0"/>
              <a:t>(Hybrid Fiber Coax</a:t>
            </a:r>
            <a:r>
              <a:rPr lang="en-US" altLang="zh-CN" dirty="0" smtClean="0"/>
              <a:t>) </a:t>
            </a:r>
            <a:r>
              <a:rPr lang="zh-CN" altLang="en-US" dirty="0" smtClean="0"/>
              <a:t>网</a:t>
            </a:r>
            <a:r>
              <a:rPr lang="zh-CN" altLang="en-US" dirty="0"/>
              <a:t>是在目前覆盖面很广的有线电视网 </a:t>
            </a:r>
            <a:r>
              <a:rPr lang="en-US" altLang="zh-CN" dirty="0"/>
              <a:t>CATV </a:t>
            </a:r>
            <a:r>
              <a:rPr lang="zh-CN" altLang="en-US" dirty="0"/>
              <a:t>的基础上开发的一种居民宽带接入网。</a:t>
            </a:r>
          </a:p>
          <a:p>
            <a:pPr>
              <a:lnSpc>
                <a:spcPct val="100000"/>
              </a:lnSpc>
            </a:pPr>
            <a:r>
              <a:rPr lang="en-US" altLang="zh-CN" dirty="0"/>
              <a:t>HFC </a:t>
            </a:r>
            <a:r>
              <a:rPr lang="zh-CN" altLang="en-US" dirty="0"/>
              <a:t>网除可传送 </a:t>
            </a:r>
            <a:r>
              <a:rPr lang="en-US" altLang="zh-CN" dirty="0"/>
              <a:t>CATV </a:t>
            </a:r>
            <a:r>
              <a:rPr lang="zh-CN" altLang="en-US" dirty="0"/>
              <a:t>外，还提供电话、数据和其他宽带交互型业务。</a:t>
            </a:r>
          </a:p>
          <a:p>
            <a:pPr>
              <a:lnSpc>
                <a:spcPct val="100000"/>
              </a:lnSpc>
            </a:pPr>
            <a:r>
              <a:rPr lang="zh-CN" altLang="en-US" dirty="0"/>
              <a:t>现有的 </a:t>
            </a:r>
            <a:r>
              <a:rPr lang="en-US" altLang="zh-CN" dirty="0"/>
              <a:t>CATV </a:t>
            </a:r>
            <a:r>
              <a:rPr lang="zh-CN" altLang="en-US" dirty="0"/>
              <a:t>网是树形拓扑结构的同轴电缆网络，它采用模拟技术的频分复用对电视节目进行单向传输</a:t>
            </a:r>
            <a:r>
              <a:rPr lang="zh-CN" altLang="en-US" dirty="0" smtClean="0"/>
              <a:t>。</a:t>
            </a:r>
            <a:endParaRPr lang="en-US" altLang="zh-CN" dirty="0" smtClean="0"/>
          </a:p>
          <a:p>
            <a:pPr>
              <a:lnSpc>
                <a:spcPct val="100000"/>
              </a:lnSpc>
            </a:pPr>
            <a:r>
              <a:rPr lang="en-US" altLang="zh-CN" dirty="0" smtClean="0">
                <a:solidFill>
                  <a:srgbClr val="FF0000"/>
                </a:solidFill>
              </a:rPr>
              <a:t>HFC </a:t>
            </a:r>
            <a:r>
              <a:rPr lang="zh-CN" altLang="en-US" dirty="0" smtClean="0">
                <a:solidFill>
                  <a:srgbClr val="FF0000"/>
                </a:solidFill>
              </a:rPr>
              <a:t>网对 </a:t>
            </a:r>
            <a:r>
              <a:rPr lang="en-US" altLang="zh-CN" dirty="0">
                <a:solidFill>
                  <a:srgbClr val="FF0000"/>
                </a:solidFill>
              </a:rPr>
              <a:t>CATV </a:t>
            </a:r>
            <a:r>
              <a:rPr lang="zh-CN" altLang="en-US" dirty="0">
                <a:solidFill>
                  <a:srgbClr val="FF0000"/>
                </a:solidFill>
              </a:rPr>
              <a:t>网</a:t>
            </a:r>
            <a:r>
              <a:rPr lang="zh-CN" altLang="en-US" dirty="0" smtClean="0">
                <a:solidFill>
                  <a:srgbClr val="FF0000"/>
                </a:solidFill>
              </a:rPr>
              <a:t>进行了改造</a:t>
            </a:r>
            <a:r>
              <a:rPr lang="zh-CN" altLang="en-US" dirty="0">
                <a:solidFill>
                  <a:srgbClr val="FF0000"/>
                </a:solidFill>
              </a:rPr>
              <a:t>。</a:t>
            </a:r>
            <a:r>
              <a:rPr lang="zh-CN" altLang="en-US" dirty="0" smtClean="0">
                <a:solidFill>
                  <a:srgbClr val="0000CC"/>
                </a:solidFill>
              </a:rPr>
              <a:t> </a:t>
            </a:r>
            <a:endParaRPr lang="zh-CN" altLang="en-US" dirty="0">
              <a:solidFill>
                <a:srgbClr val="0000CC"/>
              </a:solidFill>
            </a:endParaRPr>
          </a:p>
        </p:txBody>
      </p:sp>
    </p:spTree>
    <p:extLst>
      <p:ext uri="{BB962C8B-B14F-4D97-AF65-F5344CB8AC3E}">
        <p14:creationId xmlns:p14="http://schemas.microsoft.com/office/powerpoint/2010/main" val="2900634714"/>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altLang="zh-CN" dirty="0"/>
              <a:t>2.6.2</a:t>
            </a:r>
            <a:r>
              <a:rPr lang="en-US" altLang="zh-CN">
                <a:latin typeface="Arial" charset="0"/>
                <a:ea typeface="宋体" charset="0"/>
              </a:rPr>
              <a:t> </a:t>
            </a:r>
            <a:r>
              <a:rPr lang="zh-CN" altLang="en-US">
                <a:latin typeface="Arial" charset="0"/>
                <a:ea typeface="宋体" charset="0"/>
              </a:rPr>
              <a:t>有线电视网络模型</a:t>
            </a:r>
          </a:p>
        </p:txBody>
      </p:sp>
      <p:sp>
        <p:nvSpPr>
          <p:cNvPr id="34819" name="Rectangle 3"/>
          <p:cNvSpPr>
            <a:spLocks noGrp="1" noChangeArrowheads="1"/>
          </p:cNvSpPr>
          <p:nvPr>
            <p:ph type="body" sz="half" idx="1"/>
          </p:nvPr>
        </p:nvSpPr>
        <p:spPr>
          <a:xfrm>
            <a:off x="495300" y="1719264"/>
            <a:ext cx="8337550" cy="1481137"/>
          </a:xfrm>
        </p:spPr>
        <p:txBody>
          <a:bodyPr/>
          <a:lstStyle/>
          <a:p>
            <a:pPr eaLnBrk="1" hangingPunct="1"/>
            <a:r>
              <a:rPr lang="zh-CN" altLang="en-US" sz="2600" b="1">
                <a:latin typeface="Arial" charset="0"/>
                <a:ea typeface="宋体" charset="0"/>
              </a:rPr>
              <a:t>传统的有线电视网是树形拓扑结构的同轴电缆网络，它采用模拟技术的频分复用对电视节目进行单向传输。</a:t>
            </a:r>
          </a:p>
          <a:p>
            <a:pPr eaLnBrk="1" hangingPunct="1"/>
            <a:endParaRPr lang="en-US" altLang="zh-CN" sz="2600">
              <a:latin typeface="Arial" charset="0"/>
              <a:ea typeface="宋体" charset="0"/>
            </a:endParaRPr>
          </a:p>
        </p:txBody>
      </p:sp>
      <p:graphicFrame>
        <p:nvGraphicFramePr>
          <p:cNvPr id="34820" name="Object 120"/>
          <p:cNvGraphicFramePr>
            <a:graphicFrameLocks noGrp="1" noChangeAspect="1"/>
          </p:cNvGraphicFramePr>
          <p:nvPr>
            <p:ph sz="half" idx="2"/>
          </p:nvPr>
        </p:nvGraphicFramePr>
        <p:xfrm>
          <a:off x="660400" y="3048000"/>
          <a:ext cx="8667750" cy="3308350"/>
        </p:xfrm>
        <a:graphic>
          <a:graphicData uri="http://schemas.openxmlformats.org/presentationml/2006/ole">
            <mc:AlternateContent xmlns:mc="http://schemas.openxmlformats.org/markup-compatibility/2006">
              <mc:Choice xmlns:v="urn:schemas-microsoft-com:vml" Requires="v">
                <p:oleObj spid="_x0000_s28706" name="Visio" r:id="rId3" imgW="7669586" imgH="3169808" progId="Visio.Drawing.11">
                  <p:embed/>
                </p:oleObj>
              </mc:Choice>
              <mc:Fallback>
                <p:oleObj name="Visio" r:id="rId3" imgW="7669586" imgH="316980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400" y="3048000"/>
                        <a:ext cx="8667750" cy="330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1024598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en-US" altLang="zh-CN" dirty="0"/>
              <a:t>2.6.2</a:t>
            </a:r>
            <a:r>
              <a:rPr lang="en-US" altLang="zh-CN">
                <a:latin typeface="Arial" charset="0"/>
                <a:ea typeface="宋体" charset="0"/>
              </a:rPr>
              <a:t> HFC </a:t>
            </a:r>
            <a:r>
              <a:rPr lang="zh-CN" altLang="en-US">
                <a:latin typeface="Arial" charset="0"/>
                <a:ea typeface="宋体" charset="0"/>
              </a:rPr>
              <a:t>的主要特点 </a:t>
            </a:r>
          </a:p>
        </p:txBody>
      </p:sp>
      <p:sp>
        <p:nvSpPr>
          <p:cNvPr id="35843" name="Rectangle 3"/>
          <p:cNvSpPr>
            <a:spLocks noGrp="1" noChangeArrowheads="1"/>
          </p:cNvSpPr>
          <p:nvPr>
            <p:ph type="body" idx="1"/>
          </p:nvPr>
        </p:nvSpPr>
        <p:spPr>
          <a:xfrm>
            <a:off x="632520" y="1340768"/>
            <a:ext cx="8887883" cy="4679950"/>
          </a:xfrm>
        </p:spPr>
        <p:txBody>
          <a:bodyPr/>
          <a:lstStyle/>
          <a:p>
            <a:pPr eaLnBrk="1" hangingPunct="1"/>
            <a:r>
              <a:rPr lang="en-US" altLang="zh-CN" b="1">
                <a:latin typeface="Arial" charset="0"/>
                <a:ea typeface="宋体" charset="0"/>
              </a:rPr>
              <a:t>HFC</a:t>
            </a:r>
            <a:r>
              <a:rPr lang="zh-CN" altLang="en-US" b="1">
                <a:latin typeface="Arial" charset="0"/>
                <a:ea typeface="宋体" charset="0"/>
              </a:rPr>
              <a:t>（</a:t>
            </a:r>
            <a:r>
              <a:rPr lang="en-US" altLang="zh-CN" b="1">
                <a:latin typeface="Arial" charset="0"/>
                <a:ea typeface="宋体" charset="0"/>
              </a:rPr>
              <a:t>Hybrid </a:t>
            </a:r>
            <a:r>
              <a:rPr lang="en-US" altLang="zh-CN" sz="3400">
                <a:latin typeface="Arial" charset="0"/>
                <a:ea typeface="宋体" charset="0"/>
              </a:rPr>
              <a:t>Fiber</a:t>
            </a:r>
            <a:r>
              <a:rPr lang="en-US" altLang="zh-CN" b="1">
                <a:latin typeface="Arial" charset="0"/>
                <a:ea typeface="宋体" charset="0"/>
              </a:rPr>
              <a:t> Coax</a:t>
            </a:r>
            <a:r>
              <a:rPr lang="zh-CN" altLang="en-US" b="1">
                <a:latin typeface="Arial" charset="0"/>
                <a:ea typeface="宋体" charset="0"/>
              </a:rPr>
              <a:t>）光纤同轴混合网是在目前有线电视网的基础上改造的一种宽带接入网。 </a:t>
            </a:r>
          </a:p>
          <a:p>
            <a:pPr eaLnBrk="1" hangingPunct="1"/>
            <a:r>
              <a:rPr lang="en-US" altLang="zh-CN" b="1">
                <a:latin typeface="Arial" charset="0"/>
                <a:ea typeface="宋体" charset="0"/>
              </a:rPr>
              <a:t>HFC</a:t>
            </a:r>
            <a:r>
              <a:rPr lang="zh-CN" altLang="en-US" b="1">
                <a:latin typeface="Arial" charset="0"/>
                <a:ea typeface="宋体" charset="0"/>
              </a:rPr>
              <a:t>网将原有线电视网中的同轴电缆主干部分改换为光纤，拓扑结构为星形。</a:t>
            </a:r>
          </a:p>
          <a:p>
            <a:pPr eaLnBrk="1" hangingPunct="1"/>
            <a:r>
              <a:rPr lang="zh-CN" altLang="en-US" b="1">
                <a:latin typeface="Arial" charset="0"/>
                <a:ea typeface="宋体" charset="0"/>
              </a:rPr>
              <a:t>光纤从头端连接到光节点，在光节点光信号被转换为电信号。</a:t>
            </a:r>
          </a:p>
          <a:p>
            <a:pPr eaLnBrk="1" hangingPunct="1"/>
            <a:r>
              <a:rPr lang="zh-CN" altLang="en-US" b="1">
                <a:latin typeface="Arial" charset="0"/>
                <a:ea typeface="宋体" charset="0"/>
              </a:rPr>
              <a:t>在光节点以下就是同轴电缆传输网或分配网，拓扑结构为树形。   </a:t>
            </a:r>
          </a:p>
        </p:txBody>
      </p:sp>
    </p:spTree>
    <p:extLst>
      <p:ext uri="{BB962C8B-B14F-4D97-AF65-F5344CB8AC3E}">
        <p14:creationId xmlns:p14="http://schemas.microsoft.com/office/powerpoint/2010/main" val="902346422"/>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7" name="Object 160"/>
          <p:cNvGraphicFramePr>
            <a:graphicFrameLocks noGrp="1" noChangeAspect="1"/>
          </p:cNvGraphicFramePr>
          <p:nvPr>
            <p:ph/>
            <p:extLst>
              <p:ext uri="{D42A27DB-BD31-4B8C-83A1-F6EECF244321}">
                <p14:modId xmlns:p14="http://schemas.microsoft.com/office/powerpoint/2010/main" val="102258078"/>
              </p:ext>
            </p:extLst>
          </p:nvPr>
        </p:nvGraphicFramePr>
        <p:xfrm>
          <a:off x="416496" y="1772816"/>
          <a:ext cx="9163050" cy="3197225"/>
        </p:xfrm>
        <a:graphic>
          <a:graphicData uri="http://schemas.openxmlformats.org/presentationml/2006/ole">
            <mc:AlternateContent xmlns:mc="http://schemas.openxmlformats.org/markup-compatibility/2006">
              <mc:Choice xmlns:v="urn:schemas-microsoft-com:vml" Requires="v">
                <p:oleObj spid="_x0000_s32802" name="Visio" r:id="rId4" imgW="8383009" imgH="3169808" progId="Visio.Drawing.11">
                  <p:embed/>
                </p:oleObj>
              </mc:Choice>
              <mc:Fallback>
                <p:oleObj name="Visio" r:id="rId4" imgW="8383009" imgH="316980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496" y="1772816"/>
                        <a:ext cx="9163050" cy="3197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4" name="Rectangle 2"/>
          <p:cNvSpPr txBox="1">
            <a:spLocks noChangeArrowheads="1"/>
          </p:cNvSpPr>
          <p:nvPr/>
        </p:nvSpPr>
        <p:spPr bwMode="auto">
          <a:xfrm>
            <a:off x="495300" y="188640"/>
            <a:ext cx="9066212"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10000"/>
              </a:lnSpc>
              <a:spcBef>
                <a:spcPts val="600"/>
              </a:spcBef>
              <a:spcAft>
                <a:spcPct val="0"/>
              </a:spcAft>
              <a:buClr>
                <a:srgbClr val="333399"/>
              </a:buClr>
              <a:buSzPct val="75000"/>
              <a:buFont typeface="Wingdings" pitchFamily="2" charset="2"/>
              <a:buChar char="n"/>
              <a:defRPr sz="3200" b="1">
                <a:solidFill>
                  <a:schemeClr val="tx1"/>
                </a:solidFill>
                <a:latin typeface="+mn-lt"/>
                <a:ea typeface="黑体" pitchFamily="2"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itchFamily="2" charset="2"/>
              <a:buChar char="n"/>
              <a:defRPr sz="2800" b="1">
                <a:solidFill>
                  <a:schemeClr val="tx1"/>
                </a:solidFill>
                <a:latin typeface="+mn-lt"/>
                <a:ea typeface="黑体" pitchFamily="2"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itchFamily="2" charset="2"/>
              <a:buChar char="p"/>
              <a:defRPr sz="2400" b="1">
                <a:solidFill>
                  <a:schemeClr val="tx1"/>
                </a:solidFill>
                <a:latin typeface="+mn-lt"/>
                <a:ea typeface="黑体" pitchFamily="2" charset="-122"/>
              </a:defRPr>
            </a:lvl3pPr>
            <a:lvl4pPr marL="1600200" indent="-228600" algn="l" rtl="0" eaLnBrk="1" fontAlgn="base" hangingPunct="1">
              <a:lnSpc>
                <a:spcPct val="110000"/>
              </a:lnSpc>
              <a:spcBef>
                <a:spcPts val="600"/>
              </a:spcBef>
              <a:spcAft>
                <a:spcPct val="0"/>
              </a:spcAft>
              <a:buClr>
                <a:schemeClr val="bg2"/>
              </a:buClr>
              <a:buSzPct val="65000"/>
              <a:buFont typeface="Wingdings" pitchFamily="2" charset="2"/>
              <a:buChar char="n"/>
              <a:defRPr sz="2000" b="1">
                <a:solidFill>
                  <a:schemeClr val="tx1"/>
                </a:solidFill>
                <a:latin typeface="+mn-lt"/>
                <a:ea typeface="黑体" pitchFamily="2"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itchFamily="2" charset="2"/>
              <a:buChar char="n"/>
              <a:defRPr sz="2000" b="1">
                <a:solidFill>
                  <a:schemeClr val="tx1"/>
                </a:solidFill>
                <a:latin typeface="+mn-lt"/>
                <a:ea typeface="黑体" pitchFamily="2" charset="-122"/>
              </a:defRPr>
            </a:lvl5pPr>
            <a:lvl6pPr marL="25146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r>
              <a:rPr lang="en-US" altLang="zh-CN" sz="3600" dirty="0">
                <a:solidFill>
                  <a:srgbClr val="000090"/>
                </a:solidFill>
              </a:rPr>
              <a:t>2.6.2</a:t>
            </a:r>
            <a:r>
              <a:rPr lang="en-US" altLang="zh-CN" sz="3600">
                <a:solidFill>
                  <a:srgbClr val="000090"/>
                </a:solidFill>
                <a:latin typeface="Arial" charset="0"/>
                <a:ea typeface="宋体" charset="0"/>
              </a:rPr>
              <a:t> HFC </a:t>
            </a:r>
            <a:r>
              <a:rPr lang="zh-CN" altLang="en-US" sz="3600">
                <a:solidFill>
                  <a:srgbClr val="000090"/>
                </a:solidFill>
                <a:latin typeface="Arial" charset="0"/>
                <a:ea typeface="宋体" charset="0"/>
              </a:rPr>
              <a:t>的主要特点 </a:t>
            </a:r>
          </a:p>
        </p:txBody>
      </p:sp>
    </p:spTree>
    <p:extLst>
      <p:ext uri="{BB962C8B-B14F-4D97-AF65-F5344CB8AC3E}">
        <p14:creationId xmlns:p14="http://schemas.microsoft.com/office/powerpoint/2010/main" val="547908927"/>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Grp="1" noChangeArrowheads="1"/>
          </p:cNvSpPr>
          <p:nvPr>
            <p:ph type="title"/>
          </p:nvPr>
        </p:nvSpPr>
        <p:spPr/>
        <p:txBody>
          <a:bodyPr/>
          <a:lstStyle/>
          <a:p>
            <a:pPr eaLnBrk="1" hangingPunct="1"/>
            <a:r>
              <a:rPr lang="en-US" altLang="zh-CN">
                <a:latin typeface="Arial" charset="0"/>
                <a:ea typeface="宋体" charset="0"/>
              </a:rPr>
              <a:t>2.6.2 HFC </a:t>
            </a:r>
            <a:r>
              <a:rPr lang="zh-CN" altLang="en-US">
                <a:latin typeface="Arial" charset="0"/>
                <a:ea typeface="宋体" charset="0"/>
              </a:rPr>
              <a:t>的主要特点</a:t>
            </a:r>
          </a:p>
        </p:txBody>
      </p:sp>
      <p:graphicFrame>
        <p:nvGraphicFramePr>
          <p:cNvPr id="37891" name="Object 8"/>
          <p:cNvGraphicFramePr>
            <a:graphicFrameLocks noGrp="1" noChangeAspect="1"/>
          </p:cNvGraphicFramePr>
          <p:nvPr>
            <p:ph idx="1"/>
          </p:nvPr>
        </p:nvGraphicFramePr>
        <p:xfrm>
          <a:off x="330200" y="1955800"/>
          <a:ext cx="9245600" cy="3225800"/>
        </p:xfrm>
        <a:graphic>
          <a:graphicData uri="http://schemas.openxmlformats.org/presentationml/2006/ole">
            <mc:AlternateContent xmlns:mc="http://schemas.openxmlformats.org/markup-compatibility/2006">
              <mc:Choice xmlns:v="urn:schemas-microsoft-com:vml" Requires="v">
                <p:oleObj spid="_x0000_s34850" name="Visio" r:id="rId3" imgW="9176049" imgH="3460825" progId="Visio.Drawing.11">
                  <p:embed/>
                </p:oleObj>
              </mc:Choice>
              <mc:Fallback>
                <p:oleObj name="Visio" r:id="rId3" imgW="9176049" imgH="3460825" progId="Visio.Drawing.11">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00" y="1955800"/>
                        <a:ext cx="9245600" cy="322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6259754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en-US" altLang="zh-CN">
                <a:latin typeface="Arial" charset="0"/>
                <a:ea typeface="宋体" charset="0"/>
              </a:rPr>
              <a:t>2.6.2 HFC</a:t>
            </a:r>
            <a:r>
              <a:rPr lang="zh-CN" altLang="en-US">
                <a:latin typeface="Arial" charset="0"/>
                <a:ea typeface="宋体" charset="0"/>
              </a:rPr>
              <a:t>接入网</a:t>
            </a:r>
          </a:p>
        </p:txBody>
      </p:sp>
      <p:sp>
        <p:nvSpPr>
          <p:cNvPr id="39939" name="Rectangle 3"/>
          <p:cNvSpPr>
            <a:spLocks noGrp="1" noChangeArrowheads="1"/>
          </p:cNvSpPr>
          <p:nvPr>
            <p:ph type="body" idx="1"/>
          </p:nvPr>
        </p:nvSpPr>
        <p:spPr/>
        <p:txBody>
          <a:bodyPr/>
          <a:lstStyle/>
          <a:p>
            <a:pPr eaLnBrk="1" hangingPunct="1"/>
            <a:r>
              <a:rPr lang="en-US" altLang="zh-CN" b="1">
                <a:latin typeface="Arial" charset="0"/>
                <a:ea typeface="宋体" charset="0"/>
              </a:rPr>
              <a:t>HFC</a:t>
            </a:r>
            <a:r>
              <a:rPr lang="zh-CN" altLang="en-US" b="1">
                <a:latin typeface="Arial" charset="0"/>
                <a:ea typeface="宋体" charset="0"/>
              </a:rPr>
              <a:t>双向改造</a:t>
            </a:r>
          </a:p>
          <a:p>
            <a:pPr lvl="1" eaLnBrk="1" hangingPunct="1"/>
            <a:r>
              <a:rPr lang="zh-CN" altLang="en-US" b="1">
                <a:latin typeface="Arial" charset="0"/>
                <a:ea typeface="宋体" charset="0"/>
              </a:rPr>
              <a:t>将单向放大器改为双向放大器</a:t>
            </a:r>
          </a:p>
          <a:p>
            <a:pPr lvl="1" eaLnBrk="1" hangingPunct="1"/>
            <a:r>
              <a:rPr lang="zh-CN" altLang="en-US" b="1">
                <a:latin typeface="Arial" charset="0"/>
                <a:ea typeface="宋体" charset="0"/>
              </a:rPr>
              <a:t>提高同轴电缆线路质量</a:t>
            </a:r>
          </a:p>
          <a:p>
            <a:pPr lvl="1" eaLnBrk="1" hangingPunct="1"/>
            <a:r>
              <a:rPr lang="zh-CN" altLang="en-US" b="1">
                <a:latin typeface="Arial" charset="0"/>
                <a:ea typeface="宋体" charset="0"/>
              </a:rPr>
              <a:t>在光节点增加反向光模块</a:t>
            </a:r>
          </a:p>
          <a:p>
            <a:pPr eaLnBrk="1" hangingPunct="1"/>
            <a:r>
              <a:rPr lang="zh-CN" altLang="en-US" b="1">
                <a:latin typeface="Arial" charset="0"/>
                <a:ea typeface="宋体" charset="0"/>
              </a:rPr>
              <a:t>用户端使用电缆调制解调器</a:t>
            </a:r>
            <a:r>
              <a:rPr lang="en-US" altLang="zh-CN" b="1">
                <a:latin typeface="Arial" charset="0"/>
                <a:ea typeface="宋体" charset="0"/>
              </a:rPr>
              <a:t>Cable Modem</a:t>
            </a:r>
          </a:p>
          <a:p>
            <a:pPr eaLnBrk="1" hangingPunct="1"/>
            <a:r>
              <a:rPr lang="zh-CN" altLang="en-US" b="1">
                <a:latin typeface="Arial" charset="0"/>
                <a:ea typeface="宋体" charset="0"/>
              </a:rPr>
              <a:t>前端使用电缆调制解调器头端设备</a:t>
            </a:r>
            <a:r>
              <a:rPr lang="en-US" altLang="zh-CN" b="1">
                <a:latin typeface="Arial" charset="0"/>
                <a:ea typeface="宋体" charset="0"/>
              </a:rPr>
              <a:t>CMTS </a:t>
            </a:r>
            <a:r>
              <a:rPr lang="zh-CN" altLang="en-US" b="1">
                <a:latin typeface="Arial" charset="0"/>
                <a:ea typeface="宋体" charset="0"/>
              </a:rPr>
              <a:t>（</a:t>
            </a:r>
            <a:r>
              <a:rPr lang="en-US" altLang="zh-CN" b="1">
                <a:latin typeface="Arial" charset="0"/>
                <a:ea typeface="宋体" charset="0"/>
              </a:rPr>
              <a:t>Cable Modem Termination System</a:t>
            </a:r>
            <a:r>
              <a:rPr lang="zh-CN" altLang="en-US" b="1">
                <a:latin typeface="Arial" charset="0"/>
                <a:ea typeface="宋体" charset="0"/>
              </a:rPr>
              <a:t>）</a:t>
            </a:r>
          </a:p>
          <a:p>
            <a:pPr eaLnBrk="1" hangingPunct="1"/>
            <a:r>
              <a:rPr lang="zh-CN" altLang="en-US" b="1">
                <a:latin typeface="Arial" charset="0"/>
                <a:ea typeface="宋体" charset="0"/>
              </a:rPr>
              <a:t>利用剩余频带提供数据传输业务</a:t>
            </a:r>
          </a:p>
        </p:txBody>
      </p:sp>
    </p:spTree>
    <p:extLst>
      <p:ext uri="{BB962C8B-B14F-4D97-AF65-F5344CB8AC3E}">
        <p14:creationId xmlns:p14="http://schemas.microsoft.com/office/powerpoint/2010/main" val="3763832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ltLang="zh-CN" dirty="0"/>
              <a:t>2.2.2  </a:t>
            </a:r>
            <a:r>
              <a:rPr lang="zh-CN" altLang="zh-CN" dirty="0"/>
              <a:t>有关信道的几个基本概念</a:t>
            </a:r>
            <a:endParaRPr lang="zh-CN" altLang="en-US" dirty="0"/>
          </a:p>
        </p:txBody>
      </p:sp>
      <p:sp>
        <p:nvSpPr>
          <p:cNvPr id="120835" name="Rectangle 3"/>
          <p:cNvSpPr>
            <a:spLocks noGrp="1" noChangeArrowheads="1"/>
          </p:cNvSpPr>
          <p:nvPr>
            <p:ph idx="1"/>
          </p:nvPr>
        </p:nvSpPr>
        <p:spPr/>
        <p:txBody>
          <a:bodyPr/>
          <a:lstStyle/>
          <a:p>
            <a:pPr>
              <a:spcAft>
                <a:spcPct val="15000"/>
              </a:spcAft>
            </a:pPr>
            <a:r>
              <a:rPr lang="zh-CN" altLang="en-US" dirty="0">
                <a:solidFill>
                  <a:srgbClr val="FF0000"/>
                </a:solidFill>
              </a:rPr>
              <a:t>基带信号</a:t>
            </a:r>
            <a:r>
              <a:rPr lang="zh-CN" altLang="en-US" dirty="0"/>
              <a:t>（即基本频带信号）</a:t>
            </a:r>
            <a:r>
              <a:rPr lang="en-US" altLang="zh-CN" dirty="0" smtClean="0"/>
              <a:t>—— </a:t>
            </a:r>
            <a:r>
              <a:rPr lang="zh-CN" altLang="en-US" dirty="0" smtClean="0"/>
              <a:t>来自</a:t>
            </a:r>
            <a:r>
              <a:rPr lang="zh-CN" altLang="en-US" dirty="0"/>
              <a:t>信源的信号。像计算机输出的代表各种文字或图像文件的数据信号都属于基带信号。</a:t>
            </a:r>
          </a:p>
          <a:p>
            <a:pPr>
              <a:spcAft>
                <a:spcPct val="15000"/>
              </a:spcAft>
            </a:pPr>
            <a:r>
              <a:rPr lang="zh-CN" altLang="en-US" dirty="0"/>
              <a:t>基带信号往往包含有较多的低频成分，甚至有直流成分，而许多信道并不能传输这种低频分量或直流分量。因此必须对基带信号进行</a:t>
            </a:r>
            <a:r>
              <a:rPr lang="zh-CN" altLang="en-US" dirty="0" smtClean="0">
                <a:solidFill>
                  <a:srgbClr val="FF0000"/>
                </a:solidFill>
              </a:rPr>
              <a:t>调制 </a:t>
            </a:r>
            <a:r>
              <a:rPr lang="en-US" altLang="zh-CN" dirty="0" smtClean="0"/>
              <a:t>(</a:t>
            </a:r>
            <a:r>
              <a:rPr lang="en-US" altLang="zh-CN" dirty="0"/>
              <a:t>modulation)</a:t>
            </a:r>
            <a:r>
              <a:rPr lang="zh-CN" altLang="en-US" dirty="0"/>
              <a:t>。   </a:t>
            </a:r>
          </a:p>
        </p:txBody>
      </p:sp>
    </p:spTree>
    <p:extLst>
      <p:ext uri="{BB962C8B-B14F-4D97-AF65-F5344CB8AC3E}">
        <p14:creationId xmlns:p14="http://schemas.microsoft.com/office/powerpoint/2010/main" val="156217961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a:latin typeface="Arial" charset="0"/>
                <a:ea typeface="宋体" charset="0"/>
              </a:rPr>
              <a:t>2.6.2 HFC</a:t>
            </a:r>
            <a:r>
              <a:rPr lang="zh-CN" altLang="en-US">
                <a:latin typeface="Arial" charset="0"/>
                <a:ea typeface="宋体" charset="0"/>
              </a:rPr>
              <a:t>接入网</a:t>
            </a:r>
          </a:p>
        </p:txBody>
      </p:sp>
      <p:sp>
        <p:nvSpPr>
          <p:cNvPr id="41987" name="Rectangle 3"/>
          <p:cNvSpPr>
            <a:spLocks noGrp="1" noChangeArrowheads="1"/>
          </p:cNvSpPr>
          <p:nvPr>
            <p:ph type="body" idx="1"/>
          </p:nvPr>
        </p:nvSpPr>
        <p:spPr/>
        <p:txBody>
          <a:bodyPr/>
          <a:lstStyle/>
          <a:p>
            <a:pPr eaLnBrk="1" hangingPunct="1"/>
            <a:r>
              <a:rPr lang="zh-CN" altLang="en-US" sz="2600" b="1">
                <a:latin typeface="宋体" charset="0"/>
                <a:ea typeface="宋体" charset="0"/>
              </a:rPr>
              <a:t>频分复用</a:t>
            </a:r>
          </a:p>
          <a:p>
            <a:pPr lvl="1" eaLnBrk="1" hangingPunct="1"/>
            <a:r>
              <a:rPr lang="zh-CN" altLang="en-US" sz="2200" b="1">
                <a:latin typeface="宋体" charset="0"/>
                <a:ea typeface="宋体" charset="0"/>
              </a:rPr>
              <a:t>电视信号典型频段：</a:t>
            </a:r>
            <a:r>
              <a:rPr lang="en-US" altLang="zh-CN" sz="2200">
                <a:latin typeface="宋体" charset="0"/>
                <a:ea typeface="宋体" charset="0"/>
              </a:rPr>
              <a:t>87</a:t>
            </a:r>
            <a:r>
              <a:rPr lang="en-US" altLang="zh-CN" sz="2200" b="1">
                <a:latin typeface="宋体" charset="0"/>
                <a:ea typeface="宋体" charset="0"/>
              </a:rPr>
              <a:t>—550MHz</a:t>
            </a:r>
          </a:p>
          <a:p>
            <a:pPr lvl="1" eaLnBrk="1" hangingPunct="1"/>
            <a:r>
              <a:rPr lang="zh-CN" altLang="en-US" sz="2200" b="1">
                <a:latin typeface="宋体" charset="0"/>
                <a:ea typeface="宋体" charset="0"/>
              </a:rPr>
              <a:t>数据业务上行典型频段： </a:t>
            </a:r>
            <a:r>
              <a:rPr lang="en-US" altLang="zh-CN" sz="2200" b="1">
                <a:latin typeface="宋体" charset="0"/>
                <a:ea typeface="宋体" charset="0"/>
              </a:rPr>
              <a:t>5—65MHz</a:t>
            </a:r>
          </a:p>
          <a:p>
            <a:pPr lvl="1" eaLnBrk="1" hangingPunct="1"/>
            <a:r>
              <a:rPr lang="zh-CN" altLang="en-US" sz="2200" b="1">
                <a:latin typeface="宋体" charset="0"/>
                <a:ea typeface="宋体" charset="0"/>
              </a:rPr>
              <a:t>数据业务下行典型频段： </a:t>
            </a:r>
            <a:r>
              <a:rPr lang="en-US" altLang="zh-CN" sz="2200" b="1">
                <a:latin typeface="宋体" charset="0"/>
                <a:ea typeface="宋体" charset="0"/>
              </a:rPr>
              <a:t>550—750MHz</a:t>
            </a:r>
          </a:p>
          <a:p>
            <a:pPr eaLnBrk="1" hangingPunct="1"/>
            <a:r>
              <a:rPr lang="zh-CN" altLang="en-US" sz="2600" b="1">
                <a:latin typeface="宋体" charset="0"/>
                <a:ea typeface="宋体" charset="0"/>
              </a:rPr>
              <a:t>非对称速率方式</a:t>
            </a:r>
          </a:p>
          <a:p>
            <a:pPr lvl="1" eaLnBrk="1" hangingPunct="1"/>
            <a:r>
              <a:rPr lang="zh-CN" altLang="en-US" sz="2200" b="1">
                <a:latin typeface="宋体" charset="0"/>
                <a:ea typeface="宋体" charset="0"/>
              </a:rPr>
              <a:t>下行  最高</a:t>
            </a:r>
            <a:r>
              <a:rPr lang="en-US" altLang="zh-CN" sz="2200" b="1">
                <a:latin typeface="宋体" charset="0"/>
                <a:ea typeface="宋体" charset="0"/>
              </a:rPr>
              <a:t>42Mbps</a:t>
            </a:r>
          </a:p>
          <a:p>
            <a:pPr lvl="1" eaLnBrk="1" hangingPunct="1"/>
            <a:r>
              <a:rPr lang="zh-CN" altLang="en-US" sz="2200" b="1">
                <a:latin typeface="宋体" charset="0"/>
                <a:ea typeface="宋体" charset="0"/>
              </a:rPr>
              <a:t>上行  最高</a:t>
            </a:r>
            <a:r>
              <a:rPr lang="en-US" altLang="zh-CN" sz="2200" b="1">
                <a:latin typeface="宋体" charset="0"/>
                <a:ea typeface="宋体" charset="0"/>
              </a:rPr>
              <a:t>10M bps(QPSK </a:t>
            </a:r>
            <a:r>
              <a:rPr lang="zh-CN" altLang="en-US" sz="2200" b="1">
                <a:latin typeface="宋体" charset="0"/>
                <a:ea typeface="宋体" charset="0"/>
              </a:rPr>
              <a:t>最高</a:t>
            </a:r>
            <a:r>
              <a:rPr lang="en-US" altLang="zh-CN" sz="2200" b="1">
                <a:latin typeface="宋体" charset="0"/>
                <a:ea typeface="宋体" charset="0"/>
              </a:rPr>
              <a:t>1.5Mbps)</a:t>
            </a:r>
          </a:p>
          <a:p>
            <a:pPr eaLnBrk="1" hangingPunct="1"/>
            <a:r>
              <a:rPr lang="zh-CN" altLang="en-US" sz="2600" b="1">
                <a:latin typeface="宋体" charset="0"/>
                <a:ea typeface="宋体" charset="0"/>
              </a:rPr>
              <a:t>两种标准</a:t>
            </a:r>
          </a:p>
          <a:p>
            <a:pPr lvl="1" eaLnBrk="1" hangingPunct="1"/>
            <a:r>
              <a:rPr lang="en-US" altLang="zh-CN" sz="2200" b="1">
                <a:latin typeface="宋体" charset="0"/>
                <a:ea typeface="宋体" charset="0"/>
              </a:rPr>
              <a:t>IEEE802.14</a:t>
            </a:r>
            <a:r>
              <a:rPr lang="zh-CN" altLang="en-US" sz="2200" b="1">
                <a:latin typeface="宋体" charset="0"/>
                <a:ea typeface="宋体" charset="0"/>
              </a:rPr>
              <a:t>，基于</a:t>
            </a:r>
            <a:r>
              <a:rPr lang="en-US" altLang="zh-CN" sz="2200" b="1">
                <a:latin typeface="宋体" charset="0"/>
                <a:ea typeface="宋体" charset="0"/>
              </a:rPr>
              <a:t>ATM</a:t>
            </a:r>
            <a:r>
              <a:rPr lang="zh-CN" altLang="en-US" sz="2200" b="1">
                <a:latin typeface="宋体" charset="0"/>
                <a:ea typeface="宋体" charset="0"/>
              </a:rPr>
              <a:t>传输（</a:t>
            </a:r>
            <a:r>
              <a:rPr lang="en-US" altLang="zh-CN" sz="2200" b="1">
                <a:latin typeface="宋体" charset="0"/>
                <a:ea typeface="宋体" charset="0"/>
              </a:rPr>
              <a:t>2000</a:t>
            </a:r>
            <a:r>
              <a:rPr lang="zh-CN" altLang="en-US" sz="2200" b="1">
                <a:latin typeface="宋体" charset="0"/>
                <a:ea typeface="宋体" charset="0"/>
              </a:rPr>
              <a:t>年已经终止）</a:t>
            </a:r>
          </a:p>
          <a:p>
            <a:pPr lvl="1" eaLnBrk="1" hangingPunct="1"/>
            <a:r>
              <a:rPr lang="en-US" altLang="zh-CN" sz="2200" b="1">
                <a:latin typeface="宋体" charset="0"/>
                <a:ea typeface="宋体" charset="0"/>
              </a:rPr>
              <a:t>DOCSIC</a:t>
            </a:r>
            <a:r>
              <a:rPr lang="zh-CN" altLang="en-US" sz="2200" b="1">
                <a:latin typeface="宋体" charset="0"/>
                <a:ea typeface="宋体" charset="0"/>
              </a:rPr>
              <a:t>，基于</a:t>
            </a:r>
            <a:r>
              <a:rPr lang="en-US" altLang="zh-CN" sz="2200" b="1">
                <a:latin typeface="宋体" charset="0"/>
                <a:ea typeface="宋体" charset="0"/>
              </a:rPr>
              <a:t>IP</a:t>
            </a:r>
            <a:r>
              <a:rPr lang="zh-CN" altLang="en-US" sz="2200" b="1">
                <a:latin typeface="宋体" charset="0"/>
                <a:ea typeface="宋体" charset="0"/>
              </a:rPr>
              <a:t>传输</a:t>
            </a:r>
          </a:p>
        </p:txBody>
      </p:sp>
    </p:spTree>
    <p:extLst>
      <p:ext uri="{BB962C8B-B14F-4D97-AF65-F5344CB8AC3E}">
        <p14:creationId xmlns:p14="http://schemas.microsoft.com/office/powerpoint/2010/main" val="370679209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p:txBody>
          <a:bodyPr/>
          <a:lstStyle/>
          <a:p>
            <a:r>
              <a:rPr lang="en-US" altLang="zh-CN" sz="3200" dirty="0" smtClean="0"/>
              <a:t/>
            </a:r>
            <a:br>
              <a:rPr lang="en-US" altLang="zh-CN" sz="3200" dirty="0" smtClean="0"/>
            </a:br>
            <a:r>
              <a:rPr lang="en-US" altLang="zh-CN" sz="3200" dirty="0" smtClean="0"/>
              <a:t>2.6.2 HFC </a:t>
            </a:r>
            <a:r>
              <a:rPr lang="zh-CN" altLang="zh-CN" sz="3200" dirty="0" smtClean="0"/>
              <a:t>网</a:t>
            </a:r>
            <a:r>
              <a:rPr lang="zh-CN" altLang="en-US" sz="3200" dirty="0"/>
              <a:t>频率规划</a:t>
            </a:r>
          </a:p>
        </p:txBody>
      </p:sp>
      <p:sp>
        <p:nvSpPr>
          <p:cNvPr id="293904" name="Line 16"/>
          <p:cNvSpPr>
            <a:spLocks noChangeShapeType="1"/>
          </p:cNvSpPr>
          <p:nvPr/>
        </p:nvSpPr>
        <p:spPr bwMode="auto">
          <a:xfrm>
            <a:off x="2342356" y="2285484"/>
            <a:ext cx="5338233" cy="0"/>
          </a:xfrm>
          <a:prstGeom prst="line">
            <a:avLst/>
          </a:prstGeom>
          <a:noFill/>
          <a:ln w="19050">
            <a:solidFill>
              <a:srgbClr val="000099"/>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293905" name="Text Box 17"/>
          <p:cNvSpPr txBox="1">
            <a:spLocks noChangeArrowheads="1"/>
          </p:cNvSpPr>
          <p:nvPr/>
        </p:nvSpPr>
        <p:spPr bwMode="auto">
          <a:xfrm>
            <a:off x="4456080" y="1756847"/>
            <a:ext cx="142218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400" b="1" dirty="0">
                <a:solidFill>
                  <a:srgbClr val="000099"/>
                </a:solidFill>
                <a:latin typeface="+mn-lt"/>
                <a:ea typeface="黑体" pitchFamily="2" charset="-122"/>
              </a:rPr>
              <a:t>下行信道</a:t>
            </a:r>
          </a:p>
        </p:txBody>
      </p:sp>
      <p:sp>
        <p:nvSpPr>
          <p:cNvPr id="293906" name="Rectangle 18"/>
          <p:cNvSpPr>
            <a:spLocks noChangeArrowheads="1"/>
          </p:cNvSpPr>
          <p:nvPr/>
        </p:nvSpPr>
        <p:spPr bwMode="auto">
          <a:xfrm>
            <a:off x="1019837" y="2537898"/>
            <a:ext cx="871934" cy="1195387"/>
          </a:xfrm>
          <a:prstGeom prst="rect">
            <a:avLst/>
          </a:prstGeom>
          <a:solidFill>
            <a:srgbClr val="FFFF66"/>
          </a:solidFill>
          <a:ln w="19050">
            <a:solidFill>
              <a:schemeClr val="tx1"/>
            </a:solidFill>
            <a:miter lim="800000"/>
            <a:headEnd/>
            <a:tailEnd/>
          </a:ln>
          <a:effectLst/>
        </p:spPr>
        <p:txBody>
          <a:bodyPr wrap="none" anchor="ctr"/>
          <a:lstStyle/>
          <a:p>
            <a:endParaRPr lang="zh-CN" altLang="en-US" sz="2000" b="1">
              <a:solidFill>
                <a:srgbClr val="000099"/>
              </a:solidFill>
              <a:latin typeface="+mn-lt"/>
              <a:ea typeface="黑体" pitchFamily="2" charset="-122"/>
            </a:endParaRPr>
          </a:p>
        </p:txBody>
      </p:sp>
      <p:sp>
        <p:nvSpPr>
          <p:cNvPr id="293907" name="Text Box 19"/>
          <p:cNvSpPr txBox="1">
            <a:spLocks noChangeArrowheads="1"/>
          </p:cNvSpPr>
          <p:nvPr/>
        </p:nvSpPr>
        <p:spPr bwMode="auto">
          <a:xfrm>
            <a:off x="1029453" y="2761734"/>
            <a:ext cx="82720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sz="2000" b="1" dirty="0">
                <a:solidFill>
                  <a:srgbClr val="000099"/>
                </a:solidFill>
                <a:latin typeface="+mn-lt"/>
                <a:ea typeface="黑体" pitchFamily="2" charset="-122"/>
              </a:rPr>
              <a:t>上行</a:t>
            </a:r>
          </a:p>
          <a:p>
            <a:pPr algn="l">
              <a:lnSpc>
                <a:spcPct val="90000"/>
              </a:lnSpc>
            </a:pPr>
            <a:r>
              <a:rPr kumimoji="1" lang="zh-CN" altLang="en-US" sz="2000" b="1" dirty="0">
                <a:solidFill>
                  <a:srgbClr val="000099"/>
                </a:solidFill>
                <a:latin typeface="+mn-lt"/>
                <a:ea typeface="黑体" pitchFamily="2" charset="-122"/>
              </a:rPr>
              <a:t>信道</a:t>
            </a:r>
          </a:p>
        </p:txBody>
      </p:sp>
      <p:sp>
        <p:nvSpPr>
          <p:cNvPr id="293908" name="Text Box 20"/>
          <p:cNvSpPr txBox="1">
            <a:spLocks noChangeArrowheads="1"/>
          </p:cNvSpPr>
          <p:nvPr/>
        </p:nvSpPr>
        <p:spPr bwMode="auto">
          <a:xfrm>
            <a:off x="822060" y="3701534"/>
            <a:ext cx="61943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2000" b="1">
                <a:solidFill>
                  <a:srgbClr val="000099"/>
                </a:solidFill>
                <a:latin typeface="+mn-lt"/>
                <a:ea typeface="黑体" pitchFamily="2" charset="-122"/>
              </a:rPr>
              <a:t>5       65  87                                                          1000</a:t>
            </a:r>
          </a:p>
        </p:txBody>
      </p:sp>
      <p:sp>
        <p:nvSpPr>
          <p:cNvPr id="293909" name="Rectangle 21"/>
          <p:cNvSpPr>
            <a:spLocks noChangeArrowheads="1"/>
          </p:cNvSpPr>
          <p:nvPr/>
        </p:nvSpPr>
        <p:spPr bwMode="auto">
          <a:xfrm>
            <a:off x="2328598" y="2537898"/>
            <a:ext cx="5286640" cy="1195387"/>
          </a:xfrm>
          <a:prstGeom prst="rect">
            <a:avLst/>
          </a:prstGeom>
          <a:solidFill>
            <a:srgbClr val="00FFFF"/>
          </a:solidFill>
          <a:ln w="19050">
            <a:solidFill>
              <a:schemeClr val="tx1"/>
            </a:solidFill>
            <a:miter lim="800000"/>
            <a:headEnd/>
            <a:tailEnd/>
          </a:ln>
          <a:effectLst/>
        </p:spPr>
        <p:txBody>
          <a:bodyPr wrap="none" anchor="ctr"/>
          <a:lstStyle/>
          <a:p>
            <a:endParaRPr lang="zh-CN" altLang="en-US" sz="2000" b="1">
              <a:solidFill>
                <a:srgbClr val="000099"/>
              </a:solidFill>
              <a:latin typeface="+mn-lt"/>
              <a:ea typeface="黑体" pitchFamily="2" charset="-122"/>
            </a:endParaRPr>
          </a:p>
        </p:txBody>
      </p:sp>
      <p:sp>
        <p:nvSpPr>
          <p:cNvPr id="293910" name="Text Box 22"/>
          <p:cNvSpPr txBox="1">
            <a:spLocks noChangeArrowheads="1"/>
          </p:cNvSpPr>
          <p:nvPr/>
        </p:nvSpPr>
        <p:spPr bwMode="auto">
          <a:xfrm>
            <a:off x="2465178" y="2969698"/>
            <a:ext cx="500810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200" b="1" dirty="0">
                <a:solidFill>
                  <a:srgbClr val="000099"/>
                </a:solidFill>
                <a:latin typeface="+mn-lt"/>
                <a:ea typeface="黑体" pitchFamily="2" charset="-122"/>
              </a:rPr>
              <a:t>调频广播、模拟和数字电视、数据业务</a:t>
            </a:r>
          </a:p>
        </p:txBody>
      </p:sp>
      <p:sp>
        <p:nvSpPr>
          <p:cNvPr id="293911" name="Text Box 23"/>
          <p:cNvSpPr txBox="1">
            <a:spLocks noChangeArrowheads="1"/>
          </p:cNvSpPr>
          <p:nvPr/>
        </p:nvSpPr>
        <p:spPr bwMode="auto">
          <a:xfrm>
            <a:off x="7981554" y="3820978"/>
            <a:ext cx="13981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2000" b="1" dirty="0">
                <a:solidFill>
                  <a:srgbClr val="000099"/>
                </a:solidFill>
                <a:latin typeface="+mn-lt"/>
                <a:ea typeface="黑体" pitchFamily="2" charset="-122"/>
              </a:rPr>
              <a:t>频率</a:t>
            </a:r>
            <a:r>
              <a:rPr kumimoji="1" lang="en-US" altLang="zh-CN" sz="2000" b="1" dirty="0">
                <a:solidFill>
                  <a:srgbClr val="000099"/>
                </a:solidFill>
                <a:latin typeface="+mn-lt"/>
                <a:ea typeface="黑体" pitchFamily="2" charset="-122"/>
              </a:rPr>
              <a:t>(MHz)</a:t>
            </a:r>
          </a:p>
        </p:txBody>
      </p:sp>
      <p:sp>
        <p:nvSpPr>
          <p:cNvPr id="293912" name="Line 24"/>
          <p:cNvSpPr>
            <a:spLocks noChangeShapeType="1"/>
          </p:cNvSpPr>
          <p:nvPr/>
        </p:nvSpPr>
        <p:spPr bwMode="auto">
          <a:xfrm>
            <a:off x="584729" y="3733284"/>
            <a:ext cx="8064104" cy="0"/>
          </a:xfrm>
          <a:prstGeom prst="line">
            <a:avLst/>
          </a:prstGeom>
          <a:noFill/>
          <a:ln w="1905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b="1">
              <a:solidFill>
                <a:srgbClr val="000099"/>
              </a:solidFill>
              <a:latin typeface="+mn-lt"/>
              <a:ea typeface="黑体" pitchFamily="2" charset="-122"/>
            </a:endParaRPr>
          </a:p>
        </p:txBody>
      </p:sp>
      <p:sp>
        <p:nvSpPr>
          <p:cNvPr id="2" name="矩形 1"/>
          <p:cNvSpPr/>
          <p:nvPr/>
        </p:nvSpPr>
        <p:spPr>
          <a:xfrm>
            <a:off x="2328598" y="4365104"/>
            <a:ext cx="5286640" cy="461665"/>
          </a:xfrm>
          <a:prstGeom prst="rect">
            <a:avLst/>
          </a:prstGeom>
        </p:spPr>
        <p:txBody>
          <a:bodyPr wrap="square">
            <a:spAutoFit/>
          </a:bodyPr>
          <a:lstStyle/>
          <a:p>
            <a:pPr algn="ctr"/>
            <a:r>
              <a:rPr lang="zh-CN" altLang="zh-CN" sz="2400" b="1" dirty="0" smtClean="0">
                <a:latin typeface="+mn-lt"/>
                <a:ea typeface="黑体" pitchFamily="2" charset="-122"/>
              </a:rPr>
              <a:t>我国的</a:t>
            </a:r>
            <a:r>
              <a:rPr lang="en-US" altLang="zh-CN" sz="2400" b="1" dirty="0" smtClean="0">
                <a:latin typeface="+mn-lt"/>
                <a:ea typeface="黑体" pitchFamily="2" charset="-122"/>
              </a:rPr>
              <a:t> HFC </a:t>
            </a:r>
            <a:r>
              <a:rPr lang="zh-CN" altLang="zh-CN" sz="2400" b="1" dirty="0" smtClean="0">
                <a:latin typeface="+mn-lt"/>
                <a:ea typeface="黑体" pitchFamily="2" charset="-122"/>
              </a:rPr>
              <a:t>网</a:t>
            </a:r>
            <a:r>
              <a:rPr lang="zh-CN" altLang="zh-CN" sz="2400" b="1" dirty="0">
                <a:latin typeface="+mn-lt"/>
                <a:ea typeface="黑体" pitchFamily="2" charset="-122"/>
              </a:rPr>
              <a:t>的频谱划分</a:t>
            </a:r>
            <a:endParaRPr lang="zh-CN" altLang="en-US" sz="2400" b="1" dirty="0">
              <a:latin typeface="+mn-lt"/>
              <a:ea typeface="黑体" pitchFamily="2" charset="-122"/>
            </a:endParaRPr>
          </a:p>
        </p:txBody>
      </p:sp>
    </p:spTree>
    <p:extLst>
      <p:ext uri="{BB962C8B-B14F-4D97-AF65-F5344CB8AC3E}">
        <p14:creationId xmlns:p14="http://schemas.microsoft.com/office/powerpoint/2010/main" val="1214958632"/>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pPr eaLnBrk="1" hangingPunct="1"/>
            <a:r>
              <a:rPr lang="en-US" altLang="zh-CN">
                <a:latin typeface="Arial" charset="0"/>
                <a:ea typeface="宋体" charset="0"/>
              </a:rPr>
              <a:t>2.6.2 HFC</a:t>
            </a:r>
            <a:r>
              <a:rPr lang="zh-CN" altLang="en-US">
                <a:latin typeface="Arial" charset="0"/>
                <a:ea typeface="宋体" charset="0"/>
              </a:rPr>
              <a:t>接入网</a:t>
            </a:r>
          </a:p>
        </p:txBody>
      </p:sp>
      <p:sp>
        <p:nvSpPr>
          <p:cNvPr id="43011" name="Rectangle 3"/>
          <p:cNvSpPr>
            <a:spLocks noGrp="1" noChangeArrowheads="1"/>
          </p:cNvSpPr>
          <p:nvPr>
            <p:ph type="body" idx="1"/>
          </p:nvPr>
        </p:nvSpPr>
        <p:spPr/>
        <p:txBody>
          <a:bodyPr/>
          <a:lstStyle/>
          <a:p>
            <a:pPr eaLnBrk="1" hangingPunct="1"/>
            <a:r>
              <a:rPr lang="en-US" altLang="zh-CN" sz="2600" b="1">
                <a:latin typeface="Arial" charset="0"/>
                <a:ea typeface="宋体" charset="0"/>
              </a:rPr>
              <a:t>CMTS</a:t>
            </a:r>
            <a:r>
              <a:rPr lang="zh-CN" altLang="en-US" sz="2600" b="1">
                <a:latin typeface="Arial" charset="0"/>
                <a:ea typeface="宋体" charset="0"/>
              </a:rPr>
              <a:t>头端设备</a:t>
            </a:r>
          </a:p>
          <a:p>
            <a:pPr lvl="1" eaLnBrk="1" hangingPunct="1"/>
            <a:r>
              <a:rPr lang="zh-CN" altLang="en-US" b="1">
                <a:latin typeface="Arial" charset="0"/>
                <a:ea typeface="宋体" charset="0"/>
              </a:rPr>
              <a:t>连接数据网与</a:t>
            </a:r>
            <a:r>
              <a:rPr lang="en-US" altLang="zh-CN" b="1">
                <a:latin typeface="Arial" charset="0"/>
                <a:ea typeface="宋体" charset="0"/>
              </a:rPr>
              <a:t>HFC</a:t>
            </a:r>
          </a:p>
          <a:p>
            <a:pPr lvl="1" eaLnBrk="1" hangingPunct="1"/>
            <a:r>
              <a:rPr lang="zh-CN" altLang="en-US" b="1">
                <a:latin typeface="Arial" charset="0"/>
                <a:ea typeface="宋体" charset="0"/>
              </a:rPr>
              <a:t>对数据调制</a:t>
            </a:r>
            <a:r>
              <a:rPr lang="en-US" altLang="zh-CN" b="1">
                <a:latin typeface="Arial" charset="0"/>
                <a:ea typeface="宋体" charset="0"/>
              </a:rPr>
              <a:t>/</a:t>
            </a:r>
            <a:r>
              <a:rPr lang="zh-CN" altLang="en-US" b="1">
                <a:latin typeface="Arial" charset="0"/>
                <a:ea typeface="宋体" charset="0"/>
              </a:rPr>
              <a:t>解调与传输，对所有</a:t>
            </a:r>
            <a:r>
              <a:rPr lang="en-US" altLang="zh-CN" b="1">
                <a:latin typeface="Arial" charset="0"/>
                <a:ea typeface="宋体" charset="0"/>
              </a:rPr>
              <a:t>Cable Modem</a:t>
            </a:r>
            <a:r>
              <a:rPr lang="zh-CN" altLang="en-US" b="1">
                <a:latin typeface="Arial" charset="0"/>
                <a:ea typeface="宋体" charset="0"/>
              </a:rPr>
              <a:t>的接入进行控制（认证许可）</a:t>
            </a:r>
          </a:p>
          <a:p>
            <a:pPr lvl="1" eaLnBrk="1" hangingPunct="1"/>
            <a:r>
              <a:rPr lang="zh-CN" altLang="en-US" b="1">
                <a:latin typeface="Arial" charset="0"/>
                <a:ea typeface="宋体" charset="0"/>
              </a:rPr>
              <a:t>给</a:t>
            </a:r>
            <a:r>
              <a:rPr lang="en-US" altLang="zh-CN" b="1">
                <a:latin typeface="Arial" charset="0"/>
                <a:ea typeface="宋体" charset="0"/>
              </a:rPr>
              <a:t>CM</a:t>
            </a:r>
            <a:r>
              <a:rPr lang="zh-CN" altLang="en-US" b="1">
                <a:latin typeface="Arial" charset="0"/>
                <a:ea typeface="宋体" charset="0"/>
              </a:rPr>
              <a:t>分配带宽并进行管理</a:t>
            </a:r>
          </a:p>
          <a:p>
            <a:pPr eaLnBrk="1" hangingPunct="1"/>
            <a:endParaRPr lang="en-US" altLang="zh-CN" b="1">
              <a:latin typeface="Arial" charset="0"/>
              <a:ea typeface="宋体" charset="0"/>
            </a:endParaRPr>
          </a:p>
        </p:txBody>
      </p:sp>
    </p:spTree>
    <p:extLst>
      <p:ext uri="{BB962C8B-B14F-4D97-AF65-F5344CB8AC3E}">
        <p14:creationId xmlns:p14="http://schemas.microsoft.com/office/powerpoint/2010/main" val="21462095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noChangeArrowheads="1"/>
          </p:cNvSpPr>
          <p:nvPr>
            <p:ph type="title"/>
          </p:nvPr>
        </p:nvSpPr>
        <p:spPr/>
        <p:txBody>
          <a:bodyPr/>
          <a:lstStyle/>
          <a:p>
            <a:pPr algn="ctr"/>
            <a:r>
              <a:rPr lang="zh-CN" altLang="en-US" sz="4000" dirty="0" smtClean="0"/>
              <a:t>每个</a:t>
            </a:r>
            <a:r>
              <a:rPr lang="zh-CN" altLang="en-US" sz="4000" dirty="0"/>
              <a:t>家庭要安装一个用户接口盒 </a:t>
            </a:r>
          </a:p>
        </p:txBody>
      </p:sp>
      <p:sp>
        <p:nvSpPr>
          <p:cNvPr id="295939" name="Rectangle 3"/>
          <p:cNvSpPr>
            <a:spLocks noGrp="1" noChangeArrowheads="1"/>
          </p:cNvSpPr>
          <p:nvPr>
            <p:ph idx="1"/>
          </p:nvPr>
        </p:nvSpPr>
        <p:spPr/>
        <p:txBody>
          <a:bodyPr/>
          <a:lstStyle/>
          <a:p>
            <a:pPr>
              <a:spcBef>
                <a:spcPts val="1200"/>
              </a:spcBef>
            </a:pPr>
            <a:r>
              <a:rPr lang="zh-CN" altLang="en-US" dirty="0">
                <a:solidFill>
                  <a:srgbClr val="FF0000"/>
                </a:solidFill>
              </a:rPr>
              <a:t>用户接口盒 </a:t>
            </a:r>
            <a:r>
              <a:rPr lang="en-US" altLang="zh-CN" dirty="0">
                <a:solidFill>
                  <a:srgbClr val="FF0000"/>
                </a:solidFill>
              </a:rPr>
              <a:t>UIB </a:t>
            </a:r>
            <a:r>
              <a:rPr lang="en-US" altLang="zh-CN" dirty="0"/>
              <a:t>(User Interface Box</a:t>
            </a:r>
            <a:r>
              <a:rPr lang="en-US" altLang="zh-CN" dirty="0" smtClean="0"/>
              <a:t>) </a:t>
            </a:r>
            <a:r>
              <a:rPr lang="zh-CN" altLang="en-US" dirty="0" smtClean="0"/>
              <a:t>要</a:t>
            </a:r>
            <a:r>
              <a:rPr lang="zh-CN" altLang="en-US" dirty="0"/>
              <a:t>提供</a:t>
            </a:r>
            <a:r>
              <a:rPr lang="zh-CN" altLang="en-US" dirty="0">
                <a:solidFill>
                  <a:srgbClr val="FF0000"/>
                </a:solidFill>
              </a:rPr>
              <a:t>三种连接，</a:t>
            </a:r>
            <a:r>
              <a:rPr lang="zh-CN" altLang="en-US" dirty="0"/>
              <a:t>即：</a:t>
            </a:r>
          </a:p>
          <a:p>
            <a:pPr lvl="1">
              <a:spcBef>
                <a:spcPts val="1200"/>
              </a:spcBef>
            </a:pPr>
            <a:r>
              <a:rPr lang="zh-CN" altLang="en-US" dirty="0">
                <a:latin typeface="Arial" charset="0"/>
                <a:ea typeface="黑体" pitchFamily="2" charset="-122"/>
              </a:rPr>
              <a:t>使用同轴电缆连接到机顶</a:t>
            </a:r>
            <a:r>
              <a:rPr lang="zh-CN" altLang="en-US" dirty="0" smtClean="0">
                <a:latin typeface="Arial" charset="0"/>
                <a:ea typeface="黑体" pitchFamily="2" charset="-122"/>
              </a:rPr>
              <a:t>盒 </a:t>
            </a:r>
            <a:r>
              <a:rPr lang="en-US" altLang="zh-CN" dirty="0" smtClean="0">
                <a:latin typeface="Arial" charset="0"/>
                <a:ea typeface="黑体" pitchFamily="2" charset="-122"/>
              </a:rPr>
              <a:t>(</a:t>
            </a:r>
            <a:r>
              <a:rPr lang="en-US" altLang="zh-CN" dirty="0">
                <a:latin typeface="Arial" charset="0"/>
                <a:ea typeface="黑体" pitchFamily="2" charset="-122"/>
              </a:rPr>
              <a:t>set-top box)</a:t>
            </a:r>
            <a:r>
              <a:rPr lang="zh-CN" altLang="en-US" dirty="0">
                <a:latin typeface="Arial" charset="0"/>
                <a:ea typeface="黑体" pitchFamily="2" charset="-122"/>
              </a:rPr>
              <a:t>，然后再连接到用户的电视机。</a:t>
            </a:r>
          </a:p>
          <a:p>
            <a:pPr lvl="1">
              <a:spcBef>
                <a:spcPts val="1200"/>
              </a:spcBef>
            </a:pPr>
            <a:r>
              <a:rPr lang="zh-CN" altLang="en-US" dirty="0">
                <a:latin typeface="Arial" charset="0"/>
                <a:ea typeface="黑体" pitchFamily="2" charset="-122"/>
              </a:rPr>
              <a:t>使用双绞线连接到用户的电话机。</a:t>
            </a:r>
          </a:p>
          <a:p>
            <a:pPr lvl="1">
              <a:spcBef>
                <a:spcPts val="1200"/>
              </a:spcBef>
            </a:pPr>
            <a:r>
              <a:rPr lang="zh-CN" altLang="en-US" dirty="0">
                <a:latin typeface="Arial" charset="0"/>
                <a:ea typeface="黑体" pitchFamily="2" charset="-122"/>
              </a:rPr>
              <a:t>使用电缆调制解调器连接到用户的计算机。</a:t>
            </a:r>
          </a:p>
        </p:txBody>
      </p:sp>
    </p:spTree>
    <p:extLst>
      <p:ext uri="{BB962C8B-B14F-4D97-AF65-F5344CB8AC3E}">
        <p14:creationId xmlns:p14="http://schemas.microsoft.com/office/powerpoint/2010/main" val="387889979"/>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noChangeArrowheads="1"/>
          </p:cNvSpPr>
          <p:nvPr>
            <p:ph type="title"/>
          </p:nvPr>
        </p:nvSpPr>
        <p:spPr/>
        <p:txBody>
          <a:bodyPr/>
          <a:lstStyle/>
          <a:p>
            <a:pPr algn="ctr"/>
            <a:r>
              <a:rPr lang="zh-CN" altLang="en-US" sz="4000" dirty="0"/>
              <a:t>电缆</a:t>
            </a:r>
            <a:r>
              <a:rPr lang="zh-CN" altLang="en-US" sz="4000" dirty="0" smtClean="0"/>
              <a:t>调制解调器 </a:t>
            </a:r>
            <a:r>
              <a:rPr lang="en-US" altLang="zh-CN" sz="4000" dirty="0" smtClean="0"/>
              <a:t>(Cable Modem</a:t>
            </a:r>
            <a:r>
              <a:rPr lang="en-US" altLang="zh-CN" sz="4000" dirty="0"/>
              <a:t>) </a:t>
            </a:r>
          </a:p>
        </p:txBody>
      </p:sp>
      <p:sp>
        <p:nvSpPr>
          <p:cNvPr id="297987" name="Rectangle 3"/>
          <p:cNvSpPr>
            <a:spLocks noGrp="1" noChangeArrowheads="1"/>
          </p:cNvSpPr>
          <p:nvPr>
            <p:ph idx="1"/>
          </p:nvPr>
        </p:nvSpPr>
        <p:spPr/>
        <p:txBody>
          <a:bodyPr/>
          <a:lstStyle/>
          <a:p>
            <a:r>
              <a:rPr lang="zh-CN" altLang="en-US" sz="2800" dirty="0">
                <a:solidFill>
                  <a:srgbClr val="FF0000"/>
                </a:solidFill>
              </a:rPr>
              <a:t>电缆调制解调器</a:t>
            </a:r>
            <a:r>
              <a:rPr lang="zh-CN" altLang="en-US" sz="2800" dirty="0"/>
              <a:t>是为 </a:t>
            </a:r>
            <a:r>
              <a:rPr lang="en-US" altLang="zh-CN" sz="2800" dirty="0"/>
              <a:t>HFC </a:t>
            </a:r>
            <a:r>
              <a:rPr lang="zh-CN" altLang="en-US" sz="2800" dirty="0"/>
              <a:t>网而使用的调制解调器。</a:t>
            </a:r>
          </a:p>
          <a:p>
            <a:r>
              <a:rPr lang="zh-CN" altLang="en-US" sz="2800" dirty="0"/>
              <a:t>电缆调制解调器最大的特点就是传输速率高</a:t>
            </a:r>
            <a:r>
              <a:rPr lang="zh-CN" altLang="en-US" sz="2800" dirty="0" smtClean="0"/>
              <a:t>。</a:t>
            </a:r>
            <a:endParaRPr lang="en-US" altLang="zh-CN" sz="2800" dirty="0" smtClean="0"/>
          </a:p>
          <a:p>
            <a:pPr lvl="1"/>
            <a:r>
              <a:rPr lang="zh-CN" altLang="en-US" sz="2400" dirty="0" smtClean="0"/>
              <a:t>下行</a:t>
            </a:r>
            <a:r>
              <a:rPr lang="zh-CN" altLang="en-US" sz="2400" dirty="0"/>
              <a:t>速率一般在 </a:t>
            </a:r>
            <a:r>
              <a:rPr lang="en-US" altLang="zh-CN" sz="2400" dirty="0" smtClean="0"/>
              <a:t>3 -</a:t>
            </a:r>
            <a:r>
              <a:rPr lang="en-US" altLang="zh-CN" sz="2400" dirty="0" smtClean="0">
                <a:sym typeface="Symbol" pitchFamily="18" charset="2"/>
              </a:rPr>
              <a:t> </a:t>
            </a:r>
            <a:r>
              <a:rPr lang="en-US" altLang="zh-CN" sz="2400" dirty="0" smtClean="0"/>
              <a:t>10 Mbit/s</a:t>
            </a:r>
            <a:r>
              <a:rPr lang="zh-CN" altLang="en-US" sz="2400" dirty="0"/>
              <a:t>之间，最高可达 </a:t>
            </a:r>
            <a:r>
              <a:rPr lang="en-US" altLang="zh-CN" sz="2400" dirty="0"/>
              <a:t>30 </a:t>
            </a:r>
            <a:r>
              <a:rPr lang="en-US" altLang="zh-CN" sz="2400" dirty="0" smtClean="0"/>
              <a:t>Mbit/s</a:t>
            </a:r>
            <a:r>
              <a:rPr lang="zh-CN" altLang="en-US" sz="2400" dirty="0" smtClean="0"/>
              <a:t>。</a:t>
            </a:r>
            <a:endParaRPr lang="en-US" altLang="zh-CN" sz="2400" dirty="0" smtClean="0"/>
          </a:p>
          <a:p>
            <a:pPr lvl="1"/>
            <a:r>
              <a:rPr lang="zh-CN" altLang="en-US" sz="2400" dirty="0" smtClean="0"/>
              <a:t>上行</a:t>
            </a:r>
            <a:r>
              <a:rPr lang="zh-CN" altLang="en-US" sz="2400" dirty="0"/>
              <a:t>速率一般为 </a:t>
            </a:r>
            <a:r>
              <a:rPr lang="en-US" altLang="zh-CN" sz="2400" dirty="0" smtClean="0"/>
              <a:t>0.2 - 2 Mbit/s</a:t>
            </a:r>
            <a:r>
              <a:rPr lang="zh-CN" altLang="en-US" sz="2400" dirty="0"/>
              <a:t>，最高可达 </a:t>
            </a:r>
            <a:r>
              <a:rPr lang="en-US" altLang="zh-CN" sz="2400" dirty="0"/>
              <a:t>10 </a:t>
            </a:r>
            <a:r>
              <a:rPr lang="en-US" altLang="zh-CN" sz="2400" dirty="0" smtClean="0"/>
              <a:t>Mbit/s</a:t>
            </a:r>
            <a:r>
              <a:rPr lang="zh-CN" altLang="en-US" sz="2400" dirty="0" smtClean="0"/>
              <a:t>。</a:t>
            </a:r>
            <a:endParaRPr lang="en-US" altLang="zh-CN" sz="2400" dirty="0" smtClean="0"/>
          </a:p>
          <a:p>
            <a:r>
              <a:rPr lang="zh-CN" altLang="en-US" sz="2800" dirty="0"/>
              <a:t>电缆调制解调器比在普通电话线上使用的调制解调器要复杂得多，并且不是成对使用，而是只安装在用户端。 </a:t>
            </a:r>
          </a:p>
        </p:txBody>
      </p:sp>
    </p:spTree>
    <p:extLst>
      <p:ext uri="{BB962C8B-B14F-4D97-AF65-F5344CB8AC3E}">
        <p14:creationId xmlns:p14="http://schemas.microsoft.com/office/powerpoint/2010/main" val="2852087987"/>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en-US" altLang="zh-CN">
                <a:latin typeface="Arial" charset="0"/>
                <a:ea typeface="宋体" charset="0"/>
              </a:rPr>
              <a:t>2.6.2 HFC</a:t>
            </a:r>
            <a:r>
              <a:rPr lang="zh-CN" altLang="en-US">
                <a:latin typeface="Arial" charset="0"/>
                <a:ea typeface="宋体" charset="0"/>
              </a:rPr>
              <a:t>接入网</a:t>
            </a:r>
          </a:p>
        </p:txBody>
      </p:sp>
      <p:graphicFrame>
        <p:nvGraphicFramePr>
          <p:cNvPr id="44035" name="Object 16"/>
          <p:cNvGraphicFramePr>
            <a:graphicFrameLocks noGrp="1" noChangeAspect="1"/>
          </p:cNvGraphicFramePr>
          <p:nvPr>
            <p:ph idx="1"/>
          </p:nvPr>
        </p:nvGraphicFramePr>
        <p:xfrm>
          <a:off x="330200" y="1905000"/>
          <a:ext cx="9328150" cy="3505200"/>
        </p:xfrm>
        <a:graphic>
          <a:graphicData uri="http://schemas.openxmlformats.org/presentationml/2006/ole">
            <mc:AlternateContent xmlns:mc="http://schemas.openxmlformats.org/markup-compatibility/2006">
              <mc:Choice xmlns:v="urn:schemas-microsoft-com:vml" Requires="v">
                <p:oleObj spid="_x0000_s42018" name="Visio" r:id="rId3" imgW="8852871" imgH="3238836" progId="Visio.Drawing.11">
                  <p:embed/>
                </p:oleObj>
              </mc:Choice>
              <mc:Fallback>
                <p:oleObj name="Visio" r:id="rId3" imgW="8852871" imgH="323883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00" y="1905000"/>
                        <a:ext cx="9328150"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8440954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a:latin typeface="Arial" charset="0"/>
                <a:ea typeface="宋体" charset="0"/>
              </a:rPr>
              <a:t>3.2.1 HFC</a:t>
            </a:r>
            <a:r>
              <a:rPr lang="zh-CN" altLang="en-US">
                <a:latin typeface="Arial" charset="0"/>
                <a:ea typeface="宋体" charset="0"/>
              </a:rPr>
              <a:t>接入网</a:t>
            </a:r>
          </a:p>
        </p:txBody>
      </p:sp>
      <p:graphicFrame>
        <p:nvGraphicFramePr>
          <p:cNvPr id="45059" name="Object 4"/>
          <p:cNvGraphicFramePr>
            <a:graphicFrameLocks noGrp="1" noChangeAspect="1"/>
          </p:cNvGraphicFramePr>
          <p:nvPr>
            <p:ph idx="1"/>
          </p:nvPr>
        </p:nvGraphicFramePr>
        <p:xfrm>
          <a:off x="330200" y="2133601"/>
          <a:ext cx="9245600" cy="3146425"/>
        </p:xfrm>
        <a:graphic>
          <a:graphicData uri="http://schemas.openxmlformats.org/presentationml/2006/ole">
            <mc:AlternateContent xmlns:mc="http://schemas.openxmlformats.org/markup-compatibility/2006">
              <mc:Choice xmlns:v="urn:schemas-microsoft-com:vml" Requires="v">
                <p:oleObj spid="_x0000_s43042" name="Visio" r:id="rId3" imgW="9824757" imgH="3614569" progId="Visio.Drawing.11">
                  <p:embed/>
                </p:oleObj>
              </mc:Choice>
              <mc:Fallback>
                <p:oleObj name="Visio" r:id="rId3" imgW="9824757" imgH="3614569"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200" y="2133601"/>
                        <a:ext cx="9245600" cy="314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13124716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pPr eaLnBrk="1" hangingPunct="1"/>
            <a:r>
              <a:rPr lang="en-US" altLang="zh-CN" sz="4000">
                <a:latin typeface="Arial" charset="0"/>
                <a:ea typeface="宋体" charset="0"/>
              </a:rPr>
              <a:t>2.6.2 HFC</a:t>
            </a:r>
            <a:r>
              <a:rPr lang="zh-CN" altLang="en-US" sz="4000">
                <a:latin typeface="Arial" charset="0"/>
                <a:ea typeface="宋体" charset="0"/>
              </a:rPr>
              <a:t>接入网络特点</a:t>
            </a:r>
            <a:endParaRPr lang="zh-CN" altLang="en-US" sz="4000" b="0">
              <a:latin typeface="Arial" charset="0"/>
              <a:ea typeface="宋体" charset="0"/>
            </a:endParaRPr>
          </a:p>
        </p:txBody>
      </p:sp>
      <p:sp>
        <p:nvSpPr>
          <p:cNvPr id="52227" name="Rectangle 3"/>
          <p:cNvSpPr>
            <a:spLocks noGrp="1" noChangeArrowheads="1"/>
          </p:cNvSpPr>
          <p:nvPr>
            <p:ph type="body" idx="1"/>
          </p:nvPr>
        </p:nvSpPr>
        <p:spPr/>
        <p:txBody>
          <a:bodyPr/>
          <a:lstStyle/>
          <a:p>
            <a:pPr eaLnBrk="1" hangingPunct="1"/>
            <a:r>
              <a:rPr lang="zh-CN" altLang="en-US" b="1">
                <a:latin typeface="Arial" charset="0"/>
                <a:ea typeface="宋体" charset="0"/>
              </a:rPr>
              <a:t>共享介质，共享带宽。</a:t>
            </a:r>
          </a:p>
          <a:p>
            <a:pPr eaLnBrk="1" hangingPunct="1"/>
            <a:r>
              <a:rPr lang="zh-CN" altLang="en-US" b="1">
                <a:latin typeface="Arial" charset="0"/>
                <a:ea typeface="宋体" charset="0"/>
              </a:rPr>
              <a:t>可以利用已有的有线电视网络，但是需要改造。</a:t>
            </a:r>
          </a:p>
          <a:p>
            <a:pPr eaLnBrk="1" hangingPunct="1"/>
            <a:r>
              <a:rPr lang="zh-CN" altLang="en-US" b="1">
                <a:latin typeface="Arial" charset="0"/>
                <a:ea typeface="宋体" charset="0"/>
              </a:rPr>
              <a:t>系统不够灵活，下行规划与拓扑有关。</a:t>
            </a:r>
          </a:p>
          <a:p>
            <a:pPr eaLnBrk="1" hangingPunct="1"/>
            <a:r>
              <a:rPr lang="zh-CN" altLang="en-US" b="1">
                <a:latin typeface="Arial" charset="0"/>
                <a:ea typeface="宋体" charset="0"/>
              </a:rPr>
              <a:t>传输质量受线路质量、工程质量影响很大。</a:t>
            </a:r>
          </a:p>
          <a:p>
            <a:pPr eaLnBrk="1" hangingPunct="1"/>
            <a:r>
              <a:rPr lang="zh-CN" altLang="en-US" b="1">
                <a:latin typeface="Arial" charset="0"/>
                <a:ea typeface="宋体" charset="0"/>
              </a:rPr>
              <a:t>可靠性较差，存在单点故障。</a:t>
            </a:r>
          </a:p>
        </p:txBody>
      </p:sp>
    </p:spTree>
    <p:extLst>
      <p:ext uri="{BB962C8B-B14F-4D97-AF65-F5344CB8AC3E}">
        <p14:creationId xmlns:p14="http://schemas.microsoft.com/office/powerpoint/2010/main" val="411316350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p:cNvSpPr>
            <a:spLocks noGrp="1" noChangeArrowheads="1"/>
          </p:cNvSpPr>
          <p:nvPr>
            <p:ph type="title"/>
          </p:nvPr>
        </p:nvSpPr>
        <p:spPr/>
        <p:txBody>
          <a:bodyPr/>
          <a:lstStyle/>
          <a:p>
            <a:r>
              <a:rPr lang="en-US" altLang="zh-CN" dirty="0"/>
              <a:t>2.6.3  </a:t>
            </a:r>
            <a:r>
              <a:rPr lang="en-US" altLang="zh-CN" dirty="0" err="1"/>
              <a:t>FTTx</a:t>
            </a:r>
            <a:r>
              <a:rPr lang="en-US" altLang="zh-CN" dirty="0"/>
              <a:t> </a:t>
            </a:r>
            <a:r>
              <a:rPr lang="zh-CN" altLang="en-US" dirty="0"/>
              <a:t>技术 </a:t>
            </a:r>
          </a:p>
        </p:txBody>
      </p:sp>
      <p:sp>
        <p:nvSpPr>
          <p:cNvPr id="302083" name="Rectangle 3"/>
          <p:cNvSpPr>
            <a:spLocks noGrp="1" noChangeArrowheads="1"/>
          </p:cNvSpPr>
          <p:nvPr>
            <p:ph idx="1"/>
          </p:nvPr>
        </p:nvSpPr>
        <p:spPr/>
        <p:txBody>
          <a:bodyPr/>
          <a:lstStyle/>
          <a:p>
            <a:r>
              <a:rPr lang="en-US" altLang="zh-CN" sz="2800" dirty="0" err="1" smtClean="0"/>
              <a:t>FTTx</a:t>
            </a:r>
            <a:r>
              <a:rPr lang="en-US" altLang="zh-CN" sz="2800" dirty="0" smtClean="0"/>
              <a:t> </a:t>
            </a:r>
            <a:r>
              <a:rPr lang="zh-CN" altLang="en-US" sz="2800" dirty="0" smtClean="0"/>
              <a:t>是</a:t>
            </a:r>
            <a:r>
              <a:rPr lang="zh-CN" altLang="en-US" sz="2800" dirty="0"/>
              <a:t>一种实现宽带居民接入网的</a:t>
            </a:r>
            <a:r>
              <a:rPr lang="zh-CN" altLang="en-US" sz="2800" dirty="0" smtClean="0"/>
              <a:t>方案，代表</a:t>
            </a:r>
            <a:r>
              <a:rPr lang="zh-CN" altLang="zh-CN" sz="2800" dirty="0" smtClean="0"/>
              <a:t>多种</a:t>
            </a:r>
            <a:r>
              <a:rPr lang="zh-CN" altLang="zh-CN" sz="2800" dirty="0"/>
              <a:t>宽带</a:t>
            </a:r>
            <a:r>
              <a:rPr lang="zh-CN" altLang="zh-CN" sz="2800" dirty="0">
                <a:solidFill>
                  <a:srgbClr val="FF0000"/>
                </a:solidFill>
              </a:rPr>
              <a:t>光纤接入</a:t>
            </a:r>
            <a:r>
              <a:rPr lang="zh-CN" altLang="zh-CN" sz="2800" dirty="0" smtClean="0">
                <a:solidFill>
                  <a:srgbClr val="FF0000"/>
                </a:solidFill>
              </a:rPr>
              <a:t>方式</a:t>
            </a:r>
            <a:r>
              <a:rPr lang="zh-CN" altLang="en-US" sz="2800" dirty="0" smtClean="0"/>
              <a:t>。这种接入网也称为光纤接入网。</a:t>
            </a:r>
            <a:endParaRPr lang="en-US" altLang="zh-CN" sz="2800" dirty="0" smtClean="0"/>
          </a:p>
          <a:p>
            <a:r>
              <a:rPr lang="en-US" altLang="zh-CN" sz="2800" dirty="0" err="1"/>
              <a:t>FTTx</a:t>
            </a:r>
            <a:r>
              <a:rPr lang="en-US" altLang="zh-CN" sz="2800" dirty="0"/>
              <a:t> </a:t>
            </a:r>
            <a:r>
              <a:rPr lang="zh-CN" altLang="zh-CN" sz="2800" dirty="0"/>
              <a:t>表示</a:t>
            </a:r>
            <a:r>
              <a:rPr lang="en-US" altLang="zh-CN" sz="2800" dirty="0"/>
              <a:t> Fiber To The</a:t>
            </a:r>
            <a:r>
              <a:rPr lang="en-US" altLang="zh-CN" sz="2800" dirty="0" smtClean="0"/>
              <a:t>…</a:t>
            </a:r>
            <a:r>
              <a:rPr lang="zh-CN" altLang="en-US" sz="2800" dirty="0" smtClean="0"/>
              <a:t>（光纤到</a:t>
            </a:r>
            <a:r>
              <a:rPr lang="en-US" altLang="zh-CN" sz="2800" dirty="0" smtClean="0"/>
              <a:t>…</a:t>
            </a:r>
            <a:r>
              <a:rPr lang="zh-CN" altLang="en-US" sz="2800" dirty="0" smtClean="0"/>
              <a:t>），例如：</a:t>
            </a:r>
            <a:endParaRPr lang="en-US" altLang="zh-CN" sz="2800" dirty="0" smtClean="0"/>
          </a:p>
          <a:p>
            <a:pPr lvl="1"/>
            <a:r>
              <a:rPr lang="zh-CN" altLang="en-US" sz="2400" dirty="0" smtClean="0">
                <a:solidFill>
                  <a:srgbClr val="0000CC"/>
                </a:solidFill>
              </a:rPr>
              <a:t>光纤</a:t>
            </a:r>
            <a:r>
              <a:rPr lang="zh-CN" altLang="en-US" sz="2400" dirty="0">
                <a:solidFill>
                  <a:srgbClr val="0000CC"/>
                </a:solidFill>
              </a:rPr>
              <a:t>到户 </a:t>
            </a:r>
            <a:r>
              <a:rPr lang="en-US" altLang="zh-CN" sz="2400" dirty="0">
                <a:solidFill>
                  <a:srgbClr val="0000CC"/>
                </a:solidFill>
              </a:rPr>
              <a:t>FTTH </a:t>
            </a:r>
            <a:r>
              <a:rPr lang="en-US" altLang="zh-CN" sz="2400" dirty="0"/>
              <a:t>(Fiber To The Home)</a:t>
            </a:r>
            <a:r>
              <a:rPr lang="zh-CN" altLang="en-US" sz="2400" dirty="0"/>
              <a:t>：光纤一直铺设到用户</a:t>
            </a:r>
            <a:r>
              <a:rPr lang="zh-CN" altLang="en-US" sz="2400" dirty="0" smtClean="0"/>
              <a:t>家庭</a:t>
            </a:r>
            <a:r>
              <a:rPr lang="zh-CN" altLang="en-US" sz="2400" dirty="0"/>
              <a:t>，</a:t>
            </a:r>
            <a:r>
              <a:rPr lang="zh-CN" altLang="en-US" sz="2400" dirty="0" smtClean="0"/>
              <a:t>可能</a:t>
            </a:r>
            <a:r>
              <a:rPr lang="zh-CN" altLang="en-US" sz="2400" dirty="0"/>
              <a:t>是居民接入网最后的解决方法。</a:t>
            </a:r>
          </a:p>
          <a:p>
            <a:pPr lvl="1"/>
            <a:r>
              <a:rPr lang="zh-CN" altLang="en-US" sz="2400" dirty="0">
                <a:solidFill>
                  <a:srgbClr val="0000CC"/>
                </a:solidFill>
              </a:rPr>
              <a:t>光纤到大楼 </a:t>
            </a:r>
            <a:r>
              <a:rPr lang="en-US" altLang="zh-CN" sz="2400" dirty="0">
                <a:solidFill>
                  <a:srgbClr val="0000CC"/>
                </a:solidFill>
              </a:rPr>
              <a:t>FTTB </a:t>
            </a:r>
            <a:r>
              <a:rPr lang="en-US" altLang="zh-CN" sz="2400" dirty="0"/>
              <a:t>(Fiber To The Building)</a:t>
            </a:r>
            <a:r>
              <a:rPr lang="zh-CN" altLang="en-US" sz="2400" dirty="0"/>
              <a:t>：光纤进入大楼后就转换为电信号，然后用电缆或双绞线分配到各用户。</a:t>
            </a:r>
          </a:p>
          <a:p>
            <a:pPr lvl="1"/>
            <a:r>
              <a:rPr lang="zh-CN" altLang="en-US" sz="2400" dirty="0">
                <a:solidFill>
                  <a:srgbClr val="0000CC"/>
                </a:solidFill>
              </a:rPr>
              <a:t>光纤到路边 </a:t>
            </a:r>
            <a:r>
              <a:rPr lang="en-US" altLang="zh-CN" sz="2400" dirty="0">
                <a:solidFill>
                  <a:srgbClr val="0000CC"/>
                </a:solidFill>
              </a:rPr>
              <a:t>FTTC </a:t>
            </a:r>
            <a:r>
              <a:rPr lang="en-US" altLang="zh-CN" sz="2400" dirty="0"/>
              <a:t>(Fiber To The Curb)</a:t>
            </a:r>
            <a:r>
              <a:rPr lang="zh-CN" altLang="en-US" sz="2400" dirty="0" smtClean="0"/>
              <a:t>：光纤铺到路边，从</a:t>
            </a:r>
            <a:r>
              <a:rPr lang="zh-CN" altLang="en-US" sz="2400" dirty="0"/>
              <a:t>路边到各</a:t>
            </a:r>
            <a:r>
              <a:rPr lang="zh-CN" altLang="en-US" sz="2400" dirty="0" smtClean="0"/>
              <a:t>用户可</a:t>
            </a:r>
            <a:r>
              <a:rPr lang="zh-CN" altLang="en-US" sz="2400" dirty="0"/>
              <a:t>使用星形结构双绞线作为传输媒体</a:t>
            </a:r>
            <a:r>
              <a:rPr lang="zh-CN" altLang="en-US" sz="2400" dirty="0" smtClean="0"/>
              <a:t>。</a:t>
            </a:r>
            <a:endParaRPr lang="en-US" altLang="zh-CN" sz="2400" dirty="0" smtClean="0"/>
          </a:p>
        </p:txBody>
      </p:sp>
    </p:spTree>
    <p:extLst>
      <p:ext uri="{BB962C8B-B14F-4D97-AF65-F5344CB8AC3E}">
        <p14:creationId xmlns:p14="http://schemas.microsoft.com/office/powerpoint/2010/main" val="2399401499"/>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zh-CN" dirty="0"/>
              <a:t>2.6.3  </a:t>
            </a:r>
            <a:r>
              <a:rPr lang="en-US" altLang="zh-CN" dirty="0" err="1"/>
              <a:t>FTTx</a:t>
            </a:r>
            <a:r>
              <a:rPr lang="en-US" altLang="zh-CN" dirty="0"/>
              <a:t> </a:t>
            </a:r>
            <a:r>
              <a:rPr lang="zh-CN" altLang="en-US" dirty="0"/>
              <a:t>技术 </a:t>
            </a:r>
            <a:endParaRPr lang="zh-CN" altLang="en-US">
              <a:latin typeface="Arial" charset="0"/>
              <a:ea typeface="宋体" charset="0"/>
            </a:endParaRPr>
          </a:p>
        </p:txBody>
      </p:sp>
      <p:sp>
        <p:nvSpPr>
          <p:cNvPr id="76803" name="Rectangle 3"/>
          <p:cNvSpPr>
            <a:spLocks noGrp="1" noChangeArrowheads="1"/>
          </p:cNvSpPr>
          <p:nvPr>
            <p:ph type="body" idx="1"/>
          </p:nvPr>
        </p:nvSpPr>
        <p:spPr/>
        <p:txBody>
          <a:bodyPr/>
          <a:lstStyle/>
          <a:p>
            <a:pPr eaLnBrk="1" hangingPunct="1"/>
            <a:r>
              <a:rPr lang="zh-CN" altLang="en-US" b="1">
                <a:latin typeface="Arial" charset="0"/>
                <a:ea typeface="宋体" charset="0"/>
              </a:rPr>
              <a:t>光纤接入网（</a:t>
            </a:r>
            <a:r>
              <a:rPr lang="en-US" altLang="zh-CN" b="1">
                <a:latin typeface="Arial" charset="0"/>
                <a:ea typeface="宋体" charset="0"/>
              </a:rPr>
              <a:t>OAN</a:t>
            </a:r>
            <a:r>
              <a:rPr lang="zh-CN" altLang="en-US" b="1">
                <a:latin typeface="Arial" charset="0"/>
                <a:ea typeface="宋体" charset="0"/>
              </a:rPr>
              <a:t>）是指从业务节点（</a:t>
            </a:r>
            <a:r>
              <a:rPr lang="en-US" altLang="zh-CN" b="1">
                <a:latin typeface="Arial" charset="0"/>
                <a:ea typeface="宋体" charset="0"/>
              </a:rPr>
              <a:t>SN</a:t>
            </a:r>
            <a:r>
              <a:rPr lang="zh-CN" altLang="en-US" b="1">
                <a:latin typeface="Arial" charset="0"/>
                <a:ea typeface="宋体" charset="0"/>
              </a:rPr>
              <a:t>）与用户终端之间的部分或全部采用光设备实现接入的系统。它与铜线接入技术相比有无可比拟的优点和广阔的应用前景。</a:t>
            </a:r>
          </a:p>
          <a:p>
            <a:pPr eaLnBrk="1" hangingPunct="1"/>
            <a:r>
              <a:rPr lang="zh-CN" altLang="en-US" b="1">
                <a:latin typeface="Arial" charset="0"/>
                <a:ea typeface="宋体" charset="0"/>
              </a:rPr>
              <a:t>光纤具有传输带宽宽（可用带宽达</a:t>
            </a:r>
            <a:r>
              <a:rPr lang="en-US" altLang="zh-CN" b="1">
                <a:latin typeface="Arial" charset="0"/>
                <a:ea typeface="宋体" charset="0"/>
              </a:rPr>
              <a:t>50THz</a:t>
            </a:r>
            <a:r>
              <a:rPr lang="zh-CN" altLang="en-US" b="1">
                <a:latin typeface="Arial" charset="0"/>
                <a:ea typeface="宋体" charset="0"/>
              </a:rPr>
              <a:t>）且传输衰减小（工作波长为</a:t>
            </a:r>
            <a:r>
              <a:rPr lang="en-US" altLang="zh-CN" b="1">
                <a:latin typeface="Arial" charset="0"/>
                <a:ea typeface="宋体" charset="0"/>
              </a:rPr>
              <a:t>1550nm</a:t>
            </a:r>
            <a:r>
              <a:rPr lang="zh-CN" altLang="en-US" b="1">
                <a:latin typeface="Arial" charset="0"/>
                <a:ea typeface="宋体" charset="0"/>
              </a:rPr>
              <a:t>的单模光纤的传输衰减可达</a:t>
            </a:r>
            <a:r>
              <a:rPr lang="en-US" altLang="zh-CN" b="1">
                <a:latin typeface="Arial" charset="0"/>
                <a:ea typeface="宋体" charset="0"/>
              </a:rPr>
              <a:t>0.15dB/km</a:t>
            </a:r>
            <a:r>
              <a:rPr lang="zh-CN" altLang="en-US" b="1">
                <a:latin typeface="Arial" charset="0"/>
                <a:ea typeface="宋体" charset="0"/>
              </a:rPr>
              <a:t>）的突出优点，因而成为现代通信网中干线传输的主要手段。</a:t>
            </a:r>
          </a:p>
        </p:txBody>
      </p:sp>
    </p:spTree>
    <p:extLst>
      <p:ext uri="{BB962C8B-B14F-4D97-AF65-F5344CB8AC3E}">
        <p14:creationId xmlns:p14="http://schemas.microsoft.com/office/powerpoint/2010/main" val="931907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r>
              <a:rPr lang="en-US" altLang="zh-CN" dirty="0"/>
              <a:t>2.2.2  </a:t>
            </a:r>
            <a:r>
              <a:rPr lang="zh-CN" altLang="zh-CN" dirty="0"/>
              <a:t>有关信道的几个基本概念</a:t>
            </a:r>
            <a:endParaRPr lang="zh-CN" altLang="en-US" dirty="0"/>
          </a:p>
        </p:txBody>
      </p:sp>
      <p:sp>
        <p:nvSpPr>
          <p:cNvPr id="120835" name="Rectangle 3"/>
          <p:cNvSpPr>
            <a:spLocks noGrp="1" noChangeArrowheads="1"/>
          </p:cNvSpPr>
          <p:nvPr>
            <p:ph idx="1"/>
          </p:nvPr>
        </p:nvSpPr>
        <p:spPr>
          <a:no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0" indent="0">
              <a:spcAft>
                <a:spcPct val="15000"/>
              </a:spcAft>
              <a:buNone/>
            </a:pPr>
            <a:r>
              <a:rPr lang="zh-CN" altLang="en-US" dirty="0"/>
              <a:t>调制</a:t>
            </a:r>
            <a:r>
              <a:rPr lang="zh-CN" altLang="zh-CN" dirty="0"/>
              <a:t>分为两大类</a:t>
            </a:r>
            <a:r>
              <a:rPr lang="zh-CN" altLang="en-US" dirty="0"/>
              <a:t>：</a:t>
            </a:r>
            <a:endParaRPr lang="en-US" altLang="zh-CN" dirty="0"/>
          </a:p>
          <a:p>
            <a:pPr>
              <a:spcAft>
                <a:spcPct val="15000"/>
              </a:spcAft>
            </a:pPr>
            <a:r>
              <a:rPr lang="zh-CN" altLang="zh-CN" sz="2800" dirty="0">
                <a:solidFill>
                  <a:srgbClr val="FF0000"/>
                </a:solidFill>
              </a:rPr>
              <a:t>基带</a:t>
            </a:r>
            <a:r>
              <a:rPr lang="zh-CN" altLang="zh-CN" sz="2800" dirty="0" smtClean="0">
                <a:solidFill>
                  <a:srgbClr val="FF0000"/>
                </a:solidFill>
              </a:rPr>
              <a:t>调制</a:t>
            </a:r>
            <a:r>
              <a:rPr lang="zh-CN" altLang="en-US" sz="2800" dirty="0" smtClean="0">
                <a:solidFill>
                  <a:srgbClr val="FF0000"/>
                </a:solidFill>
              </a:rPr>
              <a:t>：</a:t>
            </a:r>
            <a:r>
              <a:rPr lang="zh-CN" altLang="zh-CN" sz="2800" dirty="0"/>
              <a:t>仅对基带信号的波形进行变换，使它能够与信道特性相适应。</a:t>
            </a:r>
            <a:r>
              <a:rPr lang="zh-CN" altLang="zh-CN" sz="2800" dirty="0">
                <a:solidFill>
                  <a:srgbClr val="FF0000"/>
                </a:solidFill>
              </a:rPr>
              <a:t>变换后的信号仍然是</a:t>
            </a:r>
            <a:r>
              <a:rPr lang="zh-CN" altLang="zh-CN" sz="2800" dirty="0" smtClean="0">
                <a:solidFill>
                  <a:srgbClr val="FF0000"/>
                </a:solidFill>
              </a:rPr>
              <a:t>基带信号</a:t>
            </a:r>
            <a:r>
              <a:rPr lang="zh-CN" altLang="en-US" sz="2800" dirty="0" smtClean="0">
                <a:solidFill>
                  <a:srgbClr val="FF0000"/>
                </a:solidFill>
              </a:rPr>
              <a:t>。</a:t>
            </a:r>
            <a:r>
              <a:rPr lang="zh-CN" altLang="zh-CN" sz="2800" dirty="0"/>
              <a:t>把这种过程称为</a:t>
            </a:r>
            <a:r>
              <a:rPr lang="zh-CN" altLang="zh-CN" sz="2800" dirty="0" smtClean="0">
                <a:solidFill>
                  <a:srgbClr val="FF0000"/>
                </a:solidFill>
              </a:rPr>
              <a:t>编码</a:t>
            </a:r>
            <a:r>
              <a:rPr lang="en-US" altLang="zh-CN" sz="2800" dirty="0" smtClean="0">
                <a:solidFill>
                  <a:srgbClr val="FF0000"/>
                </a:solidFill>
              </a:rPr>
              <a:t> </a:t>
            </a:r>
            <a:r>
              <a:rPr lang="en-US" altLang="zh-CN" sz="2800" dirty="0" smtClean="0"/>
              <a:t>(</a:t>
            </a:r>
            <a:r>
              <a:rPr lang="en-US" altLang="zh-CN" sz="2800" dirty="0"/>
              <a:t>coding</a:t>
            </a:r>
            <a:r>
              <a:rPr lang="en-US" altLang="zh-CN" sz="2800" dirty="0" smtClean="0"/>
              <a:t>)</a:t>
            </a:r>
            <a:r>
              <a:rPr lang="zh-CN" altLang="en-US" sz="2800" dirty="0" smtClean="0"/>
              <a:t>。</a:t>
            </a:r>
            <a:endParaRPr lang="en-US" altLang="zh-CN" sz="2800" dirty="0" smtClean="0">
              <a:solidFill>
                <a:srgbClr val="0000CC"/>
              </a:solidFill>
            </a:endParaRPr>
          </a:p>
          <a:p>
            <a:pPr>
              <a:spcAft>
                <a:spcPct val="15000"/>
              </a:spcAft>
            </a:pPr>
            <a:r>
              <a:rPr lang="zh-CN" altLang="zh-CN" sz="2800" dirty="0">
                <a:solidFill>
                  <a:srgbClr val="FF0000"/>
                </a:solidFill>
              </a:rPr>
              <a:t>带通</a:t>
            </a:r>
            <a:r>
              <a:rPr lang="zh-CN" altLang="zh-CN" sz="2800" dirty="0" smtClean="0">
                <a:solidFill>
                  <a:srgbClr val="FF0000"/>
                </a:solidFill>
              </a:rPr>
              <a:t>调制</a:t>
            </a:r>
            <a:r>
              <a:rPr lang="zh-CN" altLang="en-US" sz="2800" dirty="0" smtClean="0">
                <a:solidFill>
                  <a:srgbClr val="FF0000"/>
                </a:solidFill>
              </a:rPr>
              <a:t>：</a:t>
            </a:r>
            <a:r>
              <a:rPr lang="zh-CN" altLang="zh-CN" sz="2800" dirty="0"/>
              <a:t>使用</a:t>
            </a:r>
            <a:r>
              <a:rPr lang="zh-CN" altLang="zh-CN" sz="2800" dirty="0" smtClean="0">
                <a:solidFill>
                  <a:srgbClr val="FF0000"/>
                </a:solidFill>
              </a:rPr>
              <a:t>载波</a:t>
            </a:r>
            <a:r>
              <a:rPr lang="en-US" altLang="zh-CN" sz="2800" dirty="0" smtClean="0">
                <a:solidFill>
                  <a:srgbClr val="FF0000"/>
                </a:solidFill>
              </a:rPr>
              <a:t> </a:t>
            </a:r>
            <a:r>
              <a:rPr lang="en-US" altLang="zh-CN" sz="2800" dirty="0" smtClean="0"/>
              <a:t>(</a:t>
            </a:r>
            <a:r>
              <a:rPr lang="en-US" altLang="zh-CN" sz="2800" dirty="0"/>
              <a:t>carrier)</a:t>
            </a:r>
            <a:r>
              <a:rPr lang="zh-CN" altLang="zh-CN" sz="2800" dirty="0"/>
              <a:t>进行调制，把基带信号的频率范围搬移到较高的频段，并</a:t>
            </a:r>
            <a:r>
              <a:rPr lang="zh-CN" altLang="zh-CN" sz="2800" dirty="0">
                <a:solidFill>
                  <a:srgbClr val="FF0000"/>
                </a:solidFill>
              </a:rPr>
              <a:t>转换为模拟信号，</a:t>
            </a:r>
            <a:r>
              <a:rPr lang="zh-CN" altLang="zh-CN" sz="2800" dirty="0"/>
              <a:t>这样就能够更好地在模拟信道中</a:t>
            </a:r>
            <a:r>
              <a:rPr lang="zh-CN" altLang="zh-CN" sz="2800" dirty="0" smtClean="0"/>
              <a:t>传输</a:t>
            </a:r>
            <a:r>
              <a:rPr lang="zh-CN" altLang="en-US" sz="2800" dirty="0"/>
              <a:t>（即仅在一段频率范围内能够通过信道） </a:t>
            </a:r>
            <a:r>
              <a:rPr lang="zh-CN" altLang="en-US" sz="2800" dirty="0" smtClean="0"/>
              <a:t>。</a:t>
            </a:r>
            <a:endParaRPr lang="en-US" altLang="zh-CN" sz="2800" dirty="0" smtClean="0"/>
          </a:p>
          <a:p>
            <a:pPr>
              <a:spcAft>
                <a:spcPct val="15000"/>
              </a:spcAft>
            </a:pPr>
            <a:r>
              <a:rPr lang="zh-CN" altLang="en-US" sz="2800" dirty="0">
                <a:solidFill>
                  <a:srgbClr val="FF0000"/>
                </a:solidFill>
              </a:rPr>
              <a:t>带通信</a:t>
            </a:r>
            <a:r>
              <a:rPr lang="zh-CN" altLang="en-US" sz="2800" dirty="0" smtClean="0">
                <a:solidFill>
                  <a:srgbClr val="FF0000"/>
                </a:solidFill>
              </a:rPr>
              <a:t>号 ：</a:t>
            </a:r>
            <a:r>
              <a:rPr lang="zh-CN" altLang="zh-CN" sz="2800" dirty="0" smtClean="0"/>
              <a:t>经过</a:t>
            </a:r>
            <a:r>
              <a:rPr lang="zh-CN" altLang="zh-CN" sz="2800" dirty="0"/>
              <a:t>载波调制后的</a:t>
            </a:r>
            <a:r>
              <a:rPr lang="zh-CN" altLang="zh-CN" sz="2800" dirty="0" smtClean="0"/>
              <a:t>信号</a:t>
            </a:r>
            <a:r>
              <a:rPr lang="zh-CN" altLang="en-US" sz="2800" dirty="0" smtClean="0"/>
              <a:t>。</a:t>
            </a:r>
            <a:endParaRPr lang="en-US" altLang="zh-CN" dirty="0">
              <a:solidFill>
                <a:srgbClr val="0000CC"/>
              </a:solidFill>
            </a:endParaRPr>
          </a:p>
        </p:txBody>
      </p:sp>
    </p:spTree>
    <p:extLst>
      <p:ext uri="{BB962C8B-B14F-4D97-AF65-F5344CB8AC3E}">
        <p14:creationId xmlns:p14="http://schemas.microsoft.com/office/powerpoint/2010/main" val="678143416"/>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zh-CN" dirty="0"/>
              <a:t>2.6.3  </a:t>
            </a:r>
            <a:r>
              <a:rPr lang="en-US" altLang="zh-CN" dirty="0" err="1"/>
              <a:t>FTTx</a:t>
            </a:r>
            <a:r>
              <a:rPr lang="en-US" altLang="zh-CN" dirty="0"/>
              <a:t> </a:t>
            </a:r>
            <a:r>
              <a:rPr lang="zh-CN" altLang="en-US" dirty="0"/>
              <a:t>技术 </a:t>
            </a:r>
            <a:endParaRPr lang="zh-CN" altLang="en-US">
              <a:latin typeface="Arial" charset="0"/>
              <a:ea typeface="宋体" charset="0"/>
            </a:endParaRPr>
          </a:p>
        </p:txBody>
      </p:sp>
      <p:sp>
        <p:nvSpPr>
          <p:cNvPr id="77827" name="Rectangle 3"/>
          <p:cNvSpPr>
            <a:spLocks noGrp="1" noChangeArrowheads="1"/>
          </p:cNvSpPr>
          <p:nvPr>
            <p:ph type="body" idx="1"/>
          </p:nvPr>
        </p:nvSpPr>
        <p:spPr/>
        <p:txBody>
          <a:bodyPr/>
          <a:lstStyle/>
          <a:p>
            <a:pPr eaLnBrk="1" hangingPunct="1"/>
            <a:r>
              <a:rPr lang="zh-CN" altLang="en-US" b="1">
                <a:latin typeface="Arial" charset="0"/>
                <a:ea typeface="宋体" charset="0"/>
              </a:rPr>
              <a:t>光纤接入网根据室外传输设施中是否含有有源设备，可以将其分为有源光网络（</a:t>
            </a:r>
            <a:r>
              <a:rPr lang="en-US" altLang="zh-CN" b="1">
                <a:latin typeface="Arial" charset="0"/>
                <a:ea typeface="宋体" charset="0"/>
              </a:rPr>
              <a:t>Active Optical Network</a:t>
            </a:r>
            <a:r>
              <a:rPr lang="zh-CN" altLang="en-US" b="1">
                <a:latin typeface="Arial" charset="0"/>
                <a:ea typeface="宋体" charset="0"/>
              </a:rPr>
              <a:t>，</a:t>
            </a:r>
            <a:r>
              <a:rPr lang="en-US" altLang="zh-CN" b="1">
                <a:latin typeface="Arial" charset="0"/>
                <a:ea typeface="宋体" charset="0"/>
              </a:rPr>
              <a:t>AON</a:t>
            </a:r>
            <a:r>
              <a:rPr lang="zh-CN" altLang="en-US" b="1">
                <a:latin typeface="Arial" charset="0"/>
                <a:ea typeface="宋体" charset="0"/>
              </a:rPr>
              <a:t>）和无源光网络（</a:t>
            </a:r>
            <a:r>
              <a:rPr lang="en-US" altLang="zh-CN" b="1">
                <a:latin typeface="Arial" charset="0"/>
                <a:ea typeface="宋体" charset="0"/>
              </a:rPr>
              <a:t>Passive Optical Network</a:t>
            </a:r>
            <a:r>
              <a:rPr lang="zh-CN" altLang="en-US" b="1">
                <a:latin typeface="Arial" charset="0"/>
                <a:ea typeface="宋体" charset="0"/>
              </a:rPr>
              <a:t>，</a:t>
            </a:r>
            <a:r>
              <a:rPr lang="en-US" altLang="zh-CN" b="1">
                <a:latin typeface="Arial" charset="0"/>
                <a:ea typeface="宋体" charset="0"/>
              </a:rPr>
              <a:t>PON</a:t>
            </a:r>
            <a:r>
              <a:rPr lang="zh-CN" altLang="en-US" b="1">
                <a:latin typeface="Arial" charset="0"/>
                <a:ea typeface="宋体" charset="0"/>
              </a:rPr>
              <a:t>）。</a:t>
            </a:r>
            <a:r>
              <a:rPr lang="en-US" altLang="zh-CN" b="1">
                <a:latin typeface="Arial" charset="0"/>
                <a:ea typeface="宋体" charset="0"/>
              </a:rPr>
              <a:t>AON</a:t>
            </a:r>
            <a:r>
              <a:rPr lang="zh-CN" altLang="en-US" b="1">
                <a:latin typeface="Arial" charset="0"/>
                <a:ea typeface="宋体" charset="0"/>
              </a:rPr>
              <a:t>采用有源的电复用器分路，</a:t>
            </a:r>
            <a:r>
              <a:rPr lang="en-US" altLang="zh-CN" b="1">
                <a:latin typeface="Arial" charset="0"/>
                <a:ea typeface="宋体" charset="0"/>
              </a:rPr>
              <a:t>PON</a:t>
            </a:r>
            <a:r>
              <a:rPr lang="zh-CN" altLang="en-US" b="1">
                <a:latin typeface="Arial" charset="0"/>
                <a:ea typeface="宋体" charset="0"/>
              </a:rPr>
              <a:t>则采用无源的光分路器分路。</a:t>
            </a:r>
          </a:p>
        </p:txBody>
      </p:sp>
    </p:spTree>
    <p:extLst>
      <p:ext uri="{BB962C8B-B14F-4D97-AF65-F5344CB8AC3E}">
        <p14:creationId xmlns:p14="http://schemas.microsoft.com/office/powerpoint/2010/main" val="389166366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zh-CN" dirty="0"/>
              <a:t>2.6.3  </a:t>
            </a:r>
            <a:r>
              <a:rPr lang="en-US" altLang="zh-CN" dirty="0" err="1"/>
              <a:t>FTTx</a:t>
            </a:r>
            <a:r>
              <a:rPr lang="en-US" altLang="zh-CN" dirty="0"/>
              <a:t> </a:t>
            </a:r>
            <a:r>
              <a:rPr lang="zh-CN" altLang="en-US" dirty="0"/>
              <a:t>网络结构</a:t>
            </a:r>
            <a:endParaRPr lang="zh-CN" altLang="en-US">
              <a:latin typeface="Arial" charset="0"/>
              <a:ea typeface="宋体" charset="0"/>
            </a:endParaRPr>
          </a:p>
        </p:txBody>
      </p:sp>
      <p:sp>
        <p:nvSpPr>
          <p:cNvPr id="78851" name="Rectangle 3"/>
          <p:cNvSpPr>
            <a:spLocks noGrp="1" noChangeArrowheads="1"/>
          </p:cNvSpPr>
          <p:nvPr>
            <p:ph type="body" idx="1"/>
          </p:nvPr>
        </p:nvSpPr>
        <p:spPr/>
        <p:txBody>
          <a:bodyPr/>
          <a:lstStyle/>
          <a:p>
            <a:pPr eaLnBrk="1" hangingPunct="1"/>
            <a:r>
              <a:rPr lang="zh-CN" altLang="en-US" b="1">
                <a:latin typeface="Arial" charset="0"/>
                <a:ea typeface="宋体" charset="0"/>
              </a:rPr>
              <a:t>光纤接入网是共享相同网络侧接口，且由光接入传输系统支持的一系列接入链路。它由一个光线路终端（</a:t>
            </a:r>
            <a:r>
              <a:rPr lang="en-US" altLang="zh-CN" b="1">
                <a:latin typeface="Arial" charset="0"/>
                <a:ea typeface="宋体" charset="0"/>
              </a:rPr>
              <a:t>OLT</a:t>
            </a:r>
            <a:r>
              <a:rPr lang="zh-CN" altLang="en-US" b="1">
                <a:latin typeface="Arial" charset="0"/>
                <a:ea typeface="宋体" charset="0"/>
              </a:rPr>
              <a:t>），至少一个光配线网（</a:t>
            </a:r>
            <a:r>
              <a:rPr lang="en-US" altLang="zh-CN" b="1">
                <a:latin typeface="Arial" charset="0"/>
                <a:ea typeface="宋体" charset="0"/>
              </a:rPr>
              <a:t>ODN</a:t>
            </a:r>
            <a:r>
              <a:rPr lang="zh-CN" altLang="en-US" b="1">
                <a:latin typeface="Arial" charset="0"/>
                <a:ea typeface="宋体" charset="0"/>
              </a:rPr>
              <a:t>），至少一个光网络单元（</a:t>
            </a:r>
            <a:r>
              <a:rPr lang="en-US" altLang="zh-CN" b="1">
                <a:latin typeface="Arial" charset="0"/>
                <a:ea typeface="宋体" charset="0"/>
              </a:rPr>
              <a:t>ONU</a:t>
            </a:r>
            <a:r>
              <a:rPr lang="zh-CN" altLang="en-US" b="1">
                <a:latin typeface="Arial" charset="0"/>
                <a:ea typeface="宋体" charset="0"/>
              </a:rPr>
              <a:t>）、适配设施（</a:t>
            </a:r>
            <a:r>
              <a:rPr lang="en-US" altLang="zh-CN" b="1">
                <a:latin typeface="Arial" charset="0"/>
                <a:ea typeface="宋体" charset="0"/>
              </a:rPr>
              <a:t>AF</a:t>
            </a:r>
            <a:r>
              <a:rPr lang="zh-CN" altLang="en-US" b="1">
                <a:latin typeface="Arial" charset="0"/>
                <a:ea typeface="宋体" charset="0"/>
              </a:rPr>
              <a:t>）以及系统管理单元（</a:t>
            </a:r>
            <a:r>
              <a:rPr lang="en-US" altLang="zh-CN" b="1">
                <a:latin typeface="Arial" charset="0"/>
                <a:ea typeface="宋体" charset="0"/>
              </a:rPr>
              <a:t>OAM</a:t>
            </a:r>
            <a:r>
              <a:rPr lang="zh-CN" altLang="en-US" b="1">
                <a:latin typeface="Arial" charset="0"/>
                <a:ea typeface="宋体" charset="0"/>
              </a:rPr>
              <a:t>）组成。</a:t>
            </a:r>
          </a:p>
        </p:txBody>
      </p:sp>
    </p:spTree>
    <p:extLst>
      <p:ext uri="{BB962C8B-B14F-4D97-AF65-F5344CB8AC3E}">
        <p14:creationId xmlns:p14="http://schemas.microsoft.com/office/powerpoint/2010/main" val="10460970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en-US" altLang="zh-CN" dirty="0"/>
              <a:t>2.6.3  </a:t>
            </a:r>
            <a:r>
              <a:rPr lang="en-US" altLang="zh-CN" dirty="0" err="1"/>
              <a:t>FTTx</a:t>
            </a:r>
            <a:r>
              <a:rPr lang="en-US" altLang="zh-CN" dirty="0"/>
              <a:t> </a:t>
            </a:r>
            <a:r>
              <a:rPr lang="zh-CN" altLang="en-US" dirty="0"/>
              <a:t>网络结构</a:t>
            </a:r>
            <a:endParaRPr lang="zh-CN" altLang="en-US">
              <a:latin typeface="Arial" charset="0"/>
              <a:ea typeface="宋体" charset="0"/>
            </a:endParaRPr>
          </a:p>
        </p:txBody>
      </p:sp>
      <p:sp>
        <p:nvSpPr>
          <p:cNvPr id="79875" name="Rectangle 3"/>
          <p:cNvSpPr>
            <a:spLocks noGrp="1" noChangeArrowheads="1"/>
          </p:cNvSpPr>
          <p:nvPr>
            <p:ph type="body" idx="1"/>
          </p:nvPr>
        </p:nvSpPr>
        <p:spPr/>
        <p:txBody>
          <a:bodyPr/>
          <a:lstStyle/>
          <a:p>
            <a:pPr eaLnBrk="1" hangingPunct="1"/>
            <a:r>
              <a:rPr lang="en-US" altLang="zh-CN" b="1">
                <a:latin typeface="Arial" charset="0"/>
                <a:ea typeface="宋体" charset="0"/>
              </a:rPr>
              <a:t>OLT</a:t>
            </a:r>
            <a:r>
              <a:rPr lang="zh-CN" altLang="en-US" b="1">
                <a:latin typeface="Arial" charset="0"/>
                <a:ea typeface="宋体" charset="0"/>
              </a:rPr>
              <a:t>为光接入网提供网络侧与本地交换机之间的接口。</a:t>
            </a:r>
          </a:p>
          <a:p>
            <a:pPr eaLnBrk="1" hangingPunct="1"/>
            <a:r>
              <a:rPr lang="en-US" altLang="zh-CN" b="1">
                <a:latin typeface="Arial" charset="0"/>
                <a:ea typeface="宋体" charset="0"/>
              </a:rPr>
              <a:t>ONU</a:t>
            </a:r>
            <a:r>
              <a:rPr lang="zh-CN" altLang="en-US" b="1">
                <a:latin typeface="Arial" charset="0"/>
                <a:ea typeface="宋体" charset="0"/>
              </a:rPr>
              <a:t>位于</a:t>
            </a:r>
            <a:r>
              <a:rPr lang="en-US" altLang="zh-CN" b="1">
                <a:latin typeface="Arial" charset="0"/>
                <a:ea typeface="宋体" charset="0"/>
              </a:rPr>
              <a:t>ODN</a:t>
            </a:r>
            <a:r>
              <a:rPr lang="zh-CN" altLang="en-US" b="1">
                <a:latin typeface="Arial" charset="0"/>
                <a:ea typeface="宋体" charset="0"/>
              </a:rPr>
              <a:t>和用户设备之间。</a:t>
            </a:r>
          </a:p>
          <a:p>
            <a:pPr eaLnBrk="1" hangingPunct="1"/>
            <a:r>
              <a:rPr lang="en-US" altLang="zh-CN" b="1">
                <a:latin typeface="Arial" charset="0"/>
                <a:ea typeface="宋体" charset="0"/>
              </a:rPr>
              <a:t>ODN</a:t>
            </a:r>
            <a:r>
              <a:rPr lang="zh-CN" altLang="en-US" b="1">
                <a:latin typeface="Arial" charset="0"/>
                <a:ea typeface="宋体" charset="0"/>
              </a:rPr>
              <a:t>为</a:t>
            </a:r>
            <a:r>
              <a:rPr lang="en-US" altLang="zh-CN" b="1">
                <a:latin typeface="Arial" charset="0"/>
                <a:ea typeface="宋体" charset="0"/>
              </a:rPr>
              <a:t>ONU</a:t>
            </a:r>
            <a:r>
              <a:rPr lang="zh-CN" altLang="en-US" b="1">
                <a:latin typeface="Arial" charset="0"/>
                <a:ea typeface="宋体" charset="0"/>
              </a:rPr>
              <a:t>和</a:t>
            </a:r>
            <a:r>
              <a:rPr lang="en-US" altLang="zh-CN" b="1">
                <a:latin typeface="Arial" charset="0"/>
                <a:ea typeface="宋体" charset="0"/>
              </a:rPr>
              <a:t>OLT</a:t>
            </a:r>
            <a:r>
              <a:rPr lang="zh-CN" altLang="en-US" b="1">
                <a:latin typeface="Arial" charset="0"/>
                <a:ea typeface="宋体" charset="0"/>
              </a:rPr>
              <a:t>提供以光纤为传输媒介的物理连接，其主要功能是完成光信号的传输和功率分配。</a:t>
            </a:r>
          </a:p>
          <a:p>
            <a:pPr eaLnBrk="1" hangingPunct="1"/>
            <a:r>
              <a:rPr lang="en-US" altLang="zh-CN" b="1">
                <a:latin typeface="Arial" charset="0"/>
                <a:ea typeface="宋体" charset="0"/>
              </a:rPr>
              <a:t>AF</a:t>
            </a:r>
            <a:r>
              <a:rPr lang="zh-CN" altLang="en-US" b="1">
                <a:latin typeface="Arial" charset="0"/>
                <a:ea typeface="宋体" charset="0"/>
              </a:rPr>
              <a:t>主要为</a:t>
            </a:r>
            <a:r>
              <a:rPr lang="en-US" altLang="zh-CN" b="1">
                <a:latin typeface="Arial" charset="0"/>
                <a:ea typeface="宋体" charset="0"/>
              </a:rPr>
              <a:t>ONU</a:t>
            </a:r>
            <a:r>
              <a:rPr lang="zh-CN" altLang="en-US" b="1">
                <a:latin typeface="Arial" charset="0"/>
                <a:ea typeface="宋体" charset="0"/>
              </a:rPr>
              <a:t>和用户设备提供适配功能。</a:t>
            </a:r>
          </a:p>
          <a:p>
            <a:pPr eaLnBrk="1" hangingPunct="1"/>
            <a:endParaRPr lang="en-US" altLang="zh-CN" b="1">
              <a:latin typeface="Arial" charset="0"/>
              <a:ea typeface="宋体" charset="0"/>
            </a:endParaRPr>
          </a:p>
        </p:txBody>
      </p:sp>
    </p:spTree>
    <p:extLst>
      <p:ext uri="{BB962C8B-B14F-4D97-AF65-F5344CB8AC3E}">
        <p14:creationId xmlns:p14="http://schemas.microsoft.com/office/powerpoint/2010/main" val="16309245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zh-CN" dirty="0"/>
              <a:t>2.6.3  </a:t>
            </a:r>
            <a:r>
              <a:rPr lang="en-US" altLang="zh-CN" dirty="0" err="1"/>
              <a:t>FTTx</a:t>
            </a:r>
            <a:r>
              <a:rPr lang="en-US" altLang="zh-CN" dirty="0"/>
              <a:t> </a:t>
            </a:r>
            <a:r>
              <a:rPr lang="zh-CN" altLang="en-US" dirty="0"/>
              <a:t>网络结构</a:t>
            </a:r>
            <a:endParaRPr lang="zh-CN" altLang="en-US">
              <a:latin typeface="Arial" charset="0"/>
              <a:ea typeface="宋体" charset="0"/>
            </a:endParaRPr>
          </a:p>
        </p:txBody>
      </p:sp>
      <p:sp>
        <p:nvSpPr>
          <p:cNvPr id="80899" name="Rectangle 3"/>
          <p:cNvSpPr>
            <a:spLocks noGrp="1" noChangeArrowheads="1"/>
          </p:cNvSpPr>
          <p:nvPr>
            <p:ph type="body" idx="1"/>
          </p:nvPr>
        </p:nvSpPr>
        <p:spPr/>
        <p:txBody>
          <a:bodyPr/>
          <a:lstStyle/>
          <a:p>
            <a:pPr eaLnBrk="1" hangingPunct="1"/>
            <a:endParaRPr lang="zh-CN">
              <a:latin typeface="Arial" charset="0"/>
              <a:ea typeface="宋体" charset="0"/>
            </a:endParaRPr>
          </a:p>
        </p:txBody>
      </p:sp>
      <p:pic>
        <p:nvPicPr>
          <p:cNvPr id="80900" name="Picture 4" descr="jrw0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3150" y="1600200"/>
            <a:ext cx="7429500" cy="186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901" name="Picture 5" descr="jrw0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3429001"/>
            <a:ext cx="6934200" cy="310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01003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zh-CN" dirty="0"/>
              <a:t>2.6.3  </a:t>
            </a:r>
            <a:r>
              <a:rPr lang="en-US" altLang="zh-CN" dirty="0" err="1"/>
              <a:t>FTTx</a:t>
            </a:r>
            <a:r>
              <a:rPr lang="en-US" altLang="zh-CN" dirty="0"/>
              <a:t> </a:t>
            </a:r>
            <a:r>
              <a:rPr lang="zh-CN" altLang="en-US" dirty="0"/>
              <a:t>网络结构</a:t>
            </a:r>
            <a:endParaRPr lang="zh-CN" altLang="en-US">
              <a:latin typeface="Arial" charset="0"/>
              <a:ea typeface="宋体" charset="0"/>
            </a:endParaRPr>
          </a:p>
        </p:txBody>
      </p:sp>
      <p:sp>
        <p:nvSpPr>
          <p:cNvPr id="82947" name="Rectangle 3"/>
          <p:cNvSpPr>
            <a:spLocks noGrp="1" noChangeArrowheads="1"/>
          </p:cNvSpPr>
          <p:nvPr>
            <p:ph type="body" idx="1"/>
          </p:nvPr>
        </p:nvSpPr>
        <p:spPr/>
        <p:txBody>
          <a:bodyPr/>
          <a:lstStyle/>
          <a:p>
            <a:pPr eaLnBrk="1" hangingPunct="1"/>
            <a:endParaRPr lang="zh-CN">
              <a:latin typeface="Arial" charset="0"/>
              <a:ea typeface="宋体" charset="0"/>
            </a:endParaRPr>
          </a:p>
        </p:txBody>
      </p:sp>
      <p:pic>
        <p:nvPicPr>
          <p:cNvPr id="82948" name="Picture 4" descr="jrw0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8250" y="1828801"/>
            <a:ext cx="7429500" cy="432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921553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US" altLang="zh-CN" dirty="0"/>
              <a:t>2.6.3  </a:t>
            </a:r>
            <a:r>
              <a:rPr lang="en-US" altLang="zh-CN" dirty="0" err="1"/>
              <a:t>FTTx</a:t>
            </a:r>
            <a:r>
              <a:rPr lang="en-US" altLang="zh-CN" dirty="0"/>
              <a:t> </a:t>
            </a:r>
            <a:r>
              <a:rPr lang="zh-CN" altLang="en-US" dirty="0"/>
              <a:t>网络结构</a:t>
            </a:r>
            <a:endParaRPr lang="zh-CN" altLang="en-US">
              <a:latin typeface="Arial" charset="0"/>
              <a:ea typeface="宋体" charset="0"/>
            </a:endParaRPr>
          </a:p>
        </p:txBody>
      </p:sp>
      <p:sp>
        <p:nvSpPr>
          <p:cNvPr id="83971" name="Rectangle 3"/>
          <p:cNvSpPr>
            <a:spLocks noGrp="1" noChangeArrowheads="1"/>
          </p:cNvSpPr>
          <p:nvPr>
            <p:ph type="body" idx="1"/>
          </p:nvPr>
        </p:nvSpPr>
        <p:spPr/>
        <p:txBody>
          <a:bodyPr/>
          <a:lstStyle/>
          <a:p>
            <a:pPr eaLnBrk="1" hangingPunct="1">
              <a:lnSpc>
                <a:spcPct val="110000"/>
              </a:lnSpc>
            </a:pPr>
            <a:r>
              <a:rPr lang="zh-CN" altLang="en-US" sz="2600" b="1">
                <a:latin typeface="Arial" charset="0"/>
                <a:ea typeface="宋体" charset="0"/>
              </a:rPr>
              <a:t>点到多点传输系统，共享介质</a:t>
            </a:r>
          </a:p>
          <a:p>
            <a:pPr eaLnBrk="1" hangingPunct="1">
              <a:lnSpc>
                <a:spcPct val="110000"/>
              </a:lnSpc>
            </a:pPr>
            <a:r>
              <a:rPr lang="en-US" altLang="zh-CN" sz="2600" b="1">
                <a:latin typeface="Arial" charset="0"/>
                <a:ea typeface="宋体" charset="0"/>
              </a:rPr>
              <a:t>OLT</a:t>
            </a:r>
            <a:r>
              <a:rPr lang="zh-CN" altLang="en-US" sz="2600" b="1">
                <a:latin typeface="Arial" charset="0"/>
                <a:ea typeface="宋体" charset="0"/>
              </a:rPr>
              <a:t>和</a:t>
            </a:r>
            <a:r>
              <a:rPr lang="en-US" altLang="zh-CN" sz="2600" b="1">
                <a:latin typeface="Arial" charset="0"/>
                <a:ea typeface="宋体" charset="0"/>
              </a:rPr>
              <a:t>ONU</a:t>
            </a:r>
            <a:r>
              <a:rPr lang="zh-CN" altLang="en-US" sz="2600" b="1">
                <a:latin typeface="Arial" charset="0"/>
                <a:ea typeface="宋体" charset="0"/>
              </a:rPr>
              <a:t>之间的传输分成上行和下行两个方向：</a:t>
            </a:r>
          </a:p>
          <a:p>
            <a:pPr lvl="1" eaLnBrk="1" hangingPunct="1">
              <a:lnSpc>
                <a:spcPct val="110000"/>
              </a:lnSpc>
            </a:pPr>
            <a:r>
              <a:rPr lang="zh-CN" altLang="en-US" sz="2200" b="1">
                <a:latin typeface="Arial" charset="0"/>
                <a:ea typeface="宋体" charset="0"/>
              </a:rPr>
              <a:t>下行：</a:t>
            </a:r>
            <a:r>
              <a:rPr lang="en-US" altLang="zh-CN" sz="2200" b="1">
                <a:latin typeface="Arial" charset="0"/>
                <a:ea typeface="宋体" charset="0"/>
              </a:rPr>
              <a:t>OLT</a:t>
            </a:r>
            <a:r>
              <a:rPr lang="zh-CN" altLang="en-US" sz="2200" b="1">
                <a:latin typeface="Arial" charset="0"/>
                <a:ea typeface="宋体" charset="0"/>
              </a:rPr>
              <a:t>向各个</a:t>
            </a:r>
            <a:r>
              <a:rPr lang="en-US" altLang="zh-CN" sz="2200" b="1">
                <a:latin typeface="Arial" charset="0"/>
                <a:ea typeface="宋体" charset="0"/>
              </a:rPr>
              <a:t>ONU</a:t>
            </a:r>
            <a:r>
              <a:rPr lang="zh-CN" altLang="en-US" sz="2200" b="1">
                <a:latin typeface="Arial" charset="0"/>
                <a:ea typeface="宋体" charset="0"/>
              </a:rPr>
              <a:t>采用广播通信方式，</a:t>
            </a:r>
            <a:r>
              <a:rPr lang="en-US" altLang="zh-CN" sz="2200" b="1">
                <a:latin typeface="Arial" charset="0"/>
                <a:ea typeface="宋体" charset="0"/>
              </a:rPr>
              <a:t>OLT</a:t>
            </a:r>
            <a:r>
              <a:rPr lang="zh-CN" altLang="en-US" sz="2200" b="1">
                <a:latin typeface="Arial" charset="0"/>
                <a:ea typeface="宋体" charset="0"/>
              </a:rPr>
              <a:t>先将要送至各个</a:t>
            </a:r>
            <a:r>
              <a:rPr lang="en-US" altLang="zh-CN" sz="2200" b="1">
                <a:latin typeface="Arial" charset="0"/>
                <a:ea typeface="宋体" charset="0"/>
              </a:rPr>
              <a:t>ONU</a:t>
            </a:r>
            <a:r>
              <a:rPr lang="zh-CN" altLang="en-US" sz="2200" b="1">
                <a:latin typeface="Arial" charset="0"/>
                <a:ea typeface="宋体" charset="0"/>
              </a:rPr>
              <a:t>的信号时分复用成时隙流，然后再送至馈线光纤，经光分路器进行功率分路后，再广播至各个</a:t>
            </a:r>
            <a:r>
              <a:rPr lang="en-US" altLang="zh-CN" sz="2200" b="1">
                <a:latin typeface="Arial" charset="0"/>
                <a:ea typeface="宋体" charset="0"/>
              </a:rPr>
              <a:t>ONU</a:t>
            </a:r>
            <a:r>
              <a:rPr lang="zh-CN" altLang="en-US" sz="2200" b="1">
                <a:latin typeface="Arial" charset="0"/>
                <a:ea typeface="宋体" charset="0"/>
              </a:rPr>
              <a:t>。各个</a:t>
            </a:r>
            <a:r>
              <a:rPr lang="en-US" altLang="zh-CN" sz="2200" b="1">
                <a:latin typeface="Arial" charset="0"/>
                <a:ea typeface="宋体" charset="0"/>
              </a:rPr>
              <a:t>ONU</a:t>
            </a:r>
            <a:r>
              <a:rPr lang="zh-CN" altLang="en-US" sz="2200" b="1">
                <a:latin typeface="Arial" charset="0"/>
                <a:ea typeface="宋体" charset="0"/>
              </a:rPr>
              <a:t>在规定的时隙接收自己的数据。</a:t>
            </a:r>
          </a:p>
          <a:p>
            <a:pPr lvl="1" eaLnBrk="1" hangingPunct="1">
              <a:lnSpc>
                <a:spcPct val="110000"/>
              </a:lnSpc>
            </a:pPr>
            <a:r>
              <a:rPr lang="zh-CN" altLang="en-US" sz="2200" b="1">
                <a:latin typeface="Arial" charset="0"/>
                <a:ea typeface="宋体" charset="0"/>
              </a:rPr>
              <a:t>上行：</a:t>
            </a:r>
            <a:r>
              <a:rPr lang="en-US" altLang="zh-CN" sz="2200" b="1">
                <a:latin typeface="Arial" charset="0"/>
                <a:ea typeface="宋体" charset="0"/>
              </a:rPr>
              <a:t>ONU</a:t>
            </a:r>
            <a:r>
              <a:rPr lang="zh-CN" altLang="en-US" sz="2200" b="1">
                <a:latin typeface="Arial" charset="0"/>
                <a:ea typeface="宋体" charset="0"/>
              </a:rPr>
              <a:t>向</a:t>
            </a:r>
            <a:r>
              <a:rPr lang="en-US" altLang="zh-CN" sz="2200" b="1">
                <a:latin typeface="Arial" charset="0"/>
                <a:ea typeface="宋体" charset="0"/>
              </a:rPr>
              <a:t>OLT</a:t>
            </a:r>
            <a:r>
              <a:rPr lang="zh-CN" altLang="en-US" sz="2200" b="1">
                <a:latin typeface="Arial" charset="0"/>
                <a:ea typeface="宋体" charset="0"/>
              </a:rPr>
              <a:t>通信时需要某种分配信道的策略。由于多个</a:t>
            </a:r>
            <a:r>
              <a:rPr lang="en-US" altLang="zh-CN" sz="2200" b="1">
                <a:latin typeface="Arial" charset="0"/>
                <a:ea typeface="宋体" charset="0"/>
              </a:rPr>
              <a:t>ONU</a:t>
            </a:r>
            <a:r>
              <a:rPr lang="zh-CN" altLang="en-US" sz="2200" b="1">
                <a:latin typeface="Arial" charset="0"/>
                <a:ea typeface="宋体" charset="0"/>
              </a:rPr>
              <a:t>共享一个光纤传输，而每个</a:t>
            </a:r>
            <a:r>
              <a:rPr lang="en-US" altLang="zh-CN" sz="2200" b="1">
                <a:latin typeface="Arial" charset="0"/>
                <a:ea typeface="宋体" charset="0"/>
              </a:rPr>
              <a:t>ONU</a:t>
            </a:r>
            <a:r>
              <a:rPr lang="zh-CN" altLang="en-US" sz="2200" b="1">
                <a:latin typeface="Arial" charset="0"/>
                <a:ea typeface="宋体" charset="0"/>
              </a:rPr>
              <a:t>发送信号是突发的，避免产生冲突，保证任意一个时刻只能由一个</a:t>
            </a:r>
            <a:r>
              <a:rPr lang="en-US" altLang="zh-CN" sz="2200" b="1">
                <a:latin typeface="Arial" charset="0"/>
                <a:ea typeface="宋体" charset="0"/>
              </a:rPr>
              <a:t>ONU</a:t>
            </a:r>
            <a:r>
              <a:rPr lang="zh-CN" altLang="en-US" sz="2200" b="1">
                <a:latin typeface="Arial" charset="0"/>
                <a:ea typeface="宋体" charset="0"/>
              </a:rPr>
              <a:t>发送信号，各个</a:t>
            </a:r>
            <a:r>
              <a:rPr lang="en-US" altLang="zh-CN" sz="2200" b="1">
                <a:latin typeface="Arial" charset="0"/>
                <a:ea typeface="宋体" charset="0"/>
              </a:rPr>
              <a:t>ONU</a:t>
            </a:r>
            <a:r>
              <a:rPr lang="zh-CN" altLang="en-US" sz="2200" b="1">
                <a:latin typeface="Arial" charset="0"/>
                <a:ea typeface="宋体" charset="0"/>
              </a:rPr>
              <a:t>轮流发送，以实现传输信道共享。</a:t>
            </a:r>
          </a:p>
        </p:txBody>
      </p:sp>
    </p:spTree>
    <p:extLst>
      <p:ext uri="{BB962C8B-B14F-4D97-AF65-F5344CB8AC3E}">
        <p14:creationId xmlns:p14="http://schemas.microsoft.com/office/powerpoint/2010/main" val="30700412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46156" y="967840"/>
            <a:ext cx="7880086" cy="2519362"/>
            <a:chOff x="816902" y="630238"/>
            <a:chExt cx="7880086" cy="2519362"/>
          </a:xfrm>
        </p:grpSpPr>
        <p:grpSp>
          <p:nvGrpSpPr>
            <p:cNvPr id="318468" name="Group 4"/>
            <p:cNvGrpSpPr>
              <a:grpSpLocks/>
            </p:cNvGrpSpPr>
            <p:nvPr/>
          </p:nvGrpSpPr>
          <p:grpSpPr bwMode="auto">
            <a:xfrm>
              <a:off x="6980636" y="1182688"/>
              <a:ext cx="1716352" cy="1751012"/>
              <a:chOff x="3606" y="1238"/>
              <a:chExt cx="1270" cy="1103"/>
            </a:xfrm>
          </p:grpSpPr>
          <p:sp>
            <p:nvSpPr>
              <p:cNvPr id="318469" name="Line 5"/>
              <p:cNvSpPr>
                <a:spLocks noChangeShapeType="1"/>
              </p:cNvSpPr>
              <p:nvPr/>
            </p:nvSpPr>
            <p:spPr bwMode="auto">
              <a:xfrm>
                <a:off x="3606" y="1752"/>
                <a:ext cx="127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470" name="Line 6"/>
              <p:cNvSpPr>
                <a:spLocks noChangeShapeType="1"/>
              </p:cNvSpPr>
              <p:nvPr/>
            </p:nvSpPr>
            <p:spPr bwMode="auto">
              <a:xfrm>
                <a:off x="3923" y="2341"/>
                <a:ext cx="95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471" name="Line 7"/>
              <p:cNvSpPr>
                <a:spLocks noChangeShapeType="1"/>
              </p:cNvSpPr>
              <p:nvPr/>
            </p:nvSpPr>
            <p:spPr bwMode="auto">
              <a:xfrm>
                <a:off x="3923" y="1238"/>
                <a:ext cx="95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318472" name="Text Box 8"/>
            <p:cNvSpPr txBox="1">
              <a:spLocks noChangeArrowheads="1"/>
            </p:cNvSpPr>
            <p:nvPr/>
          </p:nvSpPr>
          <p:spPr bwMode="auto">
            <a:xfrm>
              <a:off x="2180696" y="1446213"/>
              <a:ext cx="5982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b="1">
                  <a:solidFill>
                    <a:srgbClr val="000099"/>
                  </a:solidFill>
                  <a:latin typeface="+mn-lt"/>
                  <a:ea typeface="黑体" pitchFamily="2" charset="-122"/>
                </a:rPr>
                <a:t>头端</a:t>
              </a:r>
            </a:p>
          </p:txBody>
        </p:sp>
        <p:sp>
          <p:nvSpPr>
            <p:cNvPr id="318473" name="Rectangle 9"/>
            <p:cNvSpPr>
              <a:spLocks noChangeArrowheads="1"/>
            </p:cNvSpPr>
            <p:nvPr/>
          </p:nvSpPr>
          <p:spPr bwMode="auto">
            <a:xfrm>
              <a:off x="4249606" y="1782763"/>
              <a:ext cx="701675" cy="431800"/>
            </a:xfrm>
            <a:prstGeom prst="rect">
              <a:avLst/>
            </a:prstGeom>
            <a:solidFill>
              <a:srgbClr val="FFFF00"/>
            </a:solidFill>
            <a:ln w="9525">
              <a:solidFill>
                <a:schemeClr val="tx1"/>
              </a:solidFill>
              <a:miter lim="800000"/>
              <a:headEnd/>
              <a:tailEnd/>
            </a:ln>
            <a:effectLst/>
          </p:spPr>
          <p:txBody>
            <a:bodyPr wrap="none" anchor="ctr"/>
            <a:lstStyle/>
            <a:p>
              <a:pPr algn="ctr"/>
              <a:r>
                <a:rPr lang="en-US" altLang="zh-CN" b="1">
                  <a:solidFill>
                    <a:srgbClr val="000099"/>
                  </a:solidFill>
                  <a:latin typeface="+mn-lt"/>
                  <a:ea typeface="黑体" pitchFamily="2" charset="-122"/>
                </a:rPr>
                <a:t>1:N</a:t>
              </a:r>
            </a:p>
          </p:txBody>
        </p:sp>
        <p:sp>
          <p:nvSpPr>
            <p:cNvPr id="318474" name="Rectangle 10"/>
            <p:cNvSpPr>
              <a:spLocks noChangeArrowheads="1"/>
            </p:cNvSpPr>
            <p:nvPr/>
          </p:nvSpPr>
          <p:spPr bwMode="auto">
            <a:xfrm>
              <a:off x="6824133" y="2717800"/>
              <a:ext cx="701675" cy="431800"/>
            </a:xfrm>
            <a:prstGeom prst="rect">
              <a:avLst/>
            </a:prstGeom>
            <a:solidFill>
              <a:srgbClr val="FFC000"/>
            </a:solidFill>
            <a:ln w="9525">
              <a:solidFill>
                <a:schemeClr val="tx1"/>
              </a:solidFill>
              <a:miter lim="800000"/>
              <a:headEnd/>
              <a:tailEnd/>
            </a:ln>
            <a:effectLst/>
          </p:spPr>
          <p:txBody>
            <a:bodyPr wrap="none" anchor="ctr"/>
            <a:lstStyle/>
            <a:p>
              <a:pPr algn="ctr"/>
              <a:r>
                <a:rPr lang="en-US" altLang="zh-CN" b="1">
                  <a:solidFill>
                    <a:srgbClr val="000099"/>
                  </a:solidFill>
                  <a:latin typeface="+mn-lt"/>
                  <a:ea typeface="黑体" pitchFamily="2" charset="-122"/>
                </a:rPr>
                <a:t>ONU</a:t>
              </a:r>
            </a:p>
          </p:txBody>
        </p:sp>
        <p:sp>
          <p:nvSpPr>
            <p:cNvPr id="318475" name="Rectangle 11"/>
            <p:cNvSpPr>
              <a:spLocks noChangeArrowheads="1"/>
            </p:cNvSpPr>
            <p:nvPr/>
          </p:nvSpPr>
          <p:spPr bwMode="auto">
            <a:xfrm>
              <a:off x="6824133" y="1782763"/>
              <a:ext cx="701675" cy="431800"/>
            </a:xfrm>
            <a:prstGeom prst="rect">
              <a:avLst/>
            </a:prstGeom>
            <a:solidFill>
              <a:srgbClr val="FFC000"/>
            </a:solidFill>
            <a:ln w="9525">
              <a:solidFill>
                <a:schemeClr val="tx1"/>
              </a:solidFill>
              <a:miter lim="800000"/>
              <a:headEnd/>
              <a:tailEnd/>
            </a:ln>
            <a:effectLst/>
          </p:spPr>
          <p:txBody>
            <a:bodyPr wrap="none" anchor="ctr"/>
            <a:lstStyle/>
            <a:p>
              <a:pPr algn="ctr"/>
              <a:r>
                <a:rPr lang="en-US" altLang="zh-CN" b="1">
                  <a:solidFill>
                    <a:srgbClr val="000099"/>
                  </a:solidFill>
                  <a:latin typeface="+mn-lt"/>
                  <a:ea typeface="黑体" pitchFamily="2" charset="-122"/>
                </a:rPr>
                <a:t>ONU</a:t>
              </a:r>
            </a:p>
          </p:txBody>
        </p:sp>
        <p:sp>
          <p:nvSpPr>
            <p:cNvPr id="318476" name="Line 12"/>
            <p:cNvSpPr>
              <a:spLocks noChangeShapeType="1"/>
            </p:cNvSpPr>
            <p:nvPr/>
          </p:nvSpPr>
          <p:spPr bwMode="auto">
            <a:xfrm>
              <a:off x="870214" y="1998663"/>
              <a:ext cx="12468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477" name="Rectangle 13"/>
            <p:cNvSpPr>
              <a:spLocks noChangeArrowheads="1"/>
            </p:cNvSpPr>
            <p:nvPr/>
          </p:nvSpPr>
          <p:spPr bwMode="auto">
            <a:xfrm>
              <a:off x="2118783" y="1782763"/>
              <a:ext cx="701675" cy="431800"/>
            </a:xfrm>
            <a:prstGeom prst="rect">
              <a:avLst/>
            </a:prstGeom>
            <a:solidFill>
              <a:srgbClr val="66FFFF"/>
            </a:solidFill>
            <a:ln w="9525">
              <a:solidFill>
                <a:schemeClr val="tx1"/>
              </a:solidFill>
              <a:miter lim="800000"/>
              <a:headEnd/>
              <a:tailEnd/>
            </a:ln>
            <a:effectLst/>
          </p:spPr>
          <p:txBody>
            <a:bodyPr wrap="none" anchor="ctr"/>
            <a:lstStyle/>
            <a:p>
              <a:pPr algn="ctr"/>
              <a:r>
                <a:rPr lang="en-US" altLang="zh-CN" b="1" dirty="0">
                  <a:solidFill>
                    <a:srgbClr val="000099"/>
                  </a:solidFill>
                  <a:latin typeface="+mn-lt"/>
                  <a:ea typeface="黑体" pitchFamily="2" charset="-122"/>
                </a:rPr>
                <a:t>OLT</a:t>
              </a:r>
            </a:p>
          </p:txBody>
        </p:sp>
        <p:sp>
          <p:nvSpPr>
            <p:cNvPr id="318478" name="Text Box 14"/>
            <p:cNvSpPr txBox="1">
              <a:spLocks noChangeArrowheads="1"/>
            </p:cNvSpPr>
            <p:nvPr/>
          </p:nvSpPr>
          <p:spPr bwMode="auto">
            <a:xfrm>
              <a:off x="816902" y="1638300"/>
              <a:ext cx="101181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b="1">
                  <a:solidFill>
                    <a:srgbClr val="000099"/>
                  </a:solidFill>
                  <a:latin typeface="+mn-lt"/>
                  <a:ea typeface="黑体" pitchFamily="2" charset="-122"/>
                </a:rPr>
                <a:t>光纤干线</a:t>
              </a:r>
            </a:p>
          </p:txBody>
        </p:sp>
        <p:sp>
          <p:nvSpPr>
            <p:cNvPr id="318479" name="Line 15"/>
            <p:cNvSpPr>
              <a:spLocks noChangeShapeType="1"/>
            </p:cNvSpPr>
            <p:nvPr/>
          </p:nvSpPr>
          <p:spPr bwMode="auto">
            <a:xfrm>
              <a:off x="2846256" y="1998663"/>
              <a:ext cx="14033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480" name="Line 16"/>
            <p:cNvSpPr>
              <a:spLocks noChangeShapeType="1"/>
            </p:cNvSpPr>
            <p:nvPr/>
          </p:nvSpPr>
          <p:spPr bwMode="auto">
            <a:xfrm flipV="1">
              <a:off x="4951281" y="1171576"/>
              <a:ext cx="1869413" cy="6826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481" name="Line 17"/>
            <p:cNvSpPr>
              <a:spLocks noChangeShapeType="1"/>
            </p:cNvSpPr>
            <p:nvPr/>
          </p:nvSpPr>
          <p:spPr bwMode="auto">
            <a:xfrm>
              <a:off x="4951281" y="2141538"/>
              <a:ext cx="1872853" cy="79216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482" name="Line 18"/>
            <p:cNvSpPr>
              <a:spLocks noChangeShapeType="1"/>
            </p:cNvSpPr>
            <p:nvPr/>
          </p:nvSpPr>
          <p:spPr bwMode="auto">
            <a:xfrm>
              <a:off x="4951281" y="1998663"/>
              <a:ext cx="187285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483" name="Text Box 19"/>
            <p:cNvSpPr txBox="1">
              <a:spLocks noChangeArrowheads="1"/>
            </p:cNvSpPr>
            <p:nvPr/>
          </p:nvSpPr>
          <p:spPr bwMode="auto">
            <a:xfrm rot="5400000">
              <a:off x="7061252" y="2326759"/>
              <a:ext cx="3770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mr-IN" altLang="zh-CN" b="1">
                  <a:solidFill>
                    <a:srgbClr val="000099"/>
                  </a:solidFill>
                  <a:latin typeface="+mn-lt"/>
                  <a:ea typeface="黑体" pitchFamily="2" charset="-122"/>
                  <a:sym typeface="Symbol" pitchFamily="18" charset="2"/>
                </a:rPr>
                <a:t>…</a:t>
              </a:r>
              <a:endParaRPr lang="en-US" altLang="zh-CN" b="1">
                <a:solidFill>
                  <a:srgbClr val="000099"/>
                </a:solidFill>
                <a:latin typeface="+mn-lt"/>
                <a:ea typeface="黑体" pitchFamily="2" charset="-122"/>
                <a:sym typeface="Symbol" pitchFamily="18" charset="2"/>
              </a:endParaRPr>
            </a:p>
          </p:txBody>
        </p:sp>
        <p:sp>
          <p:nvSpPr>
            <p:cNvPr id="318484" name="Text Box 20"/>
            <p:cNvSpPr txBox="1">
              <a:spLocks noChangeArrowheads="1"/>
            </p:cNvSpPr>
            <p:nvPr/>
          </p:nvSpPr>
          <p:spPr bwMode="auto">
            <a:xfrm>
              <a:off x="4027752" y="1422400"/>
              <a:ext cx="1011815"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b="1">
                  <a:solidFill>
                    <a:srgbClr val="000099"/>
                  </a:solidFill>
                  <a:latin typeface="+mn-lt"/>
                  <a:ea typeface="黑体" pitchFamily="2" charset="-122"/>
                </a:rPr>
                <a:t>光分路器</a:t>
              </a:r>
            </a:p>
          </p:txBody>
        </p:sp>
        <p:sp>
          <p:nvSpPr>
            <p:cNvPr id="318485" name="Text Box 21"/>
            <p:cNvSpPr txBox="1">
              <a:spLocks noChangeArrowheads="1"/>
            </p:cNvSpPr>
            <p:nvPr/>
          </p:nvSpPr>
          <p:spPr bwMode="auto">
            <a:xfrm>
              <a:off x="6512851" y="630238"/>
              <a:ext cx="1218603"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b="1">
                  <a:solidFill>
                    <a:srgbClr val="000099"/>
                  </a:solidFill>
                  <a:latin typeface="+mn-lt"/>
                  <a:ea typeface="黑体" pitchFamily="2" charset="-122"/>
                </a:rPr>
                <a:t>光网络单元</a:t>
              </a:r>
            </a:p>
          </p:txBody>
        </p:sp>
        <p:sp>
          <p:nvSpPr>
            <p:cNvPr id="318486" name="Rectangle 22"/>
            <p:cNvSpPr>
              <a:spLocks noChangeArrowheads="1"/>
            </p:cNvSpPr>
            <p:nvPr/>
          </p:nvSpPr>
          <p:spPr bwMode="auto">
            <a:xfrm>
              <a:off x="6824133" y="966788"/>
              <a:ext cx="701675" cy="431800"/>
            </a:xfrm>
            <a:prstGeom prst="rect">
              <a:avLst/>
            </a:prstGeom>
            <a:solidFill>
              <a:srgbClr val="FFC000"/>
            </a:solidFill>
            <a:ln w="9525">
              <a:solidFill>
                <a:schemeClr val="tx1"/>
              </a:solidFill>
              <a:miter lim="800000"/>
              <a:headEnd/>
              <a:tailEnd/>
            </a:ln>
            <a:effectLst/>
          </p:spPr>
          <p:txBody>
            <a:bodyPr wrap="none" anchor="ctr"/>
            <a:lstStyle/>
            <a:p>
              <a:pPr algn="ctr"/>
              <a:r>
                <a:rPr lang="en-US" altLang="zh-CN" b="1" dirty="0">
                  <a:solidFill>
                    <a:srgbClr val="000099"/>
                  </a:solidFill>
                  <a:latin typeface="+mn-lt"/>
                  <a:ea typeface="黑体" pitchFamily="2" charset="-122"/>
                </a:rPr>
                <a:t>ONU</a:t>
              </a:r>
            </a:p>
          </p:txBody>
        </p:sp>
        <p:sp>
          <p:nvSpPr>
            <p:cNvPr id="318487" name="Text Box 23"/>
            <p:cNvSpPr txBox="1">
              <a:spLocks noChangeArrowheads="1"/>
            </p:cNvSpPr>
            <p:nvPr/>
          </p:nvSpPr>
          <p:spPr bwMode="auto">
            <a:xfrm>
              <a:off x="2846256" y="1655763"/>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000099"/>
                  </a:solidFill>
                  <a:latin typeface="+mn-lt"/>
                  <a:ea typeface="黑体" pitchFamily="2" charset="-122"/>
                </a:rPr>
                <a:t>★●</a:t>
              </a:r>
              <a:r>
                <a:rPr lang="en-US" altLang="zh-CN" b="1">
                  <a:solidFill>
                    <a:srgbClr val="000099"/>
                  </a:solidFill>
                  <a:latin typeface="+mn-lt"/>
                  <a:ea typeface="黑体" pitchFamily="2" charset="-122"/>
                  <a:sym typeface="Wingdings" pitchFamily="2" charset="2"/>
                </a:rPr>
                <a:t></a:t>
              </a:r>
            </a:p>
          </p:txBody>
        </p:sp>
        <p:sp>
          <p:nvSpPr>
            <p:cNvPr id="318488" name="Text Box 24"/>
            <p:cNvSpPr txBox="1">
              <a:spLocks noChangeArrowheads="1"/>
            </p:cNvSpPr>
            <p:nvPr/>
          </p:nvSpPr>
          <p:spPr bwMode="auto">
            <a:xfrm>
              <a:off x="5334794" y="1665288"/>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dirty="0">
                  <a:solidFill>
                    <a:srgbClr val="000099"/>
                  </a:solidFill>
                  <a:latin typeface="+mn-lt"/>
                  <a:ea typeface="黑体" pitchFamily="2" charset="-122"/>
                </a:rPr>
                <a:t>★●</a:t>
              </a:r>
              <a:r>
                <a:rPr lang="en-US" altLang="zh-CN" b="1" dirty="0">
                  <a:solidFill>
                    <a:srgbClr val="000099"/>
                  </a:solidFill>
                  <a:latin typeface="+mn-lt"/>
                  <a:ea typeface="黑体" pitchFamily="2" charset="-122"/>
                  <a:sym typeface="Wingdings" pitchFamily="2" charset="2"/>
                </a:rPr>
                <a:t></a:t>
              </a:r>
            </a:p>
          </p:txBody>
        </p:sp>
        <p:sp>
          <p:nvSpPr>
            <p:cNvPr id="318489" name="Text Box 25"/>
            <p:cNvSpPr txBox="1">
              <a:spLocks noChangeArrowheads="1"/>
            </p:cNvSpPr>
            <p:nvPr/>
          </p:nvSpPr>
          <p:spPr bwMode="auto">
            <a:xfrm>
              <a:off x="7838810" y="2574926"/>
              <a:ext cx="4171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000099"/>
                  </a:solidFill>
                  <a:latin typeface="+mn-lt"/>
                  <a:ea typeface="黑体" pitchFamily="2" charset="-122"/>
                </a:rPr>
                <a:t>●</a:t>
              </a:r>
              <a:endParaRPr lang="en-US" altLang="zh-CN" b="1">
                <a:solidFill>
                  <a:srgbClr val="000099"/>
                </a:solidFill>
                <a:latin typeface="+mn-lt"/>
                <a:ea typeface="黑体" pitchFamily="2" charset="-122"/>
                <a:sym typeface="Wingdings" pitchFamily="2" charset="2"/>
              </a:endParaRPr>
            </a:p>
          </p:txBody>
        </p:sp>
        <p:sp>
          <p:nvSpPr>
            <p:cNvPr id="318490" name="Text Box 26"/>
            <p:cNvSpPr txBox="1">
              <a:spLocks noChangeArrowheads="1"/>
            </p:cNvSpPr>
            <p:nvPr/>
          </p:nvSpPr>
          <p:spPr bwMode="auto">
            <a:xfrm rot="1462546">
              <a:off x="5295205" y="2140228"/>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000099"/>
                  </a:solidFill>
                  <a:latin typeface="+mn-lt"/>
                  <a:ea typeface="黑体" pitchFamily="2" charset="-122"/>
                </a:rPr>
                <a:t>★●</a:t>
              </a:r>
              <a:r>
                <a:rPr lang="en-US" altLang="zh-CN" b="1">
                  <a:solidFill>
                    <a:srgbClr val="000099"/>
                  </a:solidFill>
                  <a:latin typeface="+mn-lt"/>
                  <a:ea typeface="黑体" pitchFamily="2" charset="-122"/>
                  <a:sym typeface="Wingdings" pitchFamily="2" charset="2"/>
                </a:rPr>
                <a:t></a:t>
              </a:r>
            </a:p>
          </p:txBody>
        </p:sp>
        <p:sp>
          <p:nvSpPr>
            <p:cNvPr id="318491" name="Text Box 27"/>
            <p:cNvSpPr txBox="1">
              <a:spLocks noChangeArrowheads="1"/>
            </p:cNvSpPr>
            <p:nvPr/>
          </p:nvSpPr>
          <p:spPr bwMode="auto">
            <a:xfrm rot="-1261310">
              <a:off x="5295205" y="1198842"/>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000099"/>
                  </a:solidFill>
                  <a:latin typeface="+mn-lt"/>
                  <a:ea typeface="黑体" pitchFamily="2" charset="-122"/>
                </a:rPr>
                <a:t>★●</a:t>
              </a:r>
              <a:r>
                <a:rPr lang="en-US" altLang="zh-CN" b="1">
                  <a:solidFill>
                    <a:srgbClr val="000099"/>
                  </a:solidFill>
                  <a:latin typeface="+mn-lt"/>
                  <a:ea typeface="黑体" pitchFamily="2" charset="-122"/>
                  <a:sym typeface="Wingdings" pitchFamily="2" charset="2"/>
                </a:rPr>
                <a:t></a:t>
              </a:r>
            </a:p>
          </p:txBody>
        </p:sp>
        <p:sp>
          <p:nvSpPr>
            <p:cNvPr id="318492" name="Text Box 28"/>
            <p:cNvSpPr txBox="1">
              <a:spLocks noChangeArrowheads="1"/>
            </p:cNvSpPr>
            <p:nvPr/>
          </p:nvSpPr>
          <p:spPr bwMode="auto">
            <a:xfrm>
              <a:off x="7849130" y="1638301"/>
              <a:ext cx="4122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000099"/>
                  </a:solidFill>
                  <a:latin typeface="+mn-lt"/>
                  <a:ea typeface="黑体" pitchFamily="2" charset="-122"/>
                  <a:sym typeface="Wingdings" pitchFamily="2" charset="2"/>
                </a:rPr>
                <a:t></a:t>
              </a:r>
            </a:p>
          </p:txBody>
        </p:sp>
        <p:sp>
          <p:nvSpPr>
            <p:cNvPr id="318493" name="Text Box 29"/>
            <p:cNvSpPr txBox="1">
              <a:spLocks noChangeArrowheads="1"/>
            </p:cNvSpPr>
            <p:nvPr/>
          </p:nvSpPr>
          <p:spPr bwMode="auto">
            <a:xfrm>
              <a:off x="7838810" y="825500"/>
              <a:ext cx="4171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000099"/>
                  </a:solidFill>
                  <a:latin typeface="+mn-lt"/>
                  <a:ea typeface="黑体" pitchFamily="2" charset="-122"/>
                </a:rPr>
                <a:t>★</a:t>
              </a:r>
              <a:endParaRPr lang="en-US" altLang="zh-CN" b="1">
                <a:solidFill>
                  <a:srgbClr val="000099"/>
                </a:solidFill>
                <a:latin typeface="+mn-lt"/>
                <a:ea typeface="黑体" pitchFamily="2" charset="-122"/>
                <a:sym typeface="Wingdings" pitchFamily="2" charset="2"/>
              </a:endParaRPr>
            </a:p>
          </p:txBody>
        </p:sp>
        <p:sp>
          <p:nvSpPr>
            <p:cNvPr id="318494" name="Line 30"/>
            <p:cNvSpPr>
              <a:spLocks noChangeShapeType="1"/>
            </p:cNvSpPr>
            <p:nvPr/>
          </p:nvSpPr>
          <p:spPr bwMode="auto">
            <a:xfrm>
              <a:off x="3781823" y="1854200"/>
              <a:ext cx="31128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495" name="Line 31"/>
            <p:cNvSpPr>
              <a:spLocks noChangeShapeType="1"/>
            </p:cNvSpPr>
            <p:nvPr/>
          </p:nvSpPr>
          <p:spPr bwMode="auto">
            <a:xfrm rot="-1251268">
              <a:off x="6199850" y="1206500"/>
              <a:ext cx="31128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496" name="Line 32"/>
            <p:cNvSpPr>
              <a:spLocks noChangeShapeType="1"/>
            </p:cNvSpPr>
            <p:nvPr/>
          </p:nvSpPr>
          <p:spPr bwMode="auto">
            <a:xfrm>
              <a:off x="8306594" y="2790825"/>
              <a:ext cx="311283"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497" name="Line 33"/>
            <p:cNvSpPr>
              <a:spLocks noChangeShapeType="1"/>
            </p:cNvSpPr>
            <p:nvPr/>
          </p:nvSpPr>
          <p:spPr bwMode="auto">
            <a:xfrm>
              <a:off x="8306594" y="1854200"/>
              <a:ext cx="311283"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498" name="Line 34"/>
            <p:cNvSpPr>
              <a:spLocks noChangeShapeType="1"/>
            </p:cNvSpPr>
            <p:nvPr/>
          </p:nvSpPr>
          <p:spPr bwMode="auto">
            <a:xfrm rot="1377025">
              <a:off x="6160294" y="2592388"/>
              <a:ext cx="311283"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499" name="Line 35"/>
            <p:cNvSpPr>
              <a:spLocks noChangeShapeType="1"/>
            </p:cNvSpPr>
            <p:nvPr/>
          </p:nvSpPr>
          <p:spPr bwMode="auto">
            <a:xfrm>
              <a:off x="6278960" y="1854200"/>
              <a:ext cx="31128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500" name="Line 36"/>
            <p:cNvSpPr>
              <a:spLocks noChangeShapeType="1"/>
            </p:cNvSpPr>
            <p:nvPr/>
          </p:nvSpPr>
          <p:spPr bwMode="auto">
            <a:xfrm>
              <a:off x="8311754" y="1035050"/>
              <a:ext cx="31128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532" name="AutoShape 68"/>
            <p:cNvSpPr>
              <a:spLocks noChangeArrowheads="1"/>
            </p:cNvSpPr>
            <p:nvPr/>
          </p:nvSpPr>
          <p:spPr bwMode="auto">
            <a:xfrm>
              <a:off x="1050793" y="919164"/>
              <a:ext cx="2419746" cy="358775"/>
            </a:xfrm>
            <a:prstGeom prst="wedgeRoundRectCallout">
              <a:avLst>
                <a:gd name="adj1" fmla="val 45684"/>
                <a:gd name="adj2" fmla="val 158215"/>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b="1">
                <a:solidFill>
                  <a:srgbClr val="000099"/>
                </a:solidFill>
                <a:latin typeface="+mn-lt"/>
                <a:ea typeface="黑体" pitchFamily="2" charset="-122"/>
              </a:endParaRPr>
            </a:p>
          </p:txBody>
        </p:sp>
        <p:sp>
          <p:nvSpPr>
            <p:cNvPr id="318533" name="Text Box 69"/>
            <p:cNvSpPr txBox="1">
              <a:spLocks noChangeArrowheads="1"/>
            </p:cNvSpPr>
            <p:nvPr/>
          </p:nvSpPr>
          <p:spPr bwMode="auto">
            <a:xfrm>
              <a:off x="1129904" y="919163"/>
              <a:ext cx="220284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b="1">
                  <a:solidFill>
                    <a:srgbClr val="000099"/>
                  </a:solidFill>
                  <a:latin typeface="+mn-lt"/>
                  <a:ea typeface="黑体" pitchFamily="2" charset="-122"/>
                </a:rPr>
                <a:t>发往特定 </a:t>
              </a:r>
              <a:r>
                <a:rPr lang="en-US" altLang="zh-CN" sz="1600" b="1">
                  <a:solidFill>
                    <a:srgbClr val="000099"/>
                  </a:solidFill>
                  <a:latin typeface="+mn-lt"/>
                  <a:ea typeface="黑体" pitchFamily="2" charset="-122"/>
                </a:rPr>
                <a:t>ONU </a:t>
              </a:r>
              <a:r>
                <a:rPr lang="zh-CN" altLang="en-US" sz="1600" b="1">
                  <a:solidFill>
                    <a:srgbClr val="000099"/>
                  </a:solidFill>
                  <a:latin typeface="+mn-lt"/>
                  <a:ea typeface="黑体" pitchFamily="2" charset="-122"/>
                </a:rPr>
                <a:t>的数据</a:t>
              </a:r>
            </a:p>
          </p:txBody>
        </p:sp>
        <p:sp>
          <p:nvSpPr>
            <p:cNvPr id="318536" name="Text Box 72"/>
            <p:cNvSpPr txBox="1">
              <a:spLocks noChangeArrowheads="1"/>
            </p:cNvSpPr>
            <p:nvPr/>
          </p:nvSpPr>
          <p:spPr bwMode="auto">
            <a:xfrm>
              <a:off x="4180159" y="868650"/>
              <a:ext cx="700833" cy="40011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2000" b="1" dirty="0">
                  <a:solidFill>
                    <a:srgbClr val="C00000"/>
                  </a:solidFill>
                  <a:latin typeface="+mn-lt"/>
                  <a:ea typeface="黑体" pitchFamily="2" charset="-122"/>
                </a:rPr>
                <a:t>下行</a:t>
              </a:r>
            </a:p>
          </p:txBody>
        </p:sp>
        <p:sp>
          <p:nvSpPr>
            <p:cNvPr id="318538" name="Line 74"/>
            <p:cNvSpPr>
              <a:spLocks noChangeShapeType="1"/>
            </p:cNvSpPr>
            <p:nvPr/>
          </p:nvSpPr>
          <p:spPr bwMode="auto">
            <a:xfrm>
              <a:off x="4172215" y="1277938"/>
              <a:ext cx="779066" cy="0"/>
            </a:xfrm>
            <a:prstGeom prst="line">
              <a:avLst/>
            </a:prstGeom>
            <a:noFill/>
            <a:ln w="28575">
              <a:solidFill>
                <a:srgbClr val="C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grpSp>
        <p:nvGrpSpPr>
          <p:cNvPr id="5" name="组合 4"/>
          <p:cNvGrpSpPr/>
          <p:nvPr/>
        </p:nvGrpSpPr>
        <p:grpSpPr>
          <a:xfrm>
            <a:off x="1498713" y="5998850"/>
            <a:ext cx="7371027" cy="526494"/>
            <a:chOff x="1169459" y="5805264"/>
            <a:chExt cx="7371027" cy="526494"/>
          </a:xfrm>
        </p:grpSpPr>
        <p:sp>
          <p:nvSpPr>
            <p:cNvPr id="318540" name="Text Box 76"/>
            <p:cNvSpPr txBox="1">
              <a:spLocks noChangeArrowheads="1"/>
            </p:cNvSpPr>
            <p:nvPr/>
          </p:nvSpPr>
          <p:spPr bwMode="auto">
            <a:xfrm>
              <a:off x="1754187" y="5949726"/>
              <a:ext cx="649537"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dirty="0">
                  <a:solidFill>
                    <a:srgbClr val="000099"/>
                  </a:solidFill>
                  <a:latin typeface="+mn-lt"/>
                  <a:ea typeface="黑体" pitchFamily="2" charset="-122"/>
                </a:rPr>
                <a:t>局端</a:t>
              </a:r>
            </a:p>
          </p:txBody>
        </p:sp>
        <p:sp>
          <p:nvSpPr>
            <p:cNvPr id="318541" name="AutoShape 77"/>
            <p:cNvSpPr>
              <a:spLocks/>
            </p:cNvSpPr>
            <p:nvPr/>
          </p:nvSpPr>
          <p:spPr bwMode="auto">
            <a:xfrm rot="-5400000">
              <a:off x="1975909" y="4998814"/>
              <a:ext cx="141287" cy="1754188"/>
            </a:xfrm>
            <a:prstGeom prst="leftBrace">
              <a:avLst>
                <a:gd name="adj1" fmla="val 95506"/>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318542" name="AutoShape 78"/>
            <p:cNvSpPr>
              <a:spLocks/>
            </p:cNvSpPr>
            <p:nvPr/>
          </p:nvSpPr>
          <p:spPr bwMode="auto">
            <a:xfrm rot="-5400000">
              <a:off x="4743187" y="4025280"/>
              <a:ext cx="144462" cy="3704431"/>
            </a:xfrm>
            <a:prstGeom prst="leftBrace">
              <a:avLst>
                <a:gd name="adj1" fmla="val 197253"/>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318543" name="AutoShape 79"/>
            <p:cNvSpPr>
              <a:spLocks/>
            </p:cNvSpPr>
            <p:nvPr/>
          </p:nvSpPr>
          <p:spPr bwMode="auto">
            <a:xfrm rot="-5400000">
              <a:off x="7592748" y="4998814"/>
              <a:ext cx="141287" cy="1754188"/>
            </a:xfrm>
            <a:prstGeom prst="leftBrace">
              <a:avLst>
                <a:gd name="adj1" fmla="val 95506"/>
                <a:gd name="adj2" fmla="val 50000"/>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latin typeface="+mn-lt"/>
                <a:ea typeface="黑体" pitchFamily="2" charset="-122"/>
              </a:endParaRPr>
            </a:p>
          </p:txBody>
        </p:sp>
        <p:sp>
          <p:nvSpPr>
            <p:cNvPr id="318544" name="Text Box 80"/>
            <p:cNvSpPr txBox="1">
              <a:spLocks noChangeArrowheads="1"/>
            </p:cNvSpPr>
            <p:nvPr/>
          </p:nvSpPr>
          <p:spPr bwMode="auto">
            <a:xfrm>
              <a:off x="7214527" y="5949726"/>
              <a:ext cx="881973"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a:solidFill>
                    <a:srgbClr val="000099"/>
                  </a:solidFill>
                  <a:latin typeface="+mn-lt"/>
                  <a:ea typeface="黑体" pitchFamily="2" charset="-122"/>
                </a:rPr>
                <a:t>用户端</a:t>
              </a:r>
            </a:p>
          </p:txBody>
        </p:sp>
        <p:sp>
          <p:nvSpPr>
            <p:cNvPr id="318545" name="Text Box 81"/>
            <p:cNvSpPr txBox="1">
              <a:spLocks noChangeArrowheads="1"/>
            </p:cNvSpPr>
            <p:nvPr/>
          </p:nvSpPr>
          <p:spPr bwMode="auto">
            <a:xfrm>
              <a:off x="4093105" y="5962426"/>
              <a:ext cx="1845377"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dirty="0">
                  <a:solidFill>
                    <a:srgbClr val="000099"/>
                  </a:solidFill>
                  <a:latin typeface="+mn-lt"/>
                  <a:ea typeface="黑体" pitchFamily="2" charset="-122"/>
                </a:rPr>
                <a:t>光配线</a:t>
              </a:r>
              <a:r>
                <a:rPr lang="zh-CN" altLang="en-US" b="1" dirty="0" smtClean="0">
                  <a:solidFill>
                    <a:srgbClr val="000099"/>
                  </a:solidFill>
                  <a:latin typeface="+mn-lt"/>
                  <a:ea typeface="黑体" pitchFamily="2" charset="-122"/>
                </a:rPr>
                <a:t>网 </a:t>
              </a:r>
              <a:r>
                <a:rPr lang="en-US" altLang="zh-CN" b="1" dirty="0" smtClean="0">
                  <a:solidFill>
                    <a:srgbClr val="000099"/>
                  </a:solidFill>
                  <a:latin typeface="+mn-lt"/>
                  <a:ea typeface="黑体" pitchFamily="2" charset="-122"/>
                </a:rPr>
                <a:t>(</a:t>
              </a:r>
              <a:r>
                <a:rPr lang="en-US" altLang="zh-CN" b="1" dirty="0">
                  <a:solidFill>
                    <a:srgbClr val="000099"/>
                  </a:solidFill>
                  <a:latin typeface="+mn-lt"/>
                  <a:ea typeface="黑体" pitchFamily="2" charset="-122"/>
                </a:rPr>
                <a:t>ODN)</a:t>
              </a:r>
            </a:p>
          </p:txBody>
        </p:sp>
      </p:grpSp>
      <p:sp>
        <p:nvSpPr>
          <p:cNvPr id="318546" name="Text Box 82"/>
          <p:cNvSpPr txBox="1">
            <a:spLocks noChangeArrowheads="1"/>
          </p:cNvSpPr>
          <p:nvPr/>
        </p:nvSpPr>
        <p:spPr bwMode="auto">
          <a:xfrm>
            <a:off x="562456" y="116632"/>
            <a:ext cx="8278976" cy="860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4400" b="1">
                <a:solidFill>
                  <a:srgbClr val="333399"/>
                </a:solidFill>
                <a:latin typeface="+mn-lt"/>
                <a:ea typeface="黑体" pitchFamily="2" charset="-122"/>
                <a:cs typeface="+mj-cs"/>
              </a:defRPr>
            </a:lvl1pPr>
            <a:lvl2pPr eaLnBrk="1" hangingPunct="1">
              <a:defRPr sz="4400">
                <a:solidFill>
                  <a:schemeClr val="tx2"/>
                </a:solidFill>
                <a:latin typeface="Times New Roman" pitchFamily="18" charset="0"/>
              </a:defRPr>
            </a:lvl2pPr>
            <a:lvl3pPr eaLnBrk="1" hangingPunct="1">
              <a:defRPr sz="4400">
                <a:solidFill>
                  <a:schemeClr val="tx2"/>
                </a:solidFill>
                <a:latin typeface="Times New Roman" pitchFamily="18" charset="0"/>
              </a:defRPr>
            </a:lvl3pPr>
            <a:lvl4pPr eaLnBrk="1" hangingPunct="1">
              <a:defRPr sz="4400">
                <a:solidFill>
                  <a:schemeClr val="tx2"/>
                </a:solidFill>
                <a:latin typeface="Times New Roman" pitchFamily="18" charset="0"/>
              </a:defRPr>
            </a:lvl4pPr>
            <a:lvl5pPr eaLnBrk="1" hangingPunct="1">
              <a:defRPr sz="4400">
                <a:solidFill>
                  <a:schemeClr val="tx2"/>
                </a:solidFill>
                <a:latin typeface="Times New Roman" pitchFamily="18" charset="0"/>
              </a:defRPr>
            </a:lvl5pPr>
            <a:lvl6pPr marL="457200" fontAlgn="base">
              <a:spcBef>
                <a:spcPct val="0"/>
              </a:spcBef>
              <a:spcAft>
                <a:spcPct val="0"/>
              </a:spcAft>
              <a:defRPr sz="4400">
                <a:solidFill>
                  <a:schemeClr val="tx2"/>
                </a:solidFill>
                <a:latin typeface="Times New Roman" pitchFamily="18" charset="0"/>
              </a:defRPr>
            </a:lvl6pPr>
            <a:lvl7pPr marL="914400" fontAlgn="base">
              <a:spcBef>
                <a:spcPct val="0"/>
              </a:spcBef>
              <a:spcAft>
                <a:spcPct val="0"/>
              </a:spcAft>
              <a:defRPr sz="4400">
                <a:solidFill>
                  <a:schemeClr val="tx2"/>
                </a:solidFill>
                <a:latin typeface="Times New Roman" pitchFamily="18" charset="0"/>
              </a:defRPr>
            </a:lvl7pPr>
            <a:lvl8pPr marL="1371600" fontAlgn="base">
              <a:spcBef>
                <a:spcPct val="0"/>
              </a:spcBef>
              <a:spcAft>
                <a:spcPct val="0"/>
              </a:spcAft>
              <a:defRPr sz="4400">
                <a:solidFill>
                  <a:schemeClr val="tx2"/>
                </a:solidFill>
                <a:latin typeface="Times New Roman" pitchFamily="18" charset="0"/>
              </a:defRPr>
            </a:lvl8pPr>
            <a:lvl9pPr marL="1828800" fontAlgn="base">
              <a:spcBef>
                <a:spcPct val="0"/>
              </a:spcBef>
              <a:spcAft>
                <a:spcPct val="0"/>
              </a:spcAft>
              <a:defRPr sz="4400">
                <a:solidFill>
                  <a:schemeClr val="tx2"/>
                </a:solidFill>
                <a:latin typeface="Times New Roman" pitchFamily="18" charset="0"/>
              </a:defRPr>
            </a:lvl9pPr>
          </a:lstStyle>
          <a:p>
            <a:pPr algn="ctr"/>
            <a:r>
              <a:rPr lang="zh-CN" altLang="zh-CN" sz="3200" dirty="0" smtClean="0"/>
              <a:t>无源</a:t>
            </a:r>
            <a:r>
              <a:rPr lang="zh-CN" altLang="zh-CN" sz="3200" dirty="0"/>
              <a:t>光</a:t>
            </a:r>
            <a:r>
              <a:rPr lang="zh-CN" altLang="zh-CN" sz="3200" dirty="0" smtClean="0"/>
              <a:t>网络</a:t>
            </a:r>
            <a:r>
              <a:rPr lang="en-US" altLang="zh-CN" sz="3200" dirty="0" smtClean="0"/>
              <a:t> PON</a:t>
            </a:r>
          </a:p>
          <a:p>
            <a:pPr algn="ctr"/>
            <a:r>
              <a:rPr lang="en-US" altLang="zh-CN" sz="3200" dirty="0" smtClean="0"/>
              <a:t> </a:t>
            </a:r>
            <a:r>
              <a:rPr lang="en-US" altLang="zh-CN" sz="3200" dirty="0"/>
              <a:t>(Passive Optical Network</a:t>
            </a:r>
            <a:r>
              <a:rPr lang="en-US" altLang="zh-CN" sz="3200" dirty="0" smtClean="0"/>
              <a:t>) </a:t>
            </a:r>
            <a:r>
              <a:rPr lang="zh-CN" altLang="en-US" sz="3200" dirty="0" smtClean="0"/>
              <a:t>的</a:t>
            </a:r>
            <a:r>
              <a:rPr lang="zh-CN" altLang="en-US" sz="3200" dirty="0"/>
              <a:t>组成 </a:t>
            </a:r>
          </a:p>
        </p:txBody>
      </p:sp>
      <p:grpSp>
        <p:nvGrpSpPr>
          <p:cNvPr id="4" name="组合 3"/>
          <p:cNvGrpSpPr/>
          <p:nvPr/>
        </p:nvGrpSpPr>
        <p:grpSpPr>
          <a:xfrm>
            <a:off x="1177370" y="3622586"/>
            <a:ext cx="7880086" cy="2324100"/>
            <a:chOff x="816902" y="3405188"/>
            <a:chExt cx="7880086" cy="2324100"/>
          </a:xfrm>
        </p:grpSpPr>
        <p:grpSp>
          <p:nvGrpSpPr>
            <p:cNvPr id="318501" name="Group 37"/>
            <p:cNvGrpSpPr>
              <a:grpSpLocks/>
            </p:cNvGrpSpPr>
            <p:nvPr/>
          </p:nvGrpSpPr>
          <p:grpSpPr bwMode="auto">
            <a:xfrm>
              <a:off x="6980636" y="3762376"/>
              <a:ext cx="1716352" cy="1751013"/>
              <a:chOff x="3606" y="1238"/>
              <a:chExt cx="1270" cy="1103"/>
            </a:xfrm>
          </p:grpSpPr>
          <p:sp>
            <p:nvSpPr>
              <p:cNvPr id="318502" name="Line 38"/>
              <p:cNvSpPr>
                <a:spLocks noChangeShapeType="1"/>
              </p:cNvSpPr>
              <p:nvPr/>
            </p:nvSpPr>
            <p:spPr bwMode="auto">
              <a:xfrm>
                <a:off x="3606" y="1752"/>
                <a:ext cx="127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503" name="Line 39"/>
              <p:cNvSpPr>
                <a:spLocks noChangeShapeType="1"/>
              </p:cNvSpPr>
              <p:nvPr/>
            </p:nvSpPr>
            <p:spPr bwMode="auto">
              <a:xfrm>
                <a:off x="3923" y="2341"/>
                <a:ext cx="95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504" name="Line 40"/>
              <p:cNvSpPr>
                <a:spLocks noChangeShapeType="1"/>
              </p:cNvSpPr>
              <p:nvPr/>
            </p:nvSpPr>
            <p:spPr bwMode="auto">
              <a:xfrm>
                <a:off x="3923" y="1238"/>
                <a:ext cx="95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grpSp>
        <p:sp>
          <p:nvSpPr>
            <p:cNvPr id="318505" name="Text Box 41"/>
            <p:cNvSpPr txBox="1">
              <a:spLocks noChangeArrowheads="1"/>
            </p:cNvSpPr>
            <p:nvPr/>
          </p:nvSpPr>
          <p:spPr bwMode="auto">
            <a:xfrm>
              <a:off x="2180696" y="4025900"/>
              <a:ext cx="5982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b="1">
                  <a:solidFill>
                    <a:srgbClr val="000099"/>
                  </a:solidFill>
                  <a:latin typeface="+mn-lt"/>
                  <a:ea typeface="黑体" pitchFamily="2" charset="-122"/>
                </a:rPr>
                <a:t>头端</a:t>
              </a:r>
            </a:p>
          </p:txBody>
        </p:sp>
        <p:sp>
          <p:nvSpPr>
            <p:cNvPr id="318506" name="Rectangle 42"/>
            <p:cNvSpPr>
              <a:spLocks noChangeArrowheads="1"/>
            </p:cNvSpPr>
            <p:nvPr/>
          </p:nvSpPr>
          <p:spPr bwMode="auto">
            <a:xfrm>
              <a:off x="4249606" y="4362450"/>
              <a:ext cx="701675" cy="431800"/>
            </a:xfrm>
            <a:prstGeom prst="rect">
              <a:avLst/>
            </a:prstGeom>
            <a:solidFill>
              <a:srgbClr val="FFFF00"/>
            </a:solidFill>
            <a:ln w="9525">
              <a:solidFill>
                <a:schemeClr val="tx1"/>
              </a:solidFill>
              <a:miter lim="800000"/>
              <a:headEnd/>
              <a:tailEnd/>
            </a:ln>
            <a:effectLst/>
          </p:spPr>
          <p:txBody>
            <a:bodyPr wrap="none" anchor="ctr"/>
            <a:lstStyle/>
            <a:p>
              <a:pPr algn="ctr"/>
              <a:r>
                <a:rPr lang="en-US" altLang="zh-CN" b="1" dirty="0">
                  <a:solidFill>
                    <a:srgbClr val="000099"/>
                  </a:solidFill>
                  <a:latin typeface="+mn-lt"/>
                  <a:ea typeface="黑体" pitchFamily="2" charset="-122"/>
                </a:rPr>
                <a:t>1:N</a:t>
              </a:r>
            </a:p>
          </p:txBody>
        </p:sp>
        <p:sp>
          <p:nvSpPr>
            <p:cNvPr id="318507" name="Rectangle 43"/>
            <p:cNvSpPr>
              <a:spLocks noChangeArrowheads="1"/>
            </p:cNvSpPr>
            <p:nvPr/>
          </p:nvSpPr>
          <p:spPr bwMode="auto">
            <a:xfrm>
              <a:off x="6824133" y="5297488"/>
              <a:ext cx="701675" cy="431800"/>
            </a:xfrm>
            <a:prstGeom prst="rect">
              <a:avLst/>
            </a:prstGeom>
            <a:solidFill>
              <a:srgbClr val="FFC000"/>
            </a:solidFill>
            <a:ln w="9525">
              <a:solidFill>
                <a:schemeClr val="tx1"/>
              </a:solidFill>
              <a:miter lim="800000"/>
              <a:headEnd/>
              <a:tailEnd/>
            </a:ln>
            <a:effectLst/>
          </p:spPr>
          <p:txBody>
            <a:bodyPr wrap="none" anchor="ctr"/>
            <a:lstStyle/>
            <a:p>
              <a:pPr algn="ctr"/>
              <a:r>
                <a:rPr lang="en-US" altLang="zh-CN" b="1">
                  <a:solidFill>
                    <a:srgbClr val="000099"/>
                  </a:solidFill>
                  <a:latin typeface="+mn-lt"/>
                  <a:ea typeface="黑体" pitchFamily="2" charset="-122"/>
                </a:rPr>
                <a:t>ONU</a:t>
              </a:r>
            </a:p>
          </p:txBody>
        </p:sp>
        <p:sp>
          <p:nvSpPr>
            <p:cNvPr id="318508" name="Rectangle 44"/>
            <p:cNvSpPr>
              <a:spLocks noChangeArrowheads="1"/>
            </p:cNvSpPr>
            <p:nvPr/>
          </p:nvSpPr>
          <p:spPr bwMode="auto">
            <a:xfrm>
              <a:off x="6824133" y="4362450"/>
              <a:ext cx="701675" cy="431800"/>
            </a:xfrm>
            <a:prstGeom prst="rect">
              <a:avLst/>
            </a:prstGeom>
            <a:solidFill>
              <a:srgbClr val="FFC000"/>
            </a:solidFill>
            <a:ln w="9525">
              <a:solidFill>
                <a:schemeClr val="tx1"/>
              </a:solidFill>
              <a:miter lim="800000"/>
              <a:headEnd/>
              <a:tailEnd/>
            </a:ln>
            <a:effectLst/>
          </p:spPr>
          <p:txBody>
            <a:bodyPr wrap="none" anchor="ctr"/>
            <a:lstStyle/>
            <a:p>
              <a:pPr algn="ctr"/>
              <a:r>
                <a:rPr lang="en-US" altLang="zh-CN" b="1">
                  <a:solidFill>
                    <a:srgbClr val="000099"/>
                  </a:solidFill>
                  <a:latin typeface="+mn-lt"/>
                  <a:ea typeface="黑体" pitchFamily="2" charset="-122"/>
                </a:rPr>
                <a:t>ONU</a:t>
              </a:r>
            </a:p>
          </p:txBody>
        </p:sp>
        <p:sp>
          <p:nvSpPr>
            <p:cNvPr id="318509" name="Line 45"/>
            <p:cNvSpPr>
              <a:spLocks noChangeShapeType="1"/>
            </p:cNvSpPr>
            <p:nvPr/>
          </p:nvSpPr>
          <p:spPr bwMode="auto">
            <a:xfrm>
              <a:off x="870214" y="4578350"/>
              <a:ext cx="12468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510" name="Rectangle 46"/>
            <p:cNvSpPr>
              <a:spLocks noChangeArrowheads="1"/>
            </p:cNvSpPr>
            <p:nvPr/>
          </p:nvSpPr>
          <p:spPr bwMode="auto">
            <a:xfrm>
              <a:off x="2118783" y="4362450"/>
              <a:ext cx="701675" cy="431800"/>
            </a:xfrm>
            <a:prstGeom prst="rect">
              <a:avLst/>
            </a:prstGeom>
            <a:solidFill>
              <a:srgbClr val="66FFFF"/>
            </a:solidFill>
            <a:ln w="9525">
              <a:solidFill>
                <a:schemeClr val="tx1"/>
              </a:solidFill>
              <a:miter lim="800000"/>
              <a:headEnd/>
              <a:tailEnd/>
            </a:ln>
            <a:effectLst/>
          </p:spPr>
          <p:txBody>
            <a:bodyPr wrap="none" anchor="ctr"/>
            <a:lstStyle/>
            <a:p>
              <a:pPr algn="ctr"/>
              <a:r>
                <a:rPr lang="en-US" altLang="zh-CN" b="1">
                  <a:solidFill>
                    <a:srgbClr val="000099"/>
                  </a:solidFill>
                  <a:latin typeface="+mn-lt"/>
                  <a:ea typeface="黑体" pitchFamily="2" charset="-122"/>
                </a:rPr>
                <a:t>OLT</a:t>
              </a:r>
            </a:p>
          </p:txBody>
        </p:sp>
        <p:sp>
          <p:nvSpPr>
            <p:cNvPr id="318511" name="Text Box 47"/>
            <p:cNvSpPr txBox="1">
              <a:spLocks noChangeArrowheads="1"/>
            </p:cNvSpPr>
            <p:nvPr/>
          </p:nvSpPr>
          <p:spPr bwMode="auto">
            <a:xfrm>
              <a:off x="816902" y="4217988"/>
              <a:ext cx="101181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b="1">
                  <a:solidFill>
                    <a:srgbClr val="000099"/>
                  </a:solidFill>
                  <a:latin typeface="+mn-lt"/>
                  <a:ea typeface="黑体" pitchFamily="2" charset="-122"/>
                </a:rPr>
                <a:t>光纤干线</a:t>
              </a:r>
            </a:p>
          </p:txBody>
        </p:sp>
        <p:sp>
          <p:nvSpPr>
            <p:cNvPr id="318512" name="Line 48"/>
            <p:cNvSpPr>
              <a:spLocks noChangeShapeType="1"/>
            </p:cNvSpPr>
            <p:nvPr/>
          </p:nvSpPr>
          <p:spPr bwMode="auto">
            <a:xfrm>
              <a:off x="2846256" y="4578350"/>
              <a:ext cx="1403350"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513" name="Line 49"/>
            <p:cNvSpPr>
              <a:spLocks noChangeShapeType="1"/>
            </p:cNvSpPr>
            <p:nvPr/>
          </p:nvSpPr>
          <p:spPr bwMode="auto">
            <a:xfrm flipV="1">
              <a:off x="4951281" y="3751264"/>
              <a:ext cx="1869413" cy="68262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514" name="Line 50"/>
            <p:cNvSpPr>
              <a:spLocks noChangeShapeType="1"/>
            </p:cNvSpPr>
            <p:nvPr/>
          </p:nvSpPr>
          <p:spPr bwMode="auto">
            <a:xfrm>
              <a:off x="4951281" y="4721226"/>
              <a:ext cx="1872853" cy="7921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515" name="Line 51"/>
            <p:cNvSpPr>
              <a:spLocks noChangeShapeType="1"/>
            </p:cNvSpPr>
            <p:nvPr/>
          </p:nvSpPr>
          <p:spPr bwMode="auto">
            <a:xfrm>
              <a:off x="4951281" y="4578350"/>
              <a:ext cx="187285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516" name="Text Box 52"/>
            <p:cNvSpPr txBox="1">
              <a:spLocks noChangeArrowheads="1"/>
            </p:cNvSpPr>
            <p:nvPr/>
          </p:nvSpPr>
          <p:spPr bwMode="auto">
            <a:xfrm rot="5400000">
              <a:off x="7061252" y="4906447"/>
              <a:ext cx="37706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mr-IN" altLang="zh-CN" b="1">
                  <a:solidFill>
                    <a:srgbClr val="000099"/>
                  </a:solidFill>
                  <a:latin typeface="+mn-lt"/>
                  <a:ea typeface="黑体" pitchFamily="2" charset="-122"/>
                  <a:sym typeface="Symbol" pitchFamily="18" charset="2"/>
                </a:rPr>
                <a:t>…</a:t>
              </a:r>
              <a:endParaRPr lang="en-US" altLang="zh-CN" b="1">
                <a:solidFill>
                  <a:srgbClr val="000099"/>
                </a:solidFill>
                <a:latin typeface="+mn-lt"/>
                <a:ea typeface="黑体" pitchFamily="2" charset="-122"/>
                <a:sym typeface="Symbol" pitchFamily="18" charset="2"/>
              </a:endParaRPr>
            </a:p>
          </p:txBody>
        </p:sp>
        <p:sp>
          <p:nvSpPr>
            <p:cNvPr id="318517" name="Rectangle 53"/>
            <p:cNvSpPr>
              <a:spLocks noChangeArrowheads="1"/>
            </p:cNvSpPr>
            <p:nvPr/>
          </p:nvSpPr>
          <p:spPr bwMode="auto">
            <a:xfrm>
              <a:off x="6824133" y="3546475"/>
              <a:ext cx="701675" cy="431800"/>
            </a:xfrm>
            <a:prstGeom prst="rect">
              <a:avLst/>
            </a:prstGeom>
            <a:solidFill>
              <a:srgbClr val="FFC000"/>
            </a:solidFill>
            <a:ln w="9525">
              <a:solidFill>
                <a:schemeClr val="tx1"/>
              </a:solidFill>
              <a:miter lim="800000"/>
              <a:headEnd/>
              <a:tailEnd/>
            </a:ln>
            <a:effectLst/>
          </p:spPr>
          <p:txBody>
            <a:bodyPr wrap="none" anchor="ctr"/>
            <a:lstStyle/>
            <a:p>
              <a:pPr algn="ctr"/>
              <a:r>
                <a:rPr lang="en-US" altLang="zh-CN" b="1">
                  <a:solidFill>
                    <a:srgbClr val="000099"/>
                  </a:solidFill>
                  <a:latin typeface="+mn-lt"/>
                  <a:ea typeface="黑体" pitchFamily="2" charset="-122"/>
                </a:rPr>
                <a:t>ONU</a:t>
              </a:r>
            </a:p>
          </p:txBody>
        </p:sp>
        <p:sp>
          <p:nvSpPr>
            <p:cNvPr id="318518" name="Text Box 54"/>
            <p:cNvSpPr txBox="1">
              <a:spLocks noChangeArrowheads="1"/>
            </p:cNvSpPr>
            <p:nvPr/>
          </p:nvSpPr>
          <p:spPr bwMode="auto">
            <a:xfrm>
              <a:off x="3233209" y="4235451"/>
              <a:ext cx="8771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000099"/>
                  </a:solidFill>
                  <a:latin typeface="+mn-lt"/>
                  <a:ea typeface="黑体" pitchFamily="2" charset="-122"/>
                </a:rPr>
                <a:t>★</a:t>
              </a:r>
              <a:r>
                <a:rPr lang="en-US" altLang="zh-CN" b="1">
                  <a:solidFill>
                    <a:srgbClr val="000099"/>
                  </a:solidFill>
                  <a:latin typeface="+mn-lt"/>
                  <a:ea typeface="黑体" pitchFamily="2" charset="-122"/>
                  <a:sym typeface="Wingdings" pitchFamily="2" charset="2"/>
                </a:rPr>
                <a:t>●</a:t>
              </a:r>
            </a:p>
          </p:txBody>
        </p:sp>
        <p:sp>
          <p:nvSpPr>
            <p:cNvPr id="318519" name="Text Box 55"/>
            <p:cNvSpPr txBox="1">
              <a:spLocks noChangeArrowheads="1"/>
            </p:cNvSpPr>
            <p:nvPr/>
          </p:nvSpPr>
          <p:spPr bwMode="auto">
            <a:xfrm>
              <a:off x="5912644" y="4244976"/>
              <a:ext cx="4122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000099"/>
                  </a:solidFill>
                  <a:latin typeface="+mn-lt"/>
                  <a:ea typeface="黑体" pitchFamily="2" charset="-122"/>
                  <a:sym typeface="Wingdings" pitchFamily="2" charset="2"/>
                </a:rPr>
                <a:t></a:t>
              </a:r>
            </a:p>
          </p:txBody>
        </p:sp>
        <p:sp>
          <p:nvSpPr>
            <p:cNvPr id="318520" name="Text Box 56"/>
            <p:cNvSpPr txBox="1">
              <a:spLocks noChangeArrowheads="1"/>
            </p:cNvSpPr>
            <p:nvPr/>
          </p:nvSpPr>
          <p:spPr bwMode="auto">
            <a:xfrm>
              <a:off x="7993592" y="5154613"/>
              <a:ext cx="4171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000099"/>
                  </a:solidFill>
                  <a:latin typeface="+mn-lt"/>
                  <a:ea typeface="黑体" pitchFamily="2" charset="-122"/>
                </a:rPr>
                <a:t>●</a:t>
              </a:r>
              <a:endParaRPr lang="en-US" altLang="zh-CN" b="1">
                <a:solidFill>
                  <a:srgbClr val="000099"/>
                </a:solidFill>
                <a:latin typeface="+mn-lt"/>
                <a:ea typeface="黑体" pitchFamily="2" charset="-122"/>
                <a:sym typeface="Wingdings" pitchFamily="2" charset="2"/>
              </a:endParaRPr>
            </a:p>
          </p:txBody>
        </p:sp>
        <p:sp>
          <p:nvSpPr>
            <p:cNvPr id="318521" name="Text Box 57"/>
            <p:cNvSpPr txBox="1">
              <a:spLocks noChangeArrowheads="1"/>
            </p:cNvSpPr>
            <p:nvPr/>
          </p:nvSpPr>
          <p:spPr bwMode="auto">
            <a:xfrm rot="1462546">
              <a:off x="5924226" y="4870728"/>
              <a:ext cx="4171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000099"/>
                  </a:solidFill>
                  <a:latin typeface="+mn-lt"/>
                  <a:ea typeface="黑体" pitchFamily="2" charset="-122"/>
                </a:rPr>
                <a:t>●</a:t>
              </a:r>
              <a:endParaRPr lang="en-US" altLang="zh-CN" b="1">
                <a:solidFill>
                  <a:srgbClr val="000099"/>
                </a:solidFill>
                <a:latin typeface="+mn-lt"/>
                <a:ea typeface="黑体" pitchFamily="2" charset="-122"/>
                <a:sym typeface="Wingdings" pitchFamily="2" charset="2"/>
              </a:endParaRPr>
            </a:p>
          </p:txBody>
        </p:sp>
        <p:sp>
          <p:nvSpPr>
            <p:cNvPr id="318522" name="Text Box 58"/>
            <p:cNvSpPr txBox="1">
              <a:spLocks noChangeArrowheads="1"/>
            </p:cNvSpPr>
            <p:nvPr/>
          </p:nvSpPr>
          <p:spPr bwMode="auto">
            <a:xfrm rot="-1261310">
              <a:off x="5903589" y="3653116"/>
              <a:ext cx="4171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000099"/>
                  </a:solidFill>
                  <a:latin typeface="+mn-lt"/>
                  <a:ea typeface="黑体" pitchFamily="2" charset="-122"/>
                </a:rPr>
                <a:t>★</a:t>
              </a:r>
              <a:endParaRPr lang="en-US" altLang="zh-CN" b="1">
                <a:solidFill>
                  <a:srgbClr val="000099"/>
                </a:solidFill>
                <a:latin typeface="+mn-lt"/>
                <a:ea typeface="黑体" pitchFamily="2" charset="-122"/>
                <a:sym typeface="Wingdings" pitchFamily="2" charset="2"/>
              </a:endParaRPr>
            </a:p>
          </p:txBody>
        </p:sp>
        <p:sp>
          <p:nvSpPr>
            <p:cNvPr id="318523" name="Text Box 59"/>
            <p:cNvSpPr txBox="1">
              <a:spLocks noChangeArrowheads="1"/>
            </p:cNvSpPr>
            <p:nvPr/>
          </p:nvSpPr>
          <p:spPr bwMode="auto">
            <a:xfrm>
              <a:off x="8003911" y="4217988"/>
              <a:ext cx="4122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000099"/>
                  </a:solidFill>
                  <a:latin typeface="+mn-lt"/>
                  <a:ea typeface="黑体" pitchFamily="2" charset="-122"/>
                  <a:sym typeface="Wingdings" pitchFamily="2" charset="2"/>
                </a:rPr>
                <a:t></a:t>
              </a:r>
            </a:p>
          </p:txBody>
        </p:sp>
        <p:sp>
          <p:nvSpPr>
            <p:cNvPr id="318524" name="Text Box 60"/>
            <p:cNvSpPr txBox="1">
              <a:spLocks noChangeArrowheads="1"/>
            </p:cNvSpPr>
            <p:nvPr/>
          </p:nvSpPr>
          <p:spPr bwMode="auto">
            <a:xfrm>
              <a:off x="7993592" y="3405188"/>
              <a:ext cx="41710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a:solidFill>
                    <a:srgbClr val="000099"/>
                  </a:solidFill>
                  <a:latin typeface="+mn-lt"/>
                  <a:ea typeface="黑体" pitchFamily="2" charset="-122"/>
                </a:rPr>
                <a:t>★</a:t>
              </a:r>
              <a:endParaRPr lang="en-US" altLang="zh-CN" b="1">
                <a:solidFill>
                  <a:srgbClr val="000099"/>
                </a:solidFill>
                <a:latin typeface="+mn-lt"/>
                <a:ea typeface="黑体" pitchFamily="2" charset="-122"/>
                <a:sym typeface="Wingdings" pitchFamily="2" charset="2"/>
              </a:endParaRPr>
            </a:p>
          </p:txBody>
        </p:sp>
        <p:sp>
          <p:nvSpPr>
            <p:cNvPr id="318525" name="Line 61"/>
            <p:cNvSpPr>
              <a:spLocks noChangeShapeType="1"/>
            </p:cNvSpPr>
            <p:nvPr/>
          </p:nvSpPr>
          <p:spPr bwMode="auto">
            <a:xfrm flipH="1">
              <a:off x="2923646" y="4433888"/>
              <a:ext cx="311283"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526" name="Line 62"/>
            <p:cNvSpPr>
              <a:spLocks noChangeShapeType="1"/>
            </p:cNvSpPr>
            <p:nvPr/>
          </p:nvSpPr>
          <p:spPr bwMode="auto">
            <a:xfrm rot="9548732">
              <a:off x="5575565" y="4014788"/>
              <a:ext cx="311283"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527" name="Line 63"/>
            <p:cNvSpPr>
              <a:spLocks noChangeShapeType="1"/>
            </p:cNvSpPr>
            <p:nvPr/>
          </p:nvSpPr>
          <p:spPr bwMode="auto">
            <a:xfrm flipH="1">
              <a:off x="7682310" y="5370513"/>
              <a:ext cx="31128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528" name="Line 64"/>
            <p:cNvSpPr>
              <a:spLocks noChangeShapeType="1"/>
            </p:cNvSpPr>
            <p:nvPr/>
          </p:nvSpPr>
          <p:spPr bwMode="auto">
            <a:xfrm flipH="1">
              <a:off x="7682310" y="4433888"/>
              <a:ext cx="31128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529" name="Line 65"/>
            <p:cNvSpPr>
              <a:spLocks noChangeShapeType="1"/>
            </p:cNvSpPr>
            <p:nvPr/>
          </p:nvSpPr>
          <p:spPr bwMode="auto">
            <a:xfrm rot="1366384" flipH="1">
              <a:off x="5522252" y="4872038"/>
              <a:ext cx="31128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530" name="Line 66"/>
            <p:cNvSpPr>
              <a:spLocks noChangeShapeType="1"/>
            </p:cNvSpPr>
            <p:nvPr/>
          </p:nvSpPr>
          <p:spPr bwMode="auto">
            <a:xfrm flipH="1">
              <a:off x="5577285" y="4433888"/>
              <a:ext cx="311282"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531" name="Line 67"/>
            <p:cNvSpPr>
              <a:spLocks noChangeShapeType="1"/>
            </p:cNvSpPr>
            <p:nvPr/>
          </p:nvSpPr>
          <p:spPr bwMode="auto">
            <a:xfrm flipH="1">
              <a:off x="7687469" y="3614738"/>
              <a:ext cx="311283" cy="0"/>
            </a:xfrm>
            <a:prstGeom prst="line">
              <a:avLst/>
            </a:prstGeom>
            <a:noFill/>
            <a:ln w="1905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18534" name="AutoShape 70"/>
            <p:cNvSpPr>
              <a:spLocks noChangeArrowheads="1"/>
            </p:cNvSpPr>
            <p:nvPr/>
          </p:nvSpPr>
          <p:spPr bwMode="auto">
            <a:xfrm>
              <a:off x="1093094" y="3405188"/>
              <a:ext cx="2419746" cy="393701"/>
            </a:xfrm>
            <a:prstGeom prst="wedgeRoundRectCallout">
              <a:avLst>
                <a:gd name="adj1" fmla="val 53481"/>
                <a:gd name="adj2" fmla="val 170352"/>
                <a:gd name="adj3" fmla="val 16667"/>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b="1">
                <a:solidFill>
                  <a:srgbClr val="000099"/>
                </a:solidFill>
                <a:latin typeface="+mn-lt"/>
                <a:ea typeface="黑体" pitchFamily="2" charset="-122"/>
              </a:endParaRPr>
            </a:p>
          </p:txBody>
        </p:sp>
        <p:sp>
          <p:nvSpPr>
            <p:cNvPr id="318535" name="Text Box 71"/>
            <p:cNvSpPr txBox="1">
              <a:spLocks noChangeArrowheads="1"/>
            </p:cNvSpPr>
            <p:nvPr/>
          </p:nvSpPr>
          <p:spPr bwMode="auto">
            <a:xfrm>
              <a:off x="1129904" y="3440113"/>
              <a:ext cx="220284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600" b="1" dirty="0">
                  <a:solidFill>
                    <a:srgbClr val="000099"/>
                  </a:solidFill>
                  <a:latin typeface="+mn-lt"/>
                  <a:ea typeface="黑体" pitchFamily="2" charset="-122"/>
                </a:rPr>
                <a:t>特定 </a:t>
              </a:r>
              <a:r>
                <a:rPr lang="en-US" altLang="zh-CN" sz="1600" b="1" dirty="0">
                  <a:solidFill>
                    <a:srgbClr val="000099"/>
                  </a:solidFill>
                  <a:latin typeface="+mn-lt"/>
                  <a:ea typeface="黑体" pitchFamily="2" charset="-122"/>
                </a:rPr>
                <a:t>ONU </a:t>
              </a:r>
              <a:r>
                <a:rPr lang="zh-CN" altLang="en-US" sz="1600" b="1" dirty="0">
                  <a:solidFill>
                    <a:srgbClr val="000099"/>
                  </a:solidFill>
                  <a:latin typeface="+mn-lt"/>
                  <a:ea typeface="黑体" pitchFamily="2" charset="-122"/>
                </a:rPr>
                <a:t>发来的数据</a:t>
              </a:r>
            </a:p>
          </p:txBody>
        </p:sp>
        <p:sp>
          <p:nvSpPr>
            <p:cNvPr id="318537" name="Text Box 73"/>
            <p:cNvSpPr txBox="1">
              <a:spLocks noChangeArrowheads="1"/>
            </p:cNvSpPr>
            <p:nvPr/>
          </p:nvSpPr>
          <p:spPr bwMode="auto">
            <a:xfrm>
              <a:off x="4232920" y="3779748"/>
              <a:ext cx="649537" cy="369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b="1" dirty="0">
                  <a:solidFill>
                    <a:srgbClr val="C00000"/>
                  </a:solidFill>
                  <a:latin typeface="+mn-lt"/>
                  <a:ea typeface="黑体" pitchFamily="2" charset="-122"/>
                </a:rPr>
                <a:t>上行</a:t>
              </a:r>
            </a:p>
          </p:txBody>
        </p:sp>
        <p:sp>
          <p:nvSpPr>
            <p:cNvPr id="318539" name="Line 75"/>
            <p:cNvSpPr>
              <a:spLocks noChangeShapeType="1"/>
            </p:cNvSpPr>
            <p:nvPr/>
          </p:nvSpPr>
          <p:spPr bwMode="auto">
            <a:xfrm flipH="1">
              <a:off x="4172215" y="4159250"/>
              <a:ext cx="779066" cy="0"/>
            </a:xfrm>
            <a:prstGeom prst="line">
              <a:avLst/>
            </a:prstGeom>
            <a:noFill/>
            <a:ln w="28575">
              <a:solidFill>
                <a:srgbClr val="C000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2" name="矩形 1"/>
            <p:cNvSpPr/>
            <p:nvPr/>
          </p:nvSpPr>
          <p:spPr>
            <a:xfrm>
              <a:off x="1496616" y="4869160"/>
              <a:ext cx="2054332" cy="338554"/>
            </a:xfrm>
            <a:prstGeom prst="rect">
              <a:avLst/>
            </a:prstGeom>
          </p:spPr>
          <p:txBody>
            <a:bodyPr wrap="square">
              <a:spAutoFit/>
            </a:bodyPr>
            <a:lstStyle/>
            <a:p>
              <a:r>
                <a:rPr lang="en-US" altLang="zh-CN" sz="1600" b="1" dirty="0" smtClean="0">
                  <a:solidFill>
                    <a:srgbClr val="000099"/>
                  </a:solidFill>
                  <a:latin typeface="+mn-lt"/>
                  <a:ea typeface="黑体" pitchFamily="2" charset="-122"/>
                </a:rPr>
                <a:t>OLT</a:t>
              </a:r>
              <a:r>
                <a:rPr lang="zh-CN" altLang="en-US" sz="1600" b="1" dirty="0" smtClean="0">
                  <a:solidFill>
                    <a:srgbClr val="000099"/>
                  </a:solidFill>
                  <a:latin typeface="+mn-lt"/>
                  <a:ea typeface="黑体" pitchFamily="2" charset="-122"/>
                </a:rPr>
                <a:t>：</a:t>
              </a:r>
              <a:r>
                <a:rPr lang="zh-CN" altLang="zh-CN" sz="1600" b="1" dirty="0" smtClean="0">
                  <a:solidFill>
                    <a:srgbClr val="000099"/>
                  </a:solidFill>
                  <a:latin typeface="+mn-lt"/>
                  <a:ea typeface="黑体" pitchFamily="2" charset="-122"/>
                </a:rPr>
                <a:t>光线</a:t>
              </a:r>
              <a:r>
                <a:rPr lang="zh-CN" altLang="zh-CN" sz="1600" b="1" dirty="0">
                  <a:solidFill>
                    <a:srgbClr val="000099"/>
                  </a:solidFill>
                  <a:latin typeface="+mn-lt"/>
                  <a:ea typeface="黑体" pitchFamily="2" charset="-122"/>
                </a:rPr>
                <a:t>路</a:t>
              </a:r>
              <a:r>
                <a:rPr lang="zh-CN" altLang="zh-CN" sz="1600" b="1" dirty="0" smtClean="0">
                  <a:solidFill>
                    <a:srgbClr val="000099"/>
                  </a:solidFill>
                  <a:latin typeface="+mn-lt"/>
                  <a:ea typeface="黑体" pitchFamily="2" charset="-122"/>
                </a:rPr>
                <a:t>终端</a:t>
              </a:r>
              <a:endParaRPr lang="zh-CN" altLang="en-US" sz="1600" b="1" dirty="0">
                <a:solidFill>
                  <a:srgbClr val="000099"/>
                </a:solidFill>
                <a:latin typeface="+mn-lt"/>
                <a:ea typeface="黑体" pitchFamily="2" charset="-122"/>
              </a:endParaRPr>
            </a:p>
          </p:txBody>
        </p:sp>
      </p:grpSp>
    </p:spTree>
    <p:extLst>
      <p:ext uri="{BB962C8B-B14F-4D97-AF65-F5344CB8AC3E}">
        <p14:creationId xmlns:p14="http://schemas.microsoft.com/office/powerpoint/2010/main" val="2890282665"/>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p:txBody>
          <a:bodyPr/>
          <a:lstStyle/>
          <a:p>
            <a:r>
              <a:rPr lang="en-US" altLang="zh-CN" dirty="0"/>
              <a:t>2.6.3  </a:t>
            </a:r>
            <a:r>
              <a:rPr lang="en-US" altLang="zh-CN" dirty="0" err="1"/>
              <a:t>FTTx</a:t>
            </a:r>
            <a:r>
              <a:rPr lang="en-US" altLang="zh-CN" dirty="0"/>
              <a:t> </a:t>
            </a:r>
            <a:r>
              <a:rPr lang="zh-CN" altLang="en-US" dirty="0"/>
              <a:t>频谱分配</a:t>
            </a:r>
            <a:endParaRPr lang="zh-CN" altLang="en-US">
              <a:latin typeface="Arial" charset="0"/>
              <a:ea typeface="宋体" charset="0"/>
            </a:endParaRPr>
          </a:p>
        </p:txBody>
      </p:sp>
      <p:sp>
        <p:nvSpPr>
          <p:cNvPr id="94211" name="Rectangle 3"/>
          <p:cNvSpPr>
            <a:spLocks noGrp="1" noChangeArrowheads="1"/>
          </p:cNvSpPr>
          <p:nvPr>
            <p:ph type="body" idx="1"/>
          </p:nvPr>
        </p:nvSpPr>
        <p:spPr/>
        <p:txBody>
          <a:bodyPr/>
          <a:lstStyle/>
          <a:p>
            <a:pPr eaLnBrk="1" hangingPunct="1"/>
            <a:r>
              <a:rPr lang="zh-CN" altLang="en-US">
                <a:latin typeface="Arial" charset="0"/>
                <a:ea typeface="宋体" charset="0"/>
              </a:rPr>
              <a:t>数据业务采用二个波长</a:t>
            </a:r>
          </a:p>
          <a:p>
            <a:pPr lvl="1" eaLnBrk="1" hangingPunct="1"/>
            <a:r>
              <a:rPr lang="zh-CN" altLang="en-US">
                <a:latin typeface="Arial" charset="0"/>
                <a:ea typeface="宋体" charset="0"/>
              </a:rPr>
              <a:t>下行：</a:t>
            </a:r>
            <a:r>
              <a:rPr lang="en-US" altLang="zh-CN">
                <a:latin typeface="Arial" charset="0"/>
                <a:ea typeface="宋体" charset="0"/>
              </a:rPr>
              <a:t>1480-1510nm</a:t>
            </a:r>
          </a:p>
          <a:p>
            <a:pPr lvl="1" eaLnBrk="1" hangingPunct="1"/>
            <a:r>
              <a:rPr lang="zh-CN" altLang="en-US">
                <a:latin typeface="Arial" charset="0"/>
                <a:ea typeface="宋体" charset="0"/>
              </a:rPr>
              <a:t>上行：</a:t>
            </a:r>
            <a:r>
              <a:rPr lang="en-US" altLang="zh-CN">
                <a:latin typeface="Arial" charset="0"/>
                <a:ea typeface="宋体" charset="0"/>
              </a:rPr>
              <a:t>1260-1360nm</a:t>
            </a:r>
          </a:p>
          <a:p>
            <a:pPr eaLnBrk="1" hangingPunct="1"/>
            <a:r>
              <a:rPr lang="zh-CN" altLang="en-US">
                <a:latin typeface="Arial" charset="0"/>
                <a:ea typeface="宋体" charset="0"/>
              </a:rPr>
              <a:t>数据业务和电视业务采用三个波长</a:t>
            </a:r>
          </a:p>
          <a:p>
            <a:pPr lvl="1" eaLnBrk="1" hangingPunct="1"/>
            <a:r>
              <a:rPr lang="zh-CN" altLang="en-US">
                <a:latin typeface="Arial" charset="0"/>
                <a:ea typeface="宋体" charset="0"/>
              </a:rPr>
              <a:t>下行：</a:t>
            </a:r>
            <a:r>
              <a:rPr lang="en-US" altLang="zh-CN">
                <a:latin typeface="Arial" charset="0"/>
                <a:ea typeface="宋体" charset="0"/>
              </a:rPr>
              <a:t>1480-1510nm</a:t>
            </a:r>
          </a:p>
          <a:p>
            <a:pPr lvl="1" eaLnBrk="1" hangingPunct="1"/>
            <a:r>
              <a:rPr lang="zh-CN" altLang="en-US">
                <a:latin typeface="Arial" charset="0"/>
                <a:ea typeface="宋体" charset="0"/>
              </a:rPr>
              <a:t>上行：</a:t>
            </a:r>
            <a:r>
              <a:rPr lang="en-US" altLang="zh-CN">
                <a:latin typeface="Arial" charset="0"/>
                <a:ea typeface="宋体" charset="0"/>
              </a:rPr>
              <a:t>1260-1360nm</a:t>
            </a:r>
          </a:p>
          <a:p>
            <a:pPr lvl="1" eaLnBrk="1" hangingPunct="1"/>
            <a:r>
              <a:rPr lang="zh-CN" altLang="en-US">
                <a:latin typeface="Arial" charset="0"/>
                <a:ea typeface="宋体" charset="0"/>
              </a:rPr>
              <a:t>电视：</a:t>
            </a:r>
            <a:r>
              <a:rPr lang="en-US" altLang="zh-CN">
                <a:latin typeface="Arial" charset="0"/>
                <a:ea typeface="宋体" charset="0"/>
              </a:rPr>
              <a:t>1540-1560nm</a:t>
            </a:r>
          </a:p>
        </p:txBody>
      </p:sp>
    </p:spTree>
    <p:extLst>
      <p:ext uri="{BB962C8B-B14F-4D97-AF65-F5344CB8AC3E}">
        <p14:creationId xmlns:p14="http://schemas.microsoft.com/office/powerpoint/2010/main" val="156470529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ltLang="zh-CN" dirty="0"/>
              <a:t>2.6.3  </a:t>
            </a:r>
            <a:r>
              <a:rPr lang="en-US" altLang="zh-CN" dirty="0" err="1"/>
              <a:t>FTTx</a:t>
            </a:r>
            <a:r>
              <a:rPr lang="en-US" altLang="zh-CN" dirty="0"/>
              <a:t> </a:t>
            </a:r>
            <a:r>
              <a:rPr lang="zh-CN" altLang="en-US" dirty="0"/>
              <a:t>特点</a:t>
            </a:r>
            <a:endParaRPr lang="zh-CN" altLang="en-US">
              <a:latin typeface="Arial" charset="0"/>
              <a:ea typeface="宋体" charset="0"/>
            </a:endParaRPr>
          </a:p>
        </p:txBody>
      </p:sp>
      <p:sp>
        <p:nvSpPr>
          <p:cNvPr id="95235" name="Rectangle 3"/>
          <p:cNvSpPr>
            <a:spLocks noGrp="1" noChangeArrowheads="1"/>
          </p:cNvSpPr>
          <p:nvPr>
            <p:ph type="body" idx="1"/>
          </p:nvPr>
        </p:nvSpPr>
        <p:spPr/>
        <p:txBody>
          <a:bodyPr/>
          <a:lstStyle/>
          <a:p>
            <a:pPr eaLnBrk="1" hangingPunct="1"/>
            <a:r>
              <a:rPr lang="zh-CN" altLang="en-US" b="1">
                <a:latin typeface="Arial" charset="0"/>
                <a:ea typeface="宋体" charset="0"/>
              </a:rPr>
              <a:t>时分复用与波分复用相结合</a:t>
            </a:r>
            <a:endParaRPr lang="en-US" altLang="zh-CN" b="1">
              <a:latin typeface="Arial" charset="0"/>
              <a:ea typeface="宋体" charset="0"/>
            </a:endParaRPr>
          </a:p>
          <a:p>
            <a:pPr eaLnBrk="1" hangingPunct="1"/>
            <a:r>
              <a:rPr lang="zh-CN" altLang="en-US" b="1">
                <a:latin typeface="Arial" charset="0"/>
                <a:ea typeface="宋体" charset="0"/>
              </a:rPr>
              <a:t>长距离</a:t>
            </a:r>
          </a:p>
          <a:p>
            <a:pPr eaLnBrk="1" hangingPunct="1"/>
            <a:r>
              <a:rPr lang="zh-CN" altLang="en-US" b="1">
                <a:latin typeface="Arial" charset="0"/>
                <a:ea typeface="宋体" charset="0"/>
              </a:rPr>
              <a:t>高带宽</a:t>
            </a:r>
          </a:p>
          <a:p>
            <a:pPr eaLnBrk="1" hangingPunct="1"/>
            <a:r>
              <a:rPr lang="en-US" altLang="zh-CN" b="1">
                <a:latin typeface="Arial" charset="0"/>
                <a:ea typeface="宋体" charset="0"/>
              </a:rPr>
              <a:t>FTTx</a:t>
            </a:r>
            <a:r>
              <a:rPr lang="zh-CN" altLang="en-US" b="1">
                <a:latin typeface="Arial" charset="0"/>
                <a:ea typeface="宋体" charset="0"/>
              </a:rPr>
              <a:t>规模成本较高</a:t>
            </a:r>
          </a:p>
          <a:p>
            <a:pPr eaLnBrk="1" hangingPunct="1"/>
            <a:r>
              <a:rPr lang="zh-CN" altLang="en-US" b="1">
                <a:latin typeface="Arial" charset="0"/>
                <a:ea typeface="宋体" charset="0"/>
              </a:rPr>
              <a:t>光进铜退，发展方向</a:t>
            </a:r>
          </a:p>
          <a:p>
            <a:pPr eaLnBrk="1" hangingPunct="1"/>
            <a:endParaRPr lang="en-US" altLang="zh-CN" b="1">
              <a:latin typeface="Arial" charset="0"/>
              <a:ea typeface="宋体" charset="0"/>
            </a:endParaRPr>
          </a:p>
        </p:txBody>
      </p:sp>
    </p:spTree>
    <p:extLst>
      <p:ext uri="{BB962C8B-B14F-4D97-AF65-F5344CB8AC3E}">
        <p14:creationId xmlns:p14="http://schemas.microsoft.com/office/powerpoint/2010/main" val="3244996811"/>
      </p:ext>
    </p:extLst>
  </p:cSld>
  <p:clrMapOvr>
    <a:masterClrMapping/>
  </p:clrMapOvr>
</p:sld>
</file>

<file path=ppt/theme/theme1.xml><?xml version="1.0" encoding="utf-8"?>
<a:theme xmlns:a="http://schemas.openxmlformats.org/drawingml/2006/main" name="CN(myzh)Icon">
  <a:themeElements>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fontScheme name="演示稿（水平）">
      <a:majorFont>
        <a:latin typeface="Times New Roman"/>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演示稿（水平）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演示稿（水平）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演示稿（水平）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演示稿（水平）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演示稿（水平）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演示稿（水平）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CN(myzh)Icon</Template>
  <TotalTime>3578</TotalTime>
  <Words>4177</Words>
  <Application>Microsoft Macintosh PowerPoint</Application>
  <PresentationFormat>A4 纸张(210x297 毫米)</PresentationFormat>
  <Paragraphs>954</Paragraphs>
  <Slides>98</Slides>
  <Notes>61</Notes>
  <HiddenSlides>0</HiddenSlides>
  <MMClips>0</MMClips>
  <ScaleCrop>false</ScaleCrop>
  <HeadingPairs>
    <vt:vector size="6" baseType="variant">
      <vt:variant>
        <vt:lpstr>主题</vt:lpstr>
      </vt:variant>
      <vt:variant>
        <vt:i4>1</vt:i4>
      </vt:variant>
      <vt:variant>
        <vt:lpstr>嵌入的 OLE 服务器</vt:lpstr>
      </vt:variant>
      <vt:variant>
        <vt:i4>2</vt:i4>
      </vt:variant>
      <vt:variant>
        <vt:lpstr>幻灯片标题</vt:lpstr>
      </vt:variant>
      <vt:variant>
        <vt:i4>98</vt:i4>
      </vt:variant>
    </vt:vector>
  </HeadingPairs>
  <TitlesOfParts>
    <vt:vector size="101" baseType="lpstr">
      <vt:lpstr>CN(myzh)Icon</vt:lpstr>
      <vt:lpstr>公式</vt:lpstr>
      <vt:lpstr>Visio</vt:lpstr>
      <vt:lpstr>第 2 章  物理层</vt:lpstr>
      <vt:lpstr>第 2 章  物理层</vt:lpstr>
      <vt:lpstr>2.1  物理层的基本概念</vt:lpstr>
      <vt:lpstr>物理层的主要任务</vt:lpstr>
      <vt:lpstr>2.2  数据通信的基础知识</vt:lpstr>
      <vt:lpstr>2.2.1  数据通信系统的模型</vt:lpstr>
      <vt:lpstr>2.2.2  有关信道的几个基本概念</vt:lpstr>
      <vt:lpstr>2.2.2  有关信道的几个基本概念</vt:lpstr>
      <vt:lpstr>2.2.2  有关信道的几个基本概念</vt:lpstr>
      <vt:lpstr>基本的带通调制方法</vt:lpstr>
      <vt:lpstr>基本的带通调制方法</vt:lpstr>
      <vt:lpstr>正交振幅调制 QAM (Quadrature Amplitude Modulation) </vt:lpstr>
      <vt:lpstr>常用的基带编码方式</vt:lpstr>
      <vt:lpstr>常用编码方式</vt:lpstr>
      <vt:lpstr>常用编码方式</vt:lpstr>
      <vt:lpstr>2.2.3  信道的极限容量 </vt:lpstr>
      <vt:lpstr>2.3  物理层下面的传输媒体</vt:lpstr>
      <vt:lpstr>2.3  物理层下面的传输媒体</vt:lpstr>
      <vt:lpstr>2.3.1  导引型传输媒体</vt:lpstr>
      <vt:lpstr>同轴电缆</vt:lpstr>
      <vt:lpstr>2.3.1  导引型传输媒体</vt:lpstr>
      <vt:lpstr>2.3.1  导引型传输媒体</vt:lpstr>
      <vt:lpstr>双绞线标准</vt:lpstr>
      <vt:lpstr>双绞线标准</vt:lpstr>
      <vt:lpstr>双绞线标准</vt:lpstr>
      <vt:lpstr>双绞线标准</vt:lpstr>
      <vt:lpstr>2.3.1  导引型传输媒体</vt:lpstr>
      <vt:lpstr>光线在光纤中的折射 </vt:lpstr>
      <vt:lpstr>光纤的工作原理</vt:lpstr>
      <vt:lpstr>多模光纤与单模光纤</vt:lpstr>
      <vt:lpstr>多模光纤与单模光纤</vt:lpstr>
      <vt:lpstr>光纤通信中使用的光波的波段</vt:lpstr>
      <vt:lpstr>光纤优点</vt:lpstr>
      <vt:lpstr>光缆与光纤</vt:lpstr>
      <vt:lpstr>2.3.2  非导引型传输媒体 </vt:lpstr>
      <vt:lpstr>  无线局域网使用的 ISM 频段 </vt:lpstr>
      <vt:lpstr>卫星互联网</vt:lpstr>
      <vt:lpstr>近年来国际主要的卫星互联网计划</vt:lpstr>
      <vt:lpstr>物理层传输媒体频谱</vt:lpstr>
      <vt:lpstr>2.4  信道复用技术</vt:lpstr>
      <vt:lpstr>2.4.1  频分复用、时分复用和统计时分复用 </vt:lpstr>
      <vt:lpstr>频分复用 FDM (Frequency Division Multiplexing) </vt:lpstr>
      <vt:lpstr>时分复用TDM (Time Division Multiplexing) </vt:lpstr>
      <vt:lpstr>时分复用TDM </vt:lpstr>
      <vt:lpstr>时分复用可能会造成线路资源的浪费 </vt:lpstr>
      <vt:lpstr>统计时分复用 STDM (Statistic TDM)  </vt:lpstr>
      <vt:lpstr>2.4.2   波分复用 WDM (Wavelength Division Multiplexing)  </vt:lpstr>
      <vt:lpstr>2.4.3   码分复用 CDM (Code Division Multiplexing)  </vt:lpstr>
      <vt:lpstr>码片序列(chip sequence) </vt:lpstr>
      <vt:lpstr>码片序列的正交关系 </vt:lpstr>
      <vt:lpstr>正交关系的另一个重要特性 </vt:lpstr>
      <vt:lpstr>CDMA 的工作原理 </vt:lpstr>
      <vt:lpstr>2.5  数字传输系统</vt:lpstr>
      <vt:lpstr>2.5  数字传输系统</vt:lpstr>
      <vt:lpstr>旧的数字传输系统存在许多缺点</vt:lpstr>
      <vt:lpstr>同步光纤网 SONET</vt:lpstr>
      <vt:lpstr> 同步数字系列 SDH </vt:lpstr>
      <vt:lpstr>PowerPoint 演示文稿</vt:lpstr>
      <vt:lpstr>SONET / SDH 标准的意义</vt:lpstr>
      <vt:lpstr>2.6  宽带接入技术</vt:lpstr>
      <vt:lpstr>2.6  宽带接入技术</vt:lpstr>
      <vt:lpstr>早期的家庭互联网接入方式</vt:lpstr>
      <vt:lpstr>2.6  宽带接入技术</vt:lpstr>
      <vt:lpstr>2.6.1  ADSL 技术</vt:lpstr>
      <vt:lpstr>DSL 的几种类型 </vt:lpstr>
      <vt:lpstr>ADSL 的传输距离</vt:lpstr>
      <vt:lpstr>ADSL 的特点</vt:lpstr>
      <vt:lpstr>DMT 技术</vt:lpstr>
      <vt:lpstr>DMT 技术的频谱分布 </vt:lpstr>
      <vt:lpstr>ADSL 的数据率</vt:lpstr>
      <vt:lpstr>ADSL 的组成 </vt:lpstr>
      <vt:lpstr>第二代 ADSL </vt:lpstr>
      <vt:lpstr>2.6.2 有线电视线缆接入技术</vt:lpstr>
      <vt:lpstr>2.6.2  光纤同轴混合网（HFC网）</vt:lpstr>
      <vt:lpstr>2.6.2 有线电视网络模型</vt:lpstr>
      <vt:lpstr>2.6.2 HFC 的主要特点 </vt:lpstr>
      <vt:lpstr>PowerPoint 演示文稿</vt:lpstr>
      <vt:lpstr>2.6.2 HFC 的主要特点</vt:lpstr>
      <vt:lpstr>2.6.2 HFC接入网</vt:lpstr>
      <vt:lpstr>2.6.2 HFC接入网</vt:lpstr>
      <vt:lpstr> 2.6.2 HFC 网频率规划</vt:lpstr>
      <vt:lpstr>2.6.2 HFC接入网</vt:lpstr>
      <vt:lpstr>每个家庭要安装一个用户接口盒 </vt:lpstr>
      <vt:lpstr>电缆调制解调器 (Cable Modem) </vt:lpstr>
      <vt:lpstr>2.6.2 HFC接入网</vt:lpstr>
      <vt:lpstr>3.2.1 HFC接入网</vt:lpstr>
      <vt:lpstr>2.6.2 HFC接入网络特点</vt:lpstr>
      <vt:lpstr>2.6.3  FTTx 技术 </vt:lpstr>
      <vt:lpstr>2.6.3  FTTx 技术 </vt:lpstr>
      <vt:lpstr>2.6.3  FTTx 技术 </vt:lpstr>
      <vt:lpstr>2.6.3  FTTx 网络结构</vt:lpstr>
      <vt:lpstr>2.6.3  FTTx 网络结构</vt:lpstr>
      <vt:lpstr>2.6.3  FTTx 网络结构</vt:lpstr>
      <vt:lpstr>2.6.3  FTTx 网络结构</vt:lpstr>
      <vt:lpstr>2.6.3  FTTx 网络结构</vt:lpstr>
      <vt:lpstr>PowerPoint 演示文稿</vt:lpstr>
      <vt:lpstr>2.6.3  FTTx 频谱分配</vt:lpstr>
      <vt:lpstr>2.6.3  FTTx 特点</vt:lpstr>
    </vt:vector>
  </TitlesOfParts>
  <Company>920</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 2 章  物理层</dc:title>
  <dc:creator>920</dc:creator>
  <cp:lastModifiedBy>晓   郭</cp:lastModifiedBy>
  <cp:revision>55</cp:revision>
  <dcterms:created xsi:type="dcterms:W3CDTF">2016-10-04T02:36:21Z</dcterms:created>
  <dcterms:modified xsi:type="dcterms:W3CDTF">2020-03-17T14:41:35Z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TC060874522052</vt:lpwstr>
  </property>
</Properties>
</file>